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embeddings/oleObject1.bin" ContentType="application/vnd.openxmlformats-officedocument.oleObject"/>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embeddings/oleObject2.bin" ContentType="application/vnd.openxmlformats-officedocument.oleObject"/>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embeddings/oleObject3.bin" ContentType="application/vnd.openxmlformats-officedocument.oleObject"/>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embeddings/oleObject4.bin" ContentType="application/vnd.openxmlformats-officedocument.oleObject"/>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embeddings/oleObject5.bin" ContentType="application/vnd.openxmlformats-officedocument.oleObject"/>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embeddings/oleObject6.bin" ContentType="application/vnd.openxmlformats-officedocument.oleObject"/>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embeddings/oleObject7.bin" ContentType="application/vnd.openxmlformats-officedocument.oleObject"/>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embeddings/oleObject8.bin" ContentType="application/vnd.openxmlformats-officedocument.oleObject"/>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3.xml" ContentType="application/vnd.openxmlformats-officedocument.presentationml.notesSlide+xml"/>
  <Override PartName="/ppt/embeddings/oleObject9.bin" ContentType="application/vnd.openxmlformats-officedocument.oleObject"/>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14"/>
  </p:notesMasterIdLst>
  <p:handoutMasterIdLst>
    <p:handoutMasterId r:id="rId15"/>
  </p:handoutMasterIdLst>
  <p:sldIdLst>
    <p:sldId id="258" r:id="rId2"/>
    <p:sldId id="261" r:id="rId3"/>
    <p:sldId id="282" r:id="rId4"/>
    <p:sldId id="267" r:id="rId5"/>
    <p:sldId id="279" r:id="rId6"/>
    <p:sldId id="273" r:id="rId7"/>
    <p:sldId id="263" r:id="rId8"/>
    <p:sldId id="285" r:id="rId9"/>
    <p:sldId id="270" r:id="rId10"/>
    <p:sldId id="272" r:id="rId11"/>
    <p:sldId id="262" r:id="rId12"/>
    <p:sldId id="292" r:id="rId13"/>
  </p:sldIdLst>
  <p:sldSz cx="9144000" cy="6858000" type="screen4x3"/>
  <p:notesSz cx="7010400" cy="92964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605"/>
    <a:srgbClr val="FFFFFF"/>
    <a:srgbClr val="0B9D0E"/>
    <a:srgbClr val="34523B"/>
    <a:srgbClr val="3E6247"/>
    <a:srgbClr val="578964"/>
    <a:srgbClr val="419F7B"/>
    <a:srgbClr val="2FB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21" autoAdjust="0"/>
    <p:restoredTop sz="94660"/>
  </p:normalViewPr>
  <p:slideViewPr>
    <p:cSldViewPr>
      <p:cViewPr varScale="1">
        <p:scale>
          <a:sx n="96" d="100"/>
          <a:sy n="96"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tags" Target="tags/tag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83923D76-C813-4253-A785-DF74D0C88915}" type="datetimeFigureOut">
              <a:rPr lang="en-US"/>
              <a:pPr>
                <a:defRPr/>
              </a:pPr>
              <a:t>4/10/13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72E27E8D-8335-4A44-9F09-97C537FF3BE9}" type="slidenum">
              <a:rPr lang="en-US"/>
              <a:pPr>
                <a:defRPr/>
              </a:pPr>
              <a:t>‹#›</a:t>
            </a:fld>
            <a:endParaRPr lang="en-US"/>
          </a:p>
        </p:txBody>
      </p:sp>
    </p:spTree>
    <p:extLst>
      <p:ext uri="{BB962C8B-B14F-4D97-AF65-F5344CB8AC3E}">
        <p14:creationId xmlns:p14="http://schemas.microsoft.com/office/powerpoint/2010/main" val="594589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634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634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9DBE78D-3332-4C1A-AB0F-4554009A76E0}" type="slidenum">
              <a:rPr lang="en-US"/>
              <a:pPr>
                <a:defRPr/>
              </a:pPr>
              <a:t>‹#›</a:t>
            </a:fld>
            <a:endParaRPr lang="en-US"/>
          </a:p>
        </p:txBody>
      </p:sp>
    </p:spTree>
    <p:extLst>
      <p:ext uri="{BB962C8B-B14F-4D97-AF65-F5344CB8AC3E}">
        <p14:creationId xmlns:p14="http://schemas.microsoft.com/office/powerpoint/2010/main" val="3510941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DBE78D-3332-4C1A-AB0F-4554009A76E0}" type="slidenum">
              <a:rPr lang="en-US" smtClean="0"/>
              <a:pPr>
                <a:defRPr/>
              </a:pPr>
              <a:t>1</a:t>
            </a:fld>
            <a:endParaRPr lang="en-US"/>
          </a:p>
        </p:txBody>
      </p:sp>
    </p:spTree>
    <p:extLst>
      <p:ext uri="{BB962C8B-B14F-4D97-AF65-F5344CB8AC3E}">
        <p14:creationId xmlns:p14="http://schemas.microsoft.com/office/powerpoint/2010/main" val="1994192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54C37FC-B83F-41B2-9B4A-731F8563CEAA}" type="slidenum">
              <a:rPr lang="en-US" smtClean="0"/>
              <a:pPr/>
              <a:t>2</a:t>
            </a:fld>
            <a:endParaRPr lang="en-US" smtClean="0"/>
          </a:p>
        </p:txBody>
      </p:sp>
      <p:sp>
        <p:nvSpPr>
          <p:cNvPr id="28675" name="Rectangle 2"/>
          <p:cNvSpPr>
            <a:spLocks noGrp="1" noRot="1" noChangeAspect="1" noChangeArrowheads="1" noTextEdit="1"/>
          </p:cNvSpPr>
          <p:nvPr>
            <p:ph type="sldImg"/>
          </p:nvPr>
        </p:nvSpPr>
        <p:spPr>
          <a:xfrm>
            <a:off x="1182688" y="696913"/>
            <a:ext cx="4648200" cy="3486150"/>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Turning Point is a anonymous response system that will give feedback instantly. </a:t>
            </a:r>
          </a:p>
          <a:p>
            <a:pPr eaLnBrk="1" hangingPunct="1"/>
            <a:r>
              <a:rPr lang="en-US" smtClean="0"/>
              <a:t>Just hold the clicker and point to the screen and click the number that corresponds with your choice.</a:t>
            </a:r>
          </a:p>
          <a:p>
            <a:pPr eaLnBrk="1" hangingPunct="1"/>
            <a:r>
              <a:rPr lang="en-US" smtClean="0"/>
              <a:t>You have 10 seconds to respond and may change your response by just clicking on another number as long as it is within the 10 second time period. It will automatically take your last response.</a:t>
            </a:r>
          </a:p>
          <a:p>
            <a:pPr eaLnBrk="1" hangingPunct="1"/>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DBE78D-3332-4C1A-AB0F-4554009A76E0}" type="slidenum">
              <a:rPr lang="en-US" smtClean="0"/>
              <a:pPr>
                <a:defRPr/>
              </a:pPr>
              <a:t>11</a:t>
            </a:fld>
            <a:endParaRPr lang="en-US"/>
          </a:p>
        </p:txBody>
      </p:sp>
    </p:spTree>
    <p:extLst>
      <p:ext uri="{BB962C8B-B14F-4D97-AF65-F5344CB8AC3E}">
        <p14:creationId xmlns:p14="http://schemas.microsoft.com/office/powerpoint/2010/main" val="264632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D96E4D6-531B-41E6-9020-7F81763CB8A3}" type="slidenum">
              <a:rPr lang="en-US"/>
              <a:pPr>
                <a:defRPr/>
              </a:pPr>
              <a:t>‹#›</a:t>
            </a:fld>
            <a:endParaRPr lang="en-US"/>
          </a:p>
        </p:txBody>
      </p:sp>
    </p:spTree>
    <p:extLst>
      <p:ext uri="{BB962C8B-B14F-4D97-AF65-F5344CB8AC3E}">
        <p14:creationId xmlns:p14="http://schemas.microsoft.com/office/powerpoint/2010/main" val="331407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E8DEB03A-311B-4C1F-A1BE-2673A7BC5696}" type="slidenum">
              <a:rPr lang="en-US"/>
              <a:pPr>
                <a:defRPr/>
              </a:pPr>
              <a:t>‹#›</a:t>
            </a:fld>
            <a:endParaRPr lang="en-US"/>
          </a:p>
        </p:txBody>
      </p:sp>
    </p:spTree>
    <p:extLst>
      <p:ext uri="{BB962C8B-B14F-4D97-AF65-F5344CB8AC3E}">
        <p14:creationId xmlns:p14="http://schemas.microsoft.com/office/powerpoint/2010/main" val="119121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C60A9152-4730-41B8-977A-8C0D67EA7101}" type="slidenum">
              <a:rPr lang="en-US"/>
              <a:pPr>
                <a:defRPr/>
              </a:pPr>
              <a:t>‹#›</a:t>
            </a:fld>
            <a:endParaRPr lang="en-US"/>
          </a:p>
        </p:txBody>
      </p:sp>
    </p:spTree>
    <p:extLst>
      <p:ext uri="{BB962C8B-B14F-4D97-AF65-F5344CB8AC3E}">
        <p14:creationId xmlns:p14="http://schemas.microsoft.com/office/powerpoint/2010/main" val="107931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3E14295B-22F4-46EE-8DA9-6E84E800EEAE}" type="slidenum">
              <a:rPr lang="en-US"/>
              <a:pPr>
                <a:defRPr/>
              </a:pPr>
              <a:t>‹#›</a:t>
            </a:fld>
            <a:endParaRPr lang="en-US"/>
          </a:p>
        </p:txBody>
      </p:sp>
    </p:spTree>
    <p:extLst>
      <p:ext uri="{BB962C8B-B14F-4D97-AF65-F5344CB8AC3E}">
        <p14:creationId xmlns:p14="http://schemas.microsoft.com/office/powerpoint/2010/main" val="12282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E5D63436-6A41-4BD1-8F64-52AEFA40ED14}" type="slidenum">
              <a:rPr lang="en-US"/>
              <a:pPr>
                <a:defRPr/>
              </a:pPr>
              <a:t>‹#›</a:t>
            </a:fld>
            <a:endParaRPr lang="en-US"/>
          </a:p>
        </p:txBody>
      </p:sp>
    </p:spTree>
    <p:extLst>
      <p:ext uri="{BB962C8B-B14F-4D97-AF65-F5344CB8AC3E}">
        <p14:creationId xmlns:p14="http://schemas.microsoft.com/office/powerpoint/2010/main" val="162850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D27A704-FEC5-45E5-A224-27D71ED32EA6}" type="slidenum">
              <a:rPr lang="en-US"/>
              <a:pPr>
                <a:defRPr/>
              </a:pPr>
              <a:t>‹#›</a:t>
            </a:fld>
            <a:endParaRPr lang="en-US"/>
          </a:p>
        </p:txBody>
      </p:sp>
    </p:spTree>
    <p:extLst>
      <p:ext uri="{BB962C8B-B14F-4D97-AF65-F5344CB8AC3E}">
        <p14:creationId xmlns:p14="http://schemas.microsoft.com/office/powerpoint/2010/main" val="2806699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648ECEF5-34F2-42A4-8CF2-C23EA079BEB5}" type="slidenum">
              <a:rPr lang="en-US"/>
              <a:pPr>
                <a:defRPr/>
              </a:pPr>
              <a:t>‹#›</a:t>
            </a:fld>
            <a:endParaRPr lang="en-US"/>
          </a:p>
        </p:txBody>
      </p:sp>
    </p:spTree>
    <p:extLst>
      <p:ext uri="{BB962C8B-B14F-4D97-AF65-F5344CB8AC3E}">
        <p14:creationId xmlns:p14="http://schemas.microsoft.com/office/powerpoint/2010/main" val="984626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254EAE47-6D73-4E51-9FE9-6880EC3853D0}" type="slidenum">
              <a:rPr lang="en-US"/>
              <a:pPr>
                <a:defRPr/>
              </a:pPr>
              <a:t>‹#›</a:t>
            </a:fld>
            <a:endParaRPr lang="en-US"/>
          </a:p>
        </p:txBody>
      </p:sp>
    </p:spTree>
    <p:extLst>
      <p:ext uri="{BB962C8B-B14F-4D97-AF65-F5344CB8AC3E}">
        <p14:creationId xmlns:p14="http://schemas.microsoft.com/office/powerpoint/2010/main" val="510339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B4F46604-C686-461F-AF75-DA06EA880FBA}" type="slidenum">
              <a:rPr lang="en-US"/>
              <a:pPr>
                <a:defRPr/>
              </a:pPr>
              <a:t>‹#›</a:t>
            </a:fld>
            <a:endParaRPr lang="en-US"/>
          </a:p>
        </p:txBody>
      </p:sp>
    </p:spTree>
    <p:extLst>
      <p:ext uri="{BB962C8B-B14F-4D97-AF65-F5344CB8AC3E}">
        <p14:creationId xmlns:p14="http://schemas.microsoft.com/office/powerpoint/2010/main" val="353573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735704A8-9CCD-4367-89E1-4B8B75108142}" type="slidenum">
              <a:rPr lang="en-US"/>
              <a:pPr>
                <a:defRPr/>
              </a:pPr>
              <a:t>‹#›</a:t>
            </a:fld>
            <a:endParaRPr lang="en-US"/>
          </a:p>
        </p:txBody>
      </p:sp>
    </p:spTree>
    <p:extLst>
      <p:ext uri="{BB962C8B-B14F-4D97-AF65-F5344CB8AC3E}">
        <p14:creationId xmlns:p14="http://schemas.microsoft.com/office/powerpoint/2010/main" val="2002146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C9DC8465-F3A5-45D3-90A5-58B0B871786B}" type="slidenum">
              <a:rPr lang="en-US"/>
              <a:pPr>
                <a:defRPr/>
              </a:pPr>
              <a:t>‹#›</a:t>
            </a:fld>
            <a:endParaRPr lang="en-US"/>
          </a:p>
        </p:txBody>
      </p:sp>
    </p:spTree>
    <p:extLst>
      <p:ext uri="{BB962C8B-B14F-4D97-AF65-F5344CB8AC3E}">
        <p14:creationId xmlns:p14="http://schemas.microsoft.com/office/powerpoint/2010/main" val="319456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967186A4-F773-47E2-A9C3-97BA1F8D21FB}" type="slidenum">
              <a:rPr lang="en-US"/>
              <a:pPr>
                <a:defRPr/>
              </a:pPr>
              <a:t>‹#›</a:t>
            </a:fld>
            <a:endParaRPr lang="en-US"/>
          </a:p>
        </p:txBody>
      </p:sp>
    </p:spTree>
    <p:extLst>
      <p:ext uri="{BB962C8B-B14F-4D97-AF65-F5344CB8AC3E}">
        <p14:creationId xmlns:p14="http://schemas.microsoft.com/office/powerpoint/2010/main" val="41092611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6EA91B31-4C99-4EE2-8355-F4DDD93E02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1" r:id="rId1"/>
    <p:sldLayoutId id="2147483913" r:id="rId2"/>
    <p:sldLayoutId id="2147483922" r:id="rId3"/>
    <p:sldLayoutId id="2147483914" r:id="rId4"/>
    <p:sldLayoutId id="2147483915" r:id="rId5"/>
    <p:sldLayoutId id="2147483916" r:id="rId6"/>
    <p:sldLayoutId id="2147483917" r:id="rId7"/>
    <p:sldLayoutId id="2147483923" r:id="rId8"/>
    <p:sldLayoutId id="2147483924" r:id="rId9"/>
    <p:sldLayoutId id="2147483918" r:id="rId10"/>
    <p:sldLayoutId id="2147483919" r:id="rId11"/>
    <p:sldLayoutId id="2147483920" r:id="rId12"/>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2800" kern="1200" cap="all">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Medium" pitchFamily="34" charset="0"/>
        </a:defRPr>
      </a:lvl2pPr>
      <a:lvl3pPr algn="l" rtl="0" eaLnBrk="1" fontAlgn="base" hangingPunct="1">
        <a:spcBef>
          <a:spcPct val="0"/>
        </a:spcBef>
        <a:spcAft>
          <a:spcPct val="0"/>
        </a:spcAft>
        <a:defRPr sz="2800">
          <a:solidFill>
            <a:schemeClr val="tx1"/>
          </a:solidFill>
          <a:latin typeface="Franklin Gothic Medium" pitchFamily="34" charset="0"/>
        </a:defRPr>
      </a:lvl3pPr>
      <a:lvl4pPr algn="l" rtl="0" eaLnBrk="1" fontAlgn="base" hangingPunct="1">
        <a:spcBef>
          <a:spcPct val="0"/>
        </a:spcBef>
        <a:spcAft>
          <a:spcPct val="0"/>
        </a:spcAft>
        <a:defRPr sz="2800">
          <a:solidFill>
            <a:schemeClr val="tx1"/>
          </a:solidFill>
          <a:latin typeface="Franklin Gothic Medium" pitchFamily="34" charset="0"/>
        </a:defRPr>
      </a:lvl4pPr>
      <a:lvl5pPr algn="l" rtl="0" eaLnBrk="1" fontAlgn="base" hangingPunct="1">
        <a:spcBef>
          <a:spcPct val="0"/>
        </a:spcBef>
        <a:spcAft>
          <a:spcPct val="0"/>
        </a:spcAft>
        <a:defRPr sz="2800">
          <a:solidFill>
            <a:schemeClr val="tx1"/>
          </a:solidFill>
          <a:latin typeface="Franklin Gothic Medium" pitchFamily="34" charset="0"/>
        </a:defRPr>
      </a:lvl5pPr>
      <a:lvl6pPr marL="457200" algn="l" rtl="0" eaLnBrk="1" fontAlgn="base" hangingPunct="1">
        <a:spcBef>
          <a:spcPct val="0"/>
        </a:spcBef>
        <a:spcAft>
          <a:spcPct val="0"/>
        </a:spcAft>
        <a:defRPr sz="2800">
          <a:solidFill>
            <a:schemeClr val="tx1"/>
          </a:solidFill>
          <a:latin typeface="Franklin Gothic Medium" pitchFamily="34" charset="0"/>
        </a:defRPr>
      </a:lvl6pPr>
      <a:lvl7pPr marL="914400" algn="l" rtl="0" eaLnBrk="1" fontAlgn="base" hangingPunct="1">
        <a:spcBef>
          <a:spcPct val="0"/>
        </a:spcBef>
        <a:spcAft>
          <a:spcPct val="0"/>
        </a:spcAft>
        <a:defRPr sz="2800">
          <a:solidFill>
            <a:schemeClr val="tx1"/>
          </a:solidFill>
          <a:latin typeface="Franklin Gothic Medium" pitchFamily="34" charset="0"/>
        </a:defRPr>
      </a:lvl7pPr>
      <a:lvl8pPr marL="1371600" algn="l" rtl="0" eaLnBrk="1" fontAlgn="base" hangingPunct="1">
        <a:spcBef>
          <a:spcPct val="0"/>
        </a:spcBef>
        <a:spcAft>
          <a:spcPct val="0"/>
        </a:spcAft>
        <a:defRPr sz="2800">
          <a:solidFill>
            <a:schemeClr val="tx1"/>
          </a:solidFill>
          <a:latin typeface="Franklin Gothic Medium" pitchFamily="34" charset="0"/>
        </a:defRPr>
      </a:lvl8pPr>
      <a:lvl9pPr marL="1828800" algn="l" rtl="0" eaLnBrk="1" fontAlgn="base" hangingPunct="1">
        <a:spcBef>
          <a:spcPct val="0"/>
        </a:spcBef>
        <a:spcAft>
          <a:spcPct val="0"/>
        </a:spcAft>
        <a:defRPr sz="2800">
          <a:solidFill>
            <a:schemeClr val="tx1"/>
          </a:solidFill>
          <a:latin typeface="Franklin Gothic Medium" pitchFamily="34" charset="0"/>
        </a:defRPr>
      </a:lvl9pPr>
    </p:titleStyle>
    <p:bodyStyle>
      <a:lvl1pPr marL="342900" indent="-342900" algn="l" rtl="0" eaLnBrk="1" fontAlgn="base" hangingPunct="1">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6.xml"/><Relationship Id="rId4" Type="http://schemas.openxmlformats.org/officeDocument/2006/relationships/tags" Target="../tags/tag27.xml"/><Relationship Id="rId5" Type="http://schemas.openxmlformats.org/officeDocument/2006/relationships/slideLayout" Target="../slideLayouts/slideLayout2.xml"/><Relationship Id="rId6" Type="http://schemas.openxmlformats.org/officeDocument/2006/relationships/oleObject" Target="../embeddings/oleObject8.bin"/><Relationship Id="rId7" Type="http://schemas.openxmlformats.org/officeDocument/2006/relationships/image" Target="../media/image11.emf"/><Relationship Id="rId1" Type="http://schemas.openxmlformats.org/officeDocument/2006/relationships/vmlDrawing" Target="../drawings/vmlDrawing8.vml"/><Relationship Id="rId2" Type="http://schemas.openxmlformats.org/officeDocument/2006/relationships/tags" Target="../tags/tag25.xml"/></Relationships>
</file>

<file path=ppt/slides/_rels/slide11.xml.rels><?xml version="1.0" encoding="UTF-8" standalone="yes"?>
<Relationships xmlns="http://schemas.openxmlformats.org/package/2006/relationships"><Relationship Id="rId3" Type="http://schemas.openxmlformats.org/officeDocument/2006/relationships/tags" Target="../tags/tag29.xml"/><Relationship Id="rId4" Type="http://schemas.openxmlformats.org/officeDocument/2006/relationships/tags" Target="../tags/tag30.xml"/><Relationship Id="rId5" Type="http://schemas.openxmlformats.org/officeDocument/2006/relationships/slideLayout" Target="../slideLayouts/slideLayout2.xml"/><Relationship Id="rId6" Type="http://schemas.openxmlformats.org/officeDocument/2006/relationships/notesSlide" Target="../notesSlides/notesSlide3.xml"/><Relationship Id="rId7" Type="http://schemas.openxmlformats.org/officeDocument/2006/relationships/oleObject" Target="../embeddings/oleObject9.bin"/><Relationship Id="rId8" Type="http://schemas.openxmlformats.org/officeDocument/2006/relationships/image" Target="../media/image12.emf"/><Relationship Id="rId1" Type="http://schemas.openxmlformats.org/officeDocument/2006/relationships/vmlDrawing" Target="../drawings/vmlDrawing9.vml"/><Relationship Id="rId2" Type="http://schemas.openxmlformats.org/officeDocument/2006/relationships/tags" Target="../tags/tag28.xml"/></Relationships>
</file>

<file path=ppt/slides/_rels/slide12.xml.rels><?xml version="1.0" encoding="UTF-8" standalone="yes"?>
<Relationships xmlns="http://schemas.openxmlformats.org/package/2006/relationships"><Relationship Id="rId1" Type="http://schemas.openxmlformats.org/officeDocument/2006/relationships/tags" Target="../tags/tag31.xml"/><Relationship Id="rId2"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3.jpe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4" Type="http://schemas.openxmlformats.org/officeDocument/2006/relationships/tags" Target="../tags/tag6.xml"/><Relationship Id="rId5" Type="http://schemas.openxmlformats.org/officeDocument/2006/relationships/slideLayout" Target="../slideLayouts/slideLayout2.xml"/><Relationship Id="rId6" Type="http://schemas.openxmlformats.org/officeDocument/2006/relationships/oleObject" Target="../embeddings/oleObject1.bin"/><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tags" Target="../tags/tag9.xml"/><Relationship Id="rId5" Type="http://schemas.openxmlformats.org/officeDocument/2006/relationships/slideLayout" Target="../slideLayouts/slideLayout2.xml"/><Relationship Id="rId6" Type="http://schemas.openxmlformats.org/officeDocument/2006/relationships/oleObject" Target="../embeddings/oleObject2.bin"/><Relationship Id="rId7"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tags" Target="../tags/tag11.xml"/><Relationship Id="rId4" Type="http://schemas.openxmlformats.org/officeDocument/2006/relationships/tags" Target="../tags/tag12.xml"/><Relationship Id="rId5" Type="http://schemas.openxmlformats.org/officeDocument/2006/relationships/slideLayout" Target="../slideLayouts/slideLayout2.xml"/><Relationship Id="rId6" Type="http://schemas.openxmlformats.org/officeDocument/2006/relationships/oleObject" Target="../embeddings/oleObject3.bin"/><Relationship Id="rId7"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4" Type="http://schemas.openxmlformats.org/officeDocument/2006/relationships/tags" Target="../tags/tag15.xml"/><Relationship Id="rId5" Type="http://schemas.openxmlformats.org/officeDocument/2006/relationships/slideLayout" Target="../slideLayouts/slideLayout2.xml"/><Relationship Id="rId6" Type="http://schemas.openxmlformats.org/officeDocument/2006/relationships/oleObject" Target="../embeddings/oleObject4.bin"/><Relationship Id="rId7"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4" Type="http://schemas.openxmlformats.org/officeDocument/2006/relationships/tags" Target="../tags/tag18.xml"/><Relationship Id="rId5" Type="http://schemas.openxmlformats.org/officeDocument/2006/relationships/slideLayout" Target="../slideLayouts/slideLayout2.xml"/><Relationship Id="rId6" Type="http://schemas.openxmlformats.org/officeDocument/2006/relationships/oleObject" Target="../embeddings/oleObject5.bin"/><Relationship Id="rId7"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tags" Target="../tags/tag16.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4" Type="http://schemas.openxmlformats.org/officeDocument/2006/relationships/tags" Target="../tags/tag21.xml"/><Relationship Id="rId5" Type="http://schemas.openxmlformats.org/officeDocument/2006/relationships/slideLayout" Target="../slideLayouts/slideLayout2.xml"/><Relationship Id="rId6" Type="http://schemas.openxmlformats.org/officeDocument/2006/relationships/oleObject" Target="../embeddings/oleObject6.bin"/><Relationship Id="rId7" Type="http://schemas.openxmlformats.org/officeDocument/2006/relationships/image" Target="../media/image9.emf"/><Relationship Id="rId1" Type="http://schemas.openxmlformats.org/officeDocument/2006/relationships/vmlDrawing" Target="../drawings/vmlDrawing6.vml"/><Relationship Id="rId2" Type="http://schemas.openxmlformats.org/officeDocument/2006/relationships/tags" Target="../tags/tag19.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4" Type="http://schemas.openxmlformats.org/officeDocument/2006/relationships/tags" Target="../tags/tag24.xml"/><Relationship Id="rId5" Type="http://schemas.openxmlformats.org/officeDocument/2006/relationships/slideLayout" Target="../slideLayouts/slideLayout2.xml"/><Relationship Id="rId6" Type="http://schemas.openxmlformats.org/officeDocument/2006/relationships/oleObject" Target="../embeddings/oleObject7.bin"/><Relationship Id="rId7" Type="http://schemas.openxmlformats.org/officeDocument/2006/relationships/image" Target="../media/image10.emf"/><Relationship Id="rId1" Type="http://schemas.openxmlformats.org/officeDocument/2006/relationships/vmlDrawing" Target="../drawings/vmlDrawing7.vml"/><Relationship Id="rId2"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subTitle" idx="1"/>
          </p:nvPr>
        </p:nvSpPr>
        <p:spPr>
          <a:xfrm>
            <a:off x="381000" y="20638"/>
            <a:ext cx="7543800" cy="1143000"/>
          </a:xfrm>
        </p:spPr>
        <p:txBody>
          <a:bodyPr rtlCol="0">
            <a:noAutofit/>
          </a:bodyPr>
          <a:lstStyle/>
          <a:p>
            <a:pPr eaLnBrk="1" fontAlgn="auto" hangingPunct="1">
              <a:spcAft>
                <a:spcPts val="0"/>
              </a:spcAft>
              <a:buFont typeface="Arial" pitchFamily="34" charset="0"/>
              <a:buNone/>
              <a:defRPr/>
            </a:pPr>
            <a:r>
              <a:rPr sz="5400" b="1" dirty="0" smtClean="0"/>
              <a:t>Effingham County</a:t>
            </a:r>
          </a:p>
          <a:p>
            <a:pPr eaLnBrk="1" fontAlgn="auto" hangingPunct="1">
              <a:spcAft>
                <a:spcPts val="0"/>
              </a:spcAft>
              <a:buFont typeface="Arial" pitchFamily="34" charset="0"/>
              <a:buNone/>
              <a:defRPr/>
            </a:pPr>
            <a:r>
              <a:rPr lang="en-US" sz="5400" b="1" dirty="0" smtClean="0"/>
              <a:t>E-club</a:t>
            </a:r>
            <a:endParaRPr sz="5400" b="1" dirty="0"/>
          </a:p>
        </p:txBody>
      </p:sp>
      <p:sp>
        <p:nvSpPr>
          <p:cNvPr id="6148" name="Rectangle 5"/>
          <p:cNvSpPr>
            <a:spLocks noChangeArrowheads="1"/>
          </p:cNvSpPr>
          <p:nvPr/>
        </p:nvSpPr>
        <p:spPr bwMode="auto">
          <a:xfrm>
            <a:off x="2362200" y="3886200"/>
            <a:ext cx="6248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US" sz="3600" b="1" dirty="0" smtClean="0">
                <a:solidFill>
                  <a:srgbClr val="C00000"/>
                </a:solidFill>
              </a:rPr>
              <a:t>Effingham Jr. High School September 22, </a:t>
            </a:r>
            <a:r>
              <a:rPr lang="en-US" sz="3600" b="1" dirty="0">
                <a:solidFill>
                  <a:srgbClr val="C00000"/>
                </a:solidFill>
              </a:rPr>
              <a:t>2011</a:t>
            </a: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PQuestion"/>
          <p:cNvSpPr>
            <a:spLocks noGrp="1" noChangeArrowheads="1"/>
          </p:cNvSpPr>
          <p:nvPr>
            <p:ph type="title"/>
          </p:nvPr>
        </p:nvSpPr>
        <p:spPr>
          <a:xfrm>
            <a:off x="0" y="533400"/>
            <a:ext cx="7556500" cy="1066800"/>
          </a:xfrm>
        </p:spPr>
        <p:txBody>
          <a:bodyPr/>
          <a:lstStyle/>
          <a:p>
            <a:pPr eaLnBrk="1" fontAlgn="auto" hangingPunct="1">
              <a:spcAft>
                <a:spcPts val="0"/>
              </a:spcAft>
              <a:defRPr/>
            </a:pPr>
            <a:r>
              <a:rPr lang="en-US" sz="3200" b="1" dirty="0" smtClean="0">
                <a:solidFill>
                  <a:schemeClr val="hlink"/>
                </a:solidFill>
              </a:rPr>
              <a:t>Would you like to do research on breaking some kind of a world record involving student entrepreneurship?</a:t>
            </a:r>
          </a:p>
        </p:txBody>
      </p:sp>
      <p:graphicFrame>
        <p:nvGraphicFramePr>
          <p:cNvPr id="75779" name="TPChart"/>
          <p:cNvGraphicFramePr>
            <a:graphicFrameLocks noChangeAspect="1"/>
          </p:cNvGraphicFramePr>
          <p:nvPr>
            <p:custDataLst>
              <p:tags r:id="rId3"/>
            </p:custDataLst>
            <p:extLst>
              <p:ext uri="{D42A27DB-BD31-4B8C-83A1-F6EECF244321}">
                <p14:modId xmlns:p14="http://schemas.microsoft.com/office/powerpoint/2010/main" val="2817930944"/>
              </p:ext>
            </p:extLst>
          </p:nvPr>
        </p:nvGraphicFramePr>
        <p:xfrm>
          <a:off x="4038600" y="1718129"/>
          <a:ext cx="4572000" cy="5143500"/>
        </p:xfrm>
        <a:graphic>
          <a:graphicData uri="http://schemas.openxmlformats.org/presentationml/2006/ole">
            <mc:AlternateContent xmlns:mc="http://schemas.openxmlformats.org/markup-compatibility/2006">
              <mc:Choice xmlns:v="urn:schemas-microsoft-com:vml" Requires="v">
                <p:oleObj spid="_x0000_s19512"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srcRect/>
                      <a:stretch>
                        <a:fillRect/>
                      </a:stretch>
                    </p:blipFill>
                    <p:spPr bwMode="auto">
                      <a:xfrm>
                        <a:off x="4038600" y="1718129"/>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9" name="TPAnswers"/>
          <p:cNvSpPr>
            <a:spLocks noGrp="1" noChangeArrowheads="1"/>
          </p:cNvSpPr>
          <p:nvPr>
            <p:ph idx="1"/>
            <p:custDataLst>
              <p:tags r:id="rId4"/>
            </p:custDataLst>
          </p:nvPr>
        </p:nvSpPr>
        <p:spPr>
          <a:xfrm>
            <a:off x="914400" y="2328409"/>
            <a:ext cx="4495800" cy="4525962"/>
          </a:xfrm>
        </p:spPr>
        <p:txBody>
          <a:bodyPr>
            <a:noAutofit/>
          </a:bodyPr>
          <a:lstStyle/>
          <a:p>
            <a:pPr marL="609600" indent="-609600" eaLnBrk="1" hangingPunct="1">
              <a:spcBef>
                <a:spcPct val="20000"/>
              </a:spcBef>
              <a:spcAft>
                <a:spcPts val="0"/>
              </a:spcAft>
              <a:buFontTx/>
              <a:buAutoNum type="arabicPeriod"/>
            </a:pPr>
            <a:r>
              <a:rPr lang="en-US" sz="3200" dirty="0" smtClean="0"/>
              <a:t>Yes</a:t>
            </a:r>
          </a:p>
          <a:p>
            <a:pPr marL="609600" indent="-609600" eaLnBrk="1" hangingPunct="1">
              <a:spcBef>
                <a:spcPct val="20000"/>
              </a:spcBef>
              <a:spcAft>
                <a:spcPts val="0"/>
              </a:spcAft>
              <a:buFontTx/>
              <a:buAutoNum type="arabicPeriod"/>
            </a:pPr>
            <a:r>
              <a:rPr lang="en-US" sz="3200" dirty="0" smtClean="0"/>
              <a:t>No</a:t>
            </a:r>
          </a:p>
        </p:txBody>
      </p:sp>
    </p:spTree>
    <p:custDataLst>
      <p:tags r:id="rId2"/>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57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PQuestion"/>
          <p:cNvSpPr>
            <a:spLocks noGrp="1" noChangeArrowheads="1"/>
          </p:cNvSpPr>
          <p:nvPr>
            <p:ph type="title"/>
          </p:nvPr>
        </p:nvSpPr>
        <p:spPr>
          <a:xfrm>
            <a:off x="304800" y="228601"/>
            <a:ext cx="9067800" cy="914400"/>
          </a:xfrm>
        </p:spPr>
        <p:txBody>
          <a:bodyPr/>
          <a:lstStyle/>
          <a:p>
            <a:pPr eaLnBrk="1" fontAlgn="auto" hangingPunct="1">
              <a:spcAft>
                <a:spcPts val="0"/>
              </a:spcAft>
              <a:defRPr/>
            </a:pPr>
            <a:r>
              <a:rPr lang="en-US" sz="3600" b="1" dirty="0" smtClean="0">
                <a:solidFill>
                  <a:schemeClr val="hlink"/>
                </a:solidFill>
              </a:rPr>
              <a:t/>
            </a:r>
            <a:br>
              <a:rPr lang="en-US" sz="3600" b="1" dirty="0" smtClean="0">
                <a:solidFill>
                  <a:schemeClr val="hlink"/>
                </a:solidFill>
              </a:rPr>
            </a:br>
            <a:r>
              <a:rPr lang="en-US" sz="3600" b="1" dirty="0" smtClean="0">
                <a:solidFill>
                  <a:schemeClr val="hlink"/>
                </a:solidFill>
              </a:rPr>
              <a:t>What do you Want to Name Club?</a:t>
            </a:r>
          </a:p>
        </p:txBody>
      </p:sp>
      <p:graphicFrame>
        <p:nvGraphicFramePr>
          <p:cNvPr id="65539" name="TPChart"/>
          <p:cNvGraphicFramePr>
            <a:graphicFrameLocks noChangeAspect="1"/>
          </p:cNvGraphicFramePr>
          <p:nvPr>
            <p:custDataLst>
              <p:tags r:id="rId3"/>
            </p:custDataLst>
            <p:extLst>
              <p:ext uri="{D42A27DB-BD31-4B8C-83A1-F6EECF244321}">
                <p14:modId xmlns:p14="http://schemas.microsoft.com/office/powerpoint/2010/main" val="3367672139"/>
              </p:ext>
            </p:extLst>
          </p:nvPr>
        </p:nvGraphicFramePr>
        <p:xfrm>
          <a:off x="3962400" y="1699986"/>
          <a:ext cx="4572000" cy="5143500"/>
        </p:xfrm>
        <a:graphic>
          <a:graphicData uri="http://schemas.openxmlformats.org/presentationml/2006/ole">
            <mc:AlternateContent xmlns:mc="http://schemas.openxmlformats.org/markup-compatibility/2006">
              <mc:Choice xmlns:v="urn:schemas-microsoft-com:vml" Requires="v">
                <p:oleObj spid="_x0000_s9272" name="Chart" r:id="rId7" imgW="4572000" imgH="5143500" progId="MSGraph.Chart.8">
                  <p:embed followColorScheme="full"/>
                </p:oleObj>
              </mc:Choice>
              <mc:Fallback>
                <p:oleObj name="Chart" r:id="rId7" imgW="4572000" imgH="5143500" progId="MSGraph.Chart.8">
                  <p:embed followColorScheme="full"/>
                  <p:pic>
                    <p:nvPicPr>
                      <p:cNvPr id="0" name="TPChart"/>
                      <p:cNvPicPr>
                        <a:picLocks noChangeAspect="1" noChangeArrowheads="1"/>
                      </p:cNvPicPr>
                      <p:nvPr/>
                    </p:nvPicPr>
                    <p:blipFill>
                      <a:blip r:embed="rId8"/>
                      <a:srcRect/>
                      <a:stretch>
                        <a:fillRect/>
                      </a:stretch>
                    </p:blipFill>
                    <p:spPr bwMode="auto">
                      <a:xfrm>
                        <a:off x="3962400" y="1699986"/>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19" name="TPAnswers"/>
          <p:cNvSpPr>
            <a:spLocks noGrp="1" noChangeArrowheads="1"/>
          </p:cNvSpPr>
          <p:nvPr>
            <p:ph idx="1"/>
            <p:custDataLst>
              <p:tags r:id="rId4"/>
            </p:custDataLst>
          </p:nvPr>
        </p:nvSpPr>
        <p:spPr>
          <a:xfrm>
            <a:off x="304800" y="1905000"/>
            <a:ext cx="4495800" cy="4525963"/>
          </a:xfrm>
        </p:spPr>
        <p:txBody>
          <a:bodyPr>
            <a:noAutofit/>
          </a:bodyPr>
          <a:lstStyle/>
          <a:p>
            <a:pPr marL="609600" indent="-609600" eaLnBrk="1" hangingPunct="1">
              <a:spcBef>
                <a:spcPct val="20000"/>
              </a:spcBef>
              <a:spcAft>
                <a:spcPts val="0"/>
              </a:spcAft>
              <a:buFontTx/>
              <a:buAutoNum type="arabicPeriod"/>
            </a:pPr>
            <a:r>
              <a:rPr lang="en-US" sz="3200" dirty="0" smtClean="0"/>
              <a:t>e-biz</a:t>
            </a:r>
          </a:p>
          <a:p>
            <a:pPr marL="609600" indent="-609600" eaLnBrk="1" hangingPunct="1">
              <a:spcBef>
                <a:spcPct val="20000"/>
              </a:spcBef>
              <a:spcAft>
                <a:spcPts val="0"/>
              </a:spcAft>
              <a:buFontTx/>
              <a:buAutoNum type="arabicPeriod"/>
            </a:pPr>
            <a:r>
              <a:rPr lang="en-US" sz="3200" dirty="0"/>
              <a:t>C</a:t>
            </a:r>
            <a:r>
              <a:rPr lang="en-US" sz="3200" dirty="0" smtClean="0"/>
              <a:t>hangers </a:t>
            </a:r>
          </a:p>
          <a:p>
            <a:pPr marL="609600" indent="-609600" eaLnBrk="1" hangingPunct="1">
              <a:spcBef>
                <a:spcPct val="20000"/>
              </a:spcBef>
              <a:spcAft>
                <a:spcPts val="0"/>
              </a:spcAft>
              <a:buFontTx/>
              <a:buAutoNum type="arabicPeriod"/>
            </a:pPr>
            <a:r>
              <a:rPr lang="en-US" sz="3200" dirty="0" smtClean="0"/>
              <a:t>Nothing is Something</a:t>
            </a:r>
          </a:p>
          <a:p>
            <a:pPr marL="609600" indent="-609600" eaLnBrk="1" hangingPunct="1">
              <a:spcBef>
                <a:spcPct val="20000"/>
              </a:spcBef>
              <a:spcAft>
                <a:spcPts val="0"/>
              </a:spcAft>
              <a:buFontTx/>
              <a:buAutoNum type="arabicPeriod"/>
            </a:pPr>
            <a:r>
              <a:rPr lang="en-US" sz="3200" dirty="0" smtClean="0"/>
              <a:t>Creators</a:t>
            </a:r>
          </a:p>
          <a:p>
            <a:pPr marL="609600" indent="-609600" eaLnBrk="1" hangingPunct="1">
              <a:spcBef>
                <a:spcPct val="20000"/>
              </a:spcBef>
              <a:spcAft>
                <a:spcPts val="0"/>
              </a:spcAft>
              <a:buFontTx/>
              <a:buAutoNum type="arabicPeriod"/>
            </a:pPr>
            <a:r>
              <a:rPr lang="en-US" sz="3200" dirty="0" smtClean="0"/>
              <a:t>e-club</a:t>
            </a:r>
          </a:p>
        </p:txBody>
      </p:sp>
    </p:spTree>
    <p:custDataLst>
      <p:tags r:id="rId2"/>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55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7521575" cy="549275"/>
          </a:xfrm>
        </p:spPr>
        <p:txBody>
          <a:bodyPr/>
          <a:lstStyle/>
          <a:p>
            <a:r>
              <a:rPr lang="en-US" dirty="0" smtClean="0"/>
              <a:t>Thank You!</a:t>
            </a:r>
            <a:endParaRPr lang="en-US" dirty="0"/>
          </a:p>
        </p:txBody>
      </p:sp>
    </p:spTree>
    <p:custDataLst>
      <p:tags r:id="rId1"/>
    </p:custDataLst>
    <p:extLst>
      <p:ext uri="{BB962C8B-B14F-4D97-AF65-F5344CB8AC3E}">
        <p14:creationId xmlns:p14="http://schemas.microsoft.com/office/powerpoint/2010/main" val="38535811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743200" y="0"/>
            <a:ext cx="6705600" cy="1447800"/>
          </a:xfrm>
        </p:spPr>
        <p:txBody>
          <a:bodyPr/>
          <a:lstStyle/>
          <a:p>
            <a:pPr eaLnBrk="1" fontAlgn="auto" hangingPunct="1">
              <a:spcAft>
                <a:spcPts val="0"/>
              </a:spcAft>
              <a:defRPr/>
            </a:pPr>
            <a:r>
              <a:rPr lang="en-US" sz="2900" b="1" smtClean="0">
                <a:solidFill>
                  <a:schemeClr val="hlink"/>
                </a:solidFill>
              </a:rPr>
              <a:t>How Does Turning Point Work?</a:t>
            </a:r>
          </a:p>
        </p:txBody>
      </p:sp>
      <p:sp>
        <p:nvSpPr>
          <p:cNvPr id="8195" name="Rectangle 3"/>
          <p:cNvSpPr>
            <a:spLocks noGrp="1" noChangeArrowheads="1"/>
          </p:cNvSpPr>
          <p:nvPr>
            <p:ph idx="1"/>
          </p:nvPr>
        </p:nvSpPr>
        <p:spPr>
          <a:xfrm>
            <a:off x="1752600" y="2362200"/>
            <a:ext cx="6172200" cy="2835275"/>
          </a:xfrm>
        </p:spPr>
        <p:txBody>
          <a:bodyPr/>
          <a:lstStyle/>
          <a:p>
            <a:pPr eaLnBrk="1" hangingPunct="1"/>
            <a:r>
              <a:rPr lang="en-US" sz="3200" smtClean="0"/>
              <a:t>Just point to the screen and click the #  that corresponds with your choice.</a:t>
            </a:r>
          </a:p>
          <a:p>
            <a:pPr eaLnBrk="1" hangingPunct="1"/>
            <a:r>
              <a:rPr lang="en-US" sz="3200" smtClean="0"/>
              <a:t>The polls close when the red appears.</a:t>
            </a:r>
          </a:p>
        </p:txBody>
      </p:sp>
      <p:pic>
        <p:nvPicPr>
          <p:cNvPr id="8196" name="Picture 4" descr="CSS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2400"/>
            <a:ext cx="2743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PQuestion"/>
          <p:cNvSpPr>
            <a:spLocks noGrp="1" noChangeArrowheads="1"/>
          </p:cNvSpPr>
          <p:nvPr>
            <p:ph type="title"/>
          </p:nvPr>
        </p:nvSpPr>
        <p:spPr>
          <a:xfrm>
            <a:off x="381000" y="381000"/>
            <a:ext cx="8458200" cy="762000"/>
          </a:xfrm>
        </p:spPr>
        <p:txBody>
          <a:bodyPr/>
          <a:lstStyle/>
          <a:p>
            <a:pPr eaLnBrk="1" fontAlgn="auto" hangingPunct="1">
              <a:spcAft>
                <a:spcPts val="0"/>
              </a:spcAft>
              <a:defRPr/>
            </a:pPr>
            <a:r>
              <a:rPr lang="en-US" sz="3200" dirty="0" smtClean="0">
                <a:solidFill>
                  <a:schemeClr val="hlink"/>
                </a:solidFill>
              </a:rPr>
              <a:t>Would you like to have a (student) helper of the day?</a:t>
            </a:r>
          </a:p>
        </p:txBody>
      </p:sp>
      <p:graphicFrame>
        <p:nvGraphicFramePr>
          <p:cNvPr id="87044" name="TPChart"/>
          <p:cNvGraphicFramePr>
            <a:graphicFrameLocks noChangeAspect="1"/>
          </p:cNvGraphicFramePr>
          <p:nvPr>
            <p:custDataLst>
              <p:tags r:id="rId3"/>
            </p:custDataLst>
            <p:extLst>
              <p:ext uri="{D42A27DB-BD31-4B8C-83A1-F6EECF244321}">
                <p14:modId xmlns:p14="http://schemas.microsoft.com/office/powerpoint/2010/main" val="1390422663"/>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12343"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srcRect/>
                      <a:stretch>
                        <a:fillRect/>
                      </a:stretch>
                    </p:blipFill>
                    <p:spPr bwMode="auto">
                      <a:xfrm>
                        <a:off x="4508500" y="16510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1" name="TPAnswers"/>
          <p:cNvSpPr>
            <a:spLocks noGrp="1" noChangeArrowheads="1"/>
          </p:cNvSpPr>
          <p:nvPr>
            <p:ph idx="1"/>
            <p:custDataLst>
              <p:tags r:id="rId4"/>
            </p:custDataLst>
          </p:nvPr>
        </p:nvSpPr>
        <p:spPr>
          <a:xfrm>
            <a:off x="1143000" y="2057400"/>
            <a:ext cx="4114800" cy="4038600"/>
          </a:xfrm>
        </p:spPr>
        <p:txBody>
          <a:bodyPr>
            <a:noAutofit/>
          </a:bodyPr>
          <a:lstStyle/>
          <a:p>
            <a:pPr marL="533400" indent="-533400" eaLnBrk="1" hangingPunct="1">
              <a:spcBef>
                <a:spcPct val="20000"/>
              </a:spcBef>
              <a:spcAft>
                <a:spcPts val="0"/>
              </a:spcAft>
              <a:buFontTx/>
              <a:buAutoNum type="arabicPeriod"/>
            </a:pPr>
            <a:r>
              <a:rPr lang="en-US" sz="3200" dirty="0" smtClean="0"/>
              <a:t>Yes</a:t>
            </a:r>
          </a:p>
          <a:p>
            <a:pPr marL="533400" indent="-533400" eaLnBrk="1" hangingPunct="1">
              <a:spcBef>
                <a:spcPct val="20000"/>
              </a:spcBef>
              <a:spcAft>
                <a:spcPts val="0"/>
              </a:spcAft>
              <a:buFontTx/>
              <a:buAutoNum type="arabicPeriod"/>
            </a:pPr>
            <a:r>
              <a:rPr lang="en-US" sz="3200" dirty="0" smtClean="0"/>
              <a:t>No</a:t>
            </a:r>
          </a:p>
        </p:txBody>
      </p:sp>
    </p:spTree>
    <p:custDataLst>
      <p:tags r:id="rId2"/>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870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PQuestion"/>
          <p:cNvSpPr>
            <a:spLocks noGrp="1" noChangeArrowheads="1"/>
          </p:cNvSpPr>
          <p:nvPr>
            <p:ph type="title"/>
          </p:nvPr>
        </p:nvSpPr>
        <p:spPr>
          <a:xfrm>
            <a:off x="457200" y="228600"/>
            <a:ext cx="9144000" cy="1600200"/>
          </a:xfrm>
        </p:spPr>
        <p:txBody>
          <a:bodyPr/>
          <a:lstStyle/>
          <a:p>
            <a:pPr eaLnBrk="1" fontAlgn="auto" hangingPunct="1">
              <a:spcAft>
                <a:spcPts val="0"/>
              </a:spcAft>
              <a:defRPr/>
            </a:pPr>
            <a:r>
              <a:rPr lang="en-US" sz="3200" dirty="0" smtClean="0">
                <a:solidFill>
                  <a:schemeClr val="hlink"/>
                </a:solidFill>
              </a:rPr>
              <a:t>How many guest speakers would you like per semester (10 meetings)?</a:t>
            </a:r>
            <a:br>
              <a:rPr lang="en-US" sz="3200" dirty="0" smtClean="0">
                <a:solidFill>
                  <a:schemeClr val="hlink"/>
                </a:solidFill>
              </a:rPr>
            </a:br>
            <a:endParaRPr lang="en-US" sz="3200" dirty="0" smtClean="0">
              <a:solidFill>
                <a:schemeClr val="hlink"/>
              </a:solidFill>
            </a:endParaRPr>
          </a:p>
        </p:txBody>
      </p:sp>
      <p:graphicFrame>
        <p:nvGraphicFramePr>
          <p:cNvPr id="70659" name="TPChart"/>
          <p:cNvGraphicFramePr>
            <a:graphicFrameLocks noChangeAspect="1"/>
          </p:cNvGraphicFramePr>
          <p:nvPr>
            <p:custDataLst>
              <p:tags r:id="rId3"/>
            </p:custDataLst>
            <p:extLst>
              <p:ext uri="{D42A27DB-BD31-4B8C-83A1-F6EECF244321}">
                <p14:modId xmlns:p14="http://schemas.microsoft.com/office/powerpoint/2010/main" val="2538795359"/>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16440"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srcRect/>
                      <a:stretch>
                        <a:fillRect/>
                      </a:stretch>
                    </p:blipFill>
                    <p:spPr bwMode="auto">
                      <a:xfrm>
                        <a:off x="4508500" y="16510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87" name="TPAnswers"/>
          <p:cNvSpPr>
            <a:spLocks noGrp="1" noChangeArrowheads="1"/>
          </p:cNvSpPr>
          <p:nvPr>
            <p:ph idx="1"/>
            <p:custDataLst>
              <p:tags r:id="rId4"/>
            </p:custDataLst>
          </p:nvPr>
        </p:nvSpPr>
        <p:spPr>
          <a:xfrm>
            <a:off x="1295400" y="2133600"/>
            <a:ext cx="4114800" cy="3657600"/>
          </a:xfrm>
        </p:spPr>
        <p:txBody>
          <a:bodyPr>
            <a:noAutofit/>
          </a:bodyPr>
          <a:lstStyle/>
          <a:p>
            <a:pPr marL="609600" indent="-609600" eaLnBrk="1" hangingPunct="1">
              <a:spcBef>
                <a:spcPct val="20000"/>
              </a:spcBef>
              <a:spcAft>
                <a:spcPts val="0"/>
              </a:spcAft>
              <a:buFontTx/>
              <a:buAutoNum type="arabicPeriod"/>
            </a:pPr>
            <a:r>
              <a:rPr lang="en-US" sz="3200" dirty="0" smtClean="0"/>
              <a:t>0-3</a:t>
            </a:r>
          </a:p>
          <a:p>
            <a:pPr marL="609600" indent="-609600" eaLnBrk="1" hangingPunct="1">
              <a:spcBef>
                <a:spcPct val="20000"/>
              </a:spcBef>
              <a:spcAft>
                <a:spcPts val="0"/>
              </a:spcAft>
              <a:buFontTx/>
              <a:buAutoNum type="arabicPeriod"/>
            </a:pPr>
            <a:r>
              <a:rPr lang="en-US" sz="3200" dirty="0" smtClean="0"/>
              <a:t>4-7</a:t>
            </a:r>
          </a:p>
          <a:p>
            <a:pPr marL="609600" indent="-609600" eaLnBrk="1" hangingPunct="1">
              <a:spcBef>
                <a:spcPct val="20000"/>
              </a:spcBef>
              <a:spcAft>
                <a:spcPts val="0"/>
              </a:spcAft>
              <a:buFontTx/>
              <a:buAutoNum type="arabicPeriod"/>
            </a:pPr>
            <a:r>
              <a:rPr lang="en-US" sz="3200" dirty="0" smtClean="0"/>
              <a:t>8-10</a:t>
            </a:r>
          </a:p>
        </p:txBody>
      </p:sp>
    </p:spTree>
    <p:custDataLst>
      <p:tags r:id="rId2"/>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06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PQuestion"/>
          <p:cNvSpPr>
            <a:spLocks noGrp="1" noChangeArrowheads="1"/>
          </p:cNvSpPr>
          <p:nvPr>
            <p:ph type="title"/>
          </p:nvPr>
        </p:nvSpPr>
        <p:spPr>
          <a:xfrm>
            <a:off x="228600" y="228600"/>
            <a:ext cx="7327900" cy="1600200"/>
          </a:xfrm>
        </p:spPr>
        <p:txBody>
          <a:bodyPr/>
          <a:lstStyle/>
          <a:p>
            <a:pPr eaLnBrk="1" fontAlgn="auto" hangingPunct="1">
              <a:spcAft>
                <a:spcPts val="0"/>
              </a:spcAft>
              <a:defRPr/>
            </a:pPr>
            <a:r>
              <a:rPr lang="en-US" sz="3200" b="1" dirty="0" smtClean="0">
                <a:solidFill>
                  <a:schemeClr val="hlink"/>
                </a:solidFill>
              </a:rPr>
              <a:t>Would you like to go on a field trip to a local business?</a:t>
            </a:r>
          </a:p>
        </p:txBody>
      </p:sp>
      <p:graphicFrame>
        <p:nvGraphicFramePr>
          <p:cNvPr id="82947" name="TPChart"/>
          <p:cNvGraphicFramePr>
            <a:graphicFrameLocks noChangeAspect="1"/>
          </p:cNvGraphicFramePr>
          <p:nvPr>
            <p:custDataLst>
              <p:tags r:id="rId3"/>
            </p:custDataLst>
            <p:extLst>
              <p:ext uri="{D42A27DB-BD31-4B8C-83A1-F6EECF244321}">
                <p14:modId xmlns:p14="http://schemas.microsoft.com/office/powerpoint/2010/main" val="3155875247"/>
              </p:ext>
            </p:extLst>
          </p:nvPr>
        </p:nvGraphicFramePr>
        <p:xfrm>
          <a:off x="3657600" y="1714500"/>
          <a:ext cx="4572000" cy="5143500"/>
        </p:xfrm>
        <a:graphic>
          <a:graphicData uri="http://schemas.openxmlformats.org/presentationml/2006/ole">
            <mc:AlternateContent xmlns:mc="http://schemas.openxmlformats.org/markup-compatibility/2006">
              <mc:Choice xmlns:v="urn:schemas-microsoft-com:vml" Requires="v">
                <p:oleObj spid="_x0000_s18490"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srcRect/>
                      <a:stretch>
                        <a:fillRect/>
                      </a:stretch>
                    </p:blipFill>
                    <p:spPr bwMode="auto">
                      <a:xfrm>
                        <a:off x="3657600" y="17145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5" name="TPAnswers"/>
          <p:cNvSpPr>
            <a:spLocks noGrp="1" noChangeArrowheads="1"/>
          </p:cNvSpPr>
          <p:nvPr>
            <p:ph idx="1"/>
            <p:custDataLst>
              <p:tags r:id="rId4"/>
            </p:custDataLst>
          </p:nvPr>
        </p:nvSpPr>
        <p:spPr>
          <a:xfrm>
            <a:off x="1295400" y="2332038"/>
            <a:ext cx="4495800" cy="4525962"/>
          </a:xfrm>
        </p:spPr>
        <p:txBody>
          <a:bodyPr>
            <a:noAutofit/>
          </a:bodyPr>
          <a:lstStyle/>
          <a:p>
            <a:pPr marL="609600" indent="-609600" eaLnBrk="1" hangingPunct="1">
              <a:spcBef>
                <a:spcPct val="20000"/>
              </a:spcBef>
              <a:spcAft>
                <a:spcPts val="0"/>
              </a:spcAft>
              <a:buFontTx/>
              <a:buAutoNum type="arabicPeriod"/>
            </a:pPr>
            <a:r>
              <a:rPr lang="en-US" sz="3200" dirty="0" smtClean="0"/>
              <a:t>Yes</a:t>
            </a:r>
          </a:p>
          <a:p>
            <a:pPr marL="609600" indent="-609600" eaLnBrk="1" hangingPunct="1">
              <a:spcBef>
                <a:spcPct val="20000"/>
              </a:spcBef>
              <a:spcAft>
                <a:spcPts val="0"/>
              </a:spcAft>
              <a:buFontTx/>
              <a:buAutoNum type="arabicPeriod"/>
            </a:pPr>
            <a:r>
              <a:rPr lang="en-US" sz="3200" dirty="0" smtClean="0"/>
              <a:t>No</a:t>
            </a:r>
          </a:p>
        </p:txBody>
      </p:sp>
    </p:spTree>
    <p:custDataLst>
      <p:tags r:id="rId2"/>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82947"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9" name="TPQuestion"/>
          <p:cNvSpPr>
            <a:spLocks noGrp="1" noChangeArrowheads="1"/>
          </p:cNvSpPr>
          <p:nvPr>
            <p:ph type="title"/>
          </p:nvPr>
        </p:nvSpPr>
        <p:spPr>
          <a:xfrm>
            <a:off x="0" y="0"/>
            <a:ext cx="7848600" cy="1216025"/>
          </a:xfrm>
        </p:spPr>
        <p:txBody>
          <a:bodyPr/>
          <a:lstStyle/>
          <a:p>
            <a:pPr eaLnBrk="1" fontAlgn="auto" hangingPunct="1">
              <a:spcAft>
                <a:spcPts val="0"/>
              </a:spcAft>
              <a:defRPr/>
            </a:pPr>
            <a:r>
              <a:rPr lang="en-US" sz="3200" b="1" smtClean="0">
                <a:solidFill>
                  <a:schemeClr val="hlink"/>
                </a:solidFill>
              </a:rPr>
              <a:t>Given the choice, I prefer to </a:t>
            </a:r>
            <a:br>
              <a:rPr lang="en-US" sz="3200" b="1" smtClean="0">
                <a:solidFill>
                  <a:schemeClr val="hlink"/>
                </a:solidFill>
              </a:rPr>
            </a:br>
            <a:r>
              <a:rPr lang="en-US" sz="3200" b="1" smtClean="0">
                <a:solidFill>
                  <a:schemeClr val="hlink"/>
                </a:solidFill>
              </a:rPr>
              <a:t>work alone instead of in a group.</a:t>
            </a:r>
          </a:p>
        </p:txBody>
      </p:sp>
      <p:sp>
        <p:nvSpPr>
          <p:cNvPr id="20483" name="TPAnswers"/>
          <p:cNvSpPr>
            <a:spLocks noGrp="1" noChangeArrowheads="1"/>
          </p:cNvSpPr>
          <p:nvPr>
            <p:ph idx="1"/>
            <p:custDataLst>
              <p:tags r:id="rId3"/>
            </p:custDataLst>
          </p:nvPr>
        </p:nvSpPr>
        <p:spPr>
          <a:xfrm>
            <a:off x="1143000" y="2332038"/>
            <a:ext cx="4495800" cy="4525962"/>
          </a:xfrm>
        </p:spPr>
        <p:txBody>
          <a:bodyPr/>
          <a:lstStyle/>
          <a:p>
            <a:pPr marL="609600" indent="-609600" eaLnBrk="1" hangingPunct="1">
              <a:buFontTx/>
              <a:buAutoNum type="arabicPeriod"/>
            </a:pPr>
            <a:r>
              <a:rPr lang="en-US" sz="3200" dirty="0" smtClean="0"/>
              <a:t>Totally disagree</a:t>
            </a:r>
          </a:p>
          <a:p>
            <a:pPr marL="609600" indent="-609600" eaLnBrk="1" hangingPunct="1">
              <a:buFontTx/>
              <a:buAutoNum type="arabicPeriod"/>
            </a:pPr>
            <a:r>
              <a:rPr lang="en-US" sz="3200" dirty="0" smtClean="0"/>
              <a:t>Somewhat disagree</a:t>
            </a:r>
          </a:p>
          <a:p>
            <a:pPr marL="609600" indent="-609600" eaLnBrk="1" hangingPunct="1">
              <a:buFontTx/>
              <a:buAutoNum type="arabicPeriod"/>
            </a:pPr>
            <a:r>
              <a:rPr lang="en-US" sz="3200" dirty="0" smtClean="0"/>
              <a:t>Somewhat agree</a:t>
            </a:r>
          </a:p>
          <a:p>
            <a:pPr marL="609600" indent="-609600" eaLnBrk="1" hangingPunct="1">
              <a:buFontTx/>
              <a:buAutoNum type="arabicPeriod"/>
            </a:pPr>
            <a:r>
              <a:rPr lang="en-US" sz="3200" dirty="0" smtClean="0"/>
              <a:t>Totally agree</a:t>
            </a:r>
          </a:p>
        </p:txBody>
      </p:sp>
      <p:graphicFrame>
        <p:nvGraphicFramePr>
          <p:cNvPr id="76803" name="TPChart"/>
          <p:cNvGraphicFramePr>
            <a:graphicFrameLocks noChangeAspect="1"/>
          </p:cNvGraphicFramePr>
          <p:nvPr>
            <p:custDataLst>
              <p:tags r:id="rId4"/>
            </p:custDataLst>
            <p:extLst>
              <p:ext uri="{D42A27DB-BD31-4B8C-83A1-F6EECF244321}">
                <p14:modId xmlns:p14="http://schemas.microsoft.com/office/powerpoint/2010/main" val="3996704915"/>
              </p:ext>
            </p:extLst>
          </p:nvPr>
        </p:nvGraphicFramePr>
        <p:xfrm>
          <a:off x="3657600" y="1714500"/>
          <a:ext cx="4572000" cy="5143500"/>
        </p:xfrm>
        <a:graphic>
          <a:graphicData uri="http://schemas.openxmlformats.org/presentationml/2006/ole">
            <mc:AlternateContent xmlns:mc="http://schemas.openxmlformats.org/markup-compatibility/2006">
              <mc:Choice xmlns:v="urn:schemas-microsoft-com:vml" Requires="v">
                <p:oleObj spid="_x0000_s20532"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srcRect/>
                      <a:stretch>
                        <a:fillRect/>
                      </a:stretch>
                    </p:blipFill>
                    <p:spPr bwMode="auto">
                      <a:xfrm>
                        <a:off x="3657600" y="17145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68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PQuestion"/>
          <p:cNvSpPr>
            <a:spLocks noGrp="1" noChangeArrowheads="1"/>
          </p:cNvSpPr>
          <p:nvPr>
            <p:ph type="title"/>
          </p:nvPr>
        </p:nvSpPr>
        <p:spPr>
          <a:xfrm>
            <a:off x="381000" y="228600"/>
            <a:ext cx="8915400" cy="762000"/>
          </a:xfrm>
        </p:spPr>
        <p:txBody>
          <a:bodyPr>
            <a:normAutofit fontScale="90000"/>
          </a:bodyPr>
          <a:lstStyle/>
          <a:p>
            <a:pPr eaLnBrk="1" fontAlgn="auto" hangingPunct="1">
              <a:spcAft>
                <a:spcPts val="0"/>
              </a:spcAft>
              <a:defRPr/>
            </a:pPr>
            <a:r>
              <a:rPr lang="en-US" sz="3200" dirty="0" smtClean="0">
                <a:solidFill>
                  <a:schemeClr val="hlink"/>
                </a:solidFill>
              </a:rPr>
              <a:t>What type of business would you like to do?</a:t>
            </a:r>
          </a:p>
        </p:txBody>
      </p:sp>
      <p:graphicFrame>
        <p:nvGraphicFramePr>
          <p:cNvPr id="66563" name="TPChart"/>
          <p:cNvGraphicFramePr>
            <a:graphicFrameLocks noChangeAspect="1"/>
          </p:cNvGraphicFramePr>
          <p:nvPr>
            <p:custDataLst>
              <p:tags r:id="rId3"/>
            </p:custDataLst>
            <p:extLst>
              <p:ext uri="{D42A27DB-BD31-4B8C-83A1-F6EECF244321}">
                <p14:modId xmlns:p14="http://schemas.microsoft.com/office/powerpoint/2010/main" val="3290266004"/>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10295"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srcRect/>
                      <a:stretch>
                        <a:fillRect/>
                      </a:stretch>
                    </p:blipFill>
                    <p:spPr bwMode="auto">
                      <a:xfrm>
                        <a:off x="4508500" y="16510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 name="TPAnswers"/>
          <p:cNvSpPr>
            <a:spLocks noGrp="1" noChangeArrowheads="1"/>
          </p:cNvSpPr>
          <p:nvPr>
            <p:ph idx="1"/>
            <p:custDataLst>
              <p:tags r:id="rId4"/>
            </p:custDataLst>
          </p:nvPr>
        </p:nvSpPr>
        <p:spPr>
          <a:xfrm>
            <a:off x="609600" y="1371600"/>
            <a:ext cx="4114800" cy="3657600"/>
          </a:xfrm>
        </p:spPr>
        <p:txBody>
          <a:bodyPr rtlCol="0">
            <a:noAutofit/>
          </a:bodyPr>
          <a:lstStyle/>
          <a:p>
            <a:pPr marL="609600" indent="-609600" eaLnBrk="1" fontAlgn="auto" hangingPunct="1">
              <a:spcBef>
                <a:spcPct val="20000"/>
              </a:spcBef>
              <a:spcAft>
                <a:spcPts val="0"/>
              </a:spcAft>
              <a:buFontTx/>
              <a:buAutoNum type="arabicPeriod"/>
              <a:defRPr/>
            </a:pPr>
            <a:r>
              <a:rPr lang="en-US" sz="3200" dirty="0" smtClean="0"/>
              <a:t>By yourself</a:t>
            </a:r>
          </a:p>
          <a:p>
            <a:pPr marL="609600" indent="-609600" eaLnBrk="1" fontAlgn="auto" hangingPunct="1">
              <a:spcBef>
                <a:spcPct val="20000"/>
              </a:spcBef>
              <a:spcAft>
                <a:spcPts val="0"/>
              </a:spcAft>
              <a:buFontTx/>
              <a:buAutoNum type="arabicPeriod"/>
              <a:defRPr/>
            </a:pPr>
            <a:r>
              <a:rPr lang="en-US" sz="3200" dirty="0" smtClean="0"/>
              <a:t>Small group</a:t>
            </a:r>
          </a:p>
          <a:p>
            <a:pPr marL="609600" indent="-609600" eaLnBrk="1" fontAlgn="auto" hangingPunct="1">
              <a:spcBef>
                <a:spcPct val="20000"/>
              </a:spcBef>
              <a:spcAft>
                <a:spcPts val="0"/>
              </a:spcAft>
              <a:buFontTx/>
              <a:buAutoNum type="arabicPeriod"/>
              <a:defRPr/>
            </a:pPr>
            <a:r>
              <a:rPr lang="en-US" sz="3200" dirty="0" smtClean="0"/>
              <a:t>Large group</a:t>
            </a:r>
          </a:p>
        </p:txBody>
      </p:sp>
    </p:spTree>
    <p:custDataLst>
      <p:tags r:id="rId2"/>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65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PQuestion"/>
          <p:cNvSpPr>
            <a:spLocks noGrp="1" noChangeArrowheads="1"/>
          </p:cNvSpPr>
          <p:nvPr>
            <p:ph type="title"/>
          </p:nvPr>
        </p:nvSpPr>
        <p:spPr>
          <a:xfrm>
            <a:off x="304800" y="381000"/>
            <a:ext cx="7521575" cy="549275"/>
          </a:xfrm>
        </p:spPr>
        <p:txBody>
          <a:bodyPr/>
          <a:lstStyle/>
          <a:p>
            <a:pPr eaLnBrk="1" fontAlgn="auto" hangingPunct="1">
              <a:spcAft>
                <a:spcPts val="0"/>
              </a:spcAft>
              <a:defRPr/>
            </a:pPr>
            <a:r>
              <a:rPr lang="en-US" dirty="0" smtClean="0">
                <a:solidFill>
                  <a:schemeClr val="hlink"/>
                </a:solidFill>
              </a:rPr>
              <a:t>What area of business interests you the most?</a:t>
            </a:r>
          </a:p>
        </p:txBody>
      </p:sp>
      <p:graphicFrame>
        <p:nvGraphicFramePr>
          <p:cNvPr id="90116" name="TPChart"/>
          <p:cNvGraphicFramePr>
            <a:graphicFrameLocks noChangeAspect="1"/>
          </p:cNvGraphicFramePr>
          <p:nvPr>
            <p:custDataLst>
              <p:tags r:id="rId3"/>
            </p:custDataLst>
            <p:extLst>
              <p:ext uri="{D42A27DB-BD31-4B8C-83A1-F6EECF244321}">
                <p14:modId xmlns:p14="http://schemas.microsoft.com/office/powerpoint/2010/main" val="742308848"/>
              </p:ext>
            </p:extLst>
          </p:nvPr>
        </p:nvGraphicFramePr>
        <p:xfrm>
          <a:off x="4557486" y="1714500"/>
          <a:ext cx="4572000" cy="5143500"/>
        </p:xfrm>
        <a:graphic>
          <a:graphicData uri="http://schemas.openxmlformats.org/presentationml/2006/ole">
            <mc:AlternateContent xmlns:mc="http://schemas.openxmlformats.org/markup-compatibility/2006">
              <mc:Choice xmlns:v="urn:schemas-microsoft-com:vml" Requires="v">
                <p:oleObj spid="_x0000_s15417"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srcRect/>
                      <a:stretch>
                        <a:fillRect/>
                      </a:stretch>
                    </p:blipFill>
                    <p:spPr bwMode="auto">
                      <a:xfrm>
                        <a:off x="4557486" y="17145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3" name="TPAnswers"/>
          <p:cNvSpPr>
            <a:spLocks noGrp="1" noChangeArrowheads="1"/>
          </p:cNvSpPr>
          <p:nvPr>
            <p:ph idx="1"/>
            <p:custDataLst>
              <p:tags r:id="rId4"/>
            </p:custDataLst>
          </p:nvPr>
        </p:nvSpPr>
        <p:spPr>
          <a:xfrm>
            <a:off x="1066800" y="2057400"/>
            <a:ext cx="4114800" cy="4038600"/>
          </a:xfrm>
        </p:spPr>
        <p:txBody>
          <a:bodyPr>
            <a:noAutofit/>
          </a:bodyPr>
          <a:lstStyle/>
          <a:p>
            <a:pPr marL="533400" indent="-533400" eaLnBrk="1" hangingPunct="1">
              <a:spcBef>
                <a:spcPct val="20000"/>
              </a:spcBef>
              <a:spcAft>
                <a:spcPts val="0"/>
              </a:spcAft>
              <a:buFontTx/>
              <a:buAutoNum type="arabicPeriod"/>
            </a:pPr>
            <a:r>
              <a:rPr lang="en-US" sz="3200" dirty="0" smtClean="0"/>
              <a:t>Product Design</a:t>
            </a:r>
          </a:p>
          <a:p>
            <a:pPr marL="533400" indent="-533400" eaLnBrk="1" hangingPunct="1">
              <a:spcBef>
                <a:spcPct val="20000"/>
              </a:spcBef>
              <a:spcAft>
                <a:spcPts val="0"/>
              </a:spcAft>
              <a:buFontTx/>
              <a:buAutoNum type="arabicPeriod"/>
            </a:pPr>
            <a:r>
              <a:rPr lang="en-US" sz="3200" dirty="0" smtClean="0"/>
              <a:t>Marketing</a:t>
            </a:r>
          </a:p>
          <a:p>
            <a:pPr marL="533400" indent="-533400" eaLnBrk="1" hangingPunct="1">
              <a:spcBef>
                <a:spcPct val="20000"/>
              </a:spcBef>
              <a:spcAft>
                <a:spcPts val="0"/>
              </a:spcAft>
              <a:buFontTx/>
              <a:buAutoNum type="arabicPeriod"/>
            </a:pPr>
            <a:r>
              <a:rPr lang="en-US" sz="3200" dirty="0" smtClean="0"/>
              <a:t>Sales</a:t>
            </a:r>
          </a:p>
          <a:p>
            <a:pPr marL="533400" indent="-533400" eaLnBrk="1" hangingPunct="1">
              <a:spcBef>
                <a:spcPct val="20000"/>
              </a:spcBef>
              <a:spcAft>
                <a:spcPts val="0"/>
              </a:spcAft>
              <a:buFontTx/>
              <a:buAutoNum type="arabicPeriod"/>
            </a:pPr>
            <a:r>
              <a:rPr lang="en-US" sz="3200" dirty="0" smtClean="0"/>
              <a:t>Management</a:t>
            </a:r>
          </a:p>
        </p:txBody>
      </p:sp>
    </p:spTree>
    <p:custDataLst>
      <p:tags r:id="rId2"/>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01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PQuestion"/>
          <p:cNvSpPr>
            <a:spLocks noGrp="1" noChangeArrowheads="1"/>
          </p:cNvSpPr>
          <p:nvPr>
            <p:ph type="title"/>
          </p:nvPr>
        </p:nvSpPr>
        <p:spPr>
          <a:xfrm>
            <a:off x="152400" y="304800"/>
            <a:ext cx="9144000" cy="1143000"/>
          </a:xfrm>
        </p:spPr>
        <p:txBody>
          <a:bodyPr>
            <a:normAutofit/>
          </a:bodyPr>
          <a:lstStyle/>
          <a:p>
            <a:pPr eaLnBrk="1" fontAlgn="auto" hangingPunct="1">
              <a:spcAft>
                <a:spcPts val="0"/>
              </a:spcAft>
              <a:defRPr/>
            </a:pPr>
            <a:r>
              <a:rPr lang="en-US" sz="3200" b="1" dirty="0" smtClean="0">
                <a:solidFill>
                  <a:schemeClr val="hlink"/>
                </a:solidFill>
              </a:rPr>
              <a:t>Does someone in your immediate family </a:t>
            </a:r>
            <a:br>
              <a:rPr lang="en-US" sz="3200" b="1" dirty="0" smtClean="0">
                <a:solidFill>
                  <a:schemeClr val="hlink"/>
                </a:solidFill>
              </a:rPr>
            </a:br>
            <a:r>
              <a:rPr lang="en-US" sz="3200" b="1" dirty="0" smtClean="0">
                <a:solidFill>
                  <a:schemeClr val="hlink"/>
                </a:solidFill>
              </a:rPr>
              <a:t>own or have owned a business?</a:t>
            </a:r>
          </a:p>
        </p:txBody>
      </p:sp>
      <p:sp>
        <p:nvSpPr>
          <p:cNvPr id="17411" name="TPAnswers"/>
          <p:cNvSpPr>
            <a:spLocks noGrp="1" noChangeArrowheads="1"/>
          </p:cNvSpPr>
          <p:nvPr>
            <p:ph idx="1"/>
            <p:custDataLst>
              <p:tags r:id="rId3"/>
            </p:custDataLst>
          </p:nvPr>
        </p:nvSpPr>
        <p:spPr>
          <a:xfrm>
            <a:off x="1219200" y="2332038"/>
            <a:ext cx="4495800" cy="4525962"/>
          </a:xfrm>
        </p:spPr>
        <p:txBody>
          <a:bodyPr/>
          <a:lstStyle/>
          <a:p>
            <a:pPr marL="609600" indent="-609600" eaLnBrk="1" hangingPunct="1">
              <a:buFontTx/>
              <a:buAutoNum type="arabicPeriod"/>
            </a:pPr>
            <a:r>
              <a:rPr lang="en-US" sz="3200" dirty="0" smtClean="0"/>
              <a:t>Yes</a:t>
            </a:r>
          </a:p>
          <a:p>
            <a:pPr marL="609600" indent="-609600" eaLnBrk="1" hangingPunct="1">
              <a:buFontTx/>
              <a:buAutoNum type="arabicPeriod"/>
            </a:pPr>
            <a:r>
              <a:rPr lang="en-US" sz="3200" dirty="0" smtClean="0"/>
              <a:t>No</a:t>
            </a:r>
          </a:p>
        </p:txBody>
      </p:sp>
      <p:graphicFrame>
        <p:nvGraphicFramePr>
          <p:cNvPr id="73731" name="TPChart"/>
          <p:cNvGraphicFramePr>
            <a:graphicFrameLocks noChangeAspect="1"/>
          </p:cNvGraphicFramePr>
          <p:nvPr>
            <p:custDataLst>
              <p:tags r:id="rId4"/>
            </p:custDataLst>
            <p:extLst>
              <p:ext uri="{D42A27DB-BD31-4B8C-83A1-F6EECF244321}">
                <p14:modId xmlns:p14="http://schemas.microsoft.com/office/powerpoint/2010/main" val="524577068"/>
              </p:ext>
            </p:extLst>
          </p:nvPr>
        </p:nvGraphicFramePr>
        <p:xfrm>
          <a:off x="3657600" y="1714500"/>
          <a:ext cx="4572000" cy="5143500"/>
        </p:xfrm>
        <a:graphic>
          <a:graphicData uri="http://schemas.openxmlformats.org/presentationml/2006/ole">
            <mc:AlternateContent xmlns:mc="http://schemas.openxmlformats.org/markup-compatibility/2006">
              <mc:Choice xmlns:v="urn:schemas-microsoft-com:vml" Requires="v">
                <p:oleObj spid="_x0000_s17465" name="Chart" r:id="rId6" imgW="4572000" imgH="5143500" progId="MSGraph.Chart.8">
                  <p:embed followColorScheme="full"/>
                </p:oleObj>
              </mc:Choice>
              <mc:Fallback>
                <p:oleObj name="Chart" r:id="rId6" imgW="4572000" imgH="5143500" progId="MSGraph.Chart.8">
                  <p:embed followColorScheme="full"/>
                  <p:pic>
                    <p:nvPicPr>
                      <p:cNvPr id="0" name="TPChart"/>
                      <p:cNvPicPr>
                        <a:picLocks noChangeAspect="1" noChangeArrowheads="1"/>
                      </p:cNvPicPr>
                      <p:nvPr/>
                    </p:nvPicPr>
                    <p:blipFill>
                      <a:blip r:embed="rId7"/>
                      <a:srcRect/>
                      <a:stretch>
                        <a:fillRect/>
                      </a:stretch>
                    </p:blipFill>
                    <p:spPr bwMode="auto">
                      <a:xfrm>
                        <a:off x="3657600" y="17145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3731" grpId="0"/>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1.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OWERPOINTVERSION" val="14.0"/>
  <p:tag name="LUIDIAENABLED" val="False"/>
  <p:tag name="TPFULLVERSION" val="4.2.3.231"/>
</p:tagLst>
</file>

<file path=ppt/tags/tag10.xml><?xml version="1.0" encoding="utf-8"?>
<p:tagLst xmlns:a="http://schemas.openxmlformats.org/drawingml/2006/main" xmlns:r="http://schemas.openxmlformats.org/officeDocument/2006/relationships" xmlns:p="http://schemas.openxmlformats.org/presentationml/2006/main">
  <p:tag name="SLIDEID" val="6A00FEE1A554457F817D57B738897F14"/>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5"/>
  <p:tag name="SLIDEGUID" val="707C3AE17F03461588F50A96B4450532"/>
  <p:tag name="RESPONSECOUNT" val="17"/>
  <p:tag name="SLICED" val="False"/>
  <p:tag name="RESPONSES" val="-;1;-;1;-;2;2;1;1;1;2;-;-;1;1;1;2;-;1;-;1;-;-;1;-;1;-;2;"/>
  <p:tag name="CHARTSTRINGSTD" val="12 5"/>
  <p:tag name="CHARTSTRINGREV" val="5 12"/>
  <p:tag name="CHARTSTRINGSTDPER" val="0.705882352941177 0.294117647058824"/>
  <p:tag name="CHARTSTRINGREVPER" val="0.294117647058824 0.705882352941177"/>
  <p:tag name="QUESTIONALIAS" val="Would you like to go on a field trip to a local business?"/>
  <p:tag name="ANSWERSALIAS" val="Yes|smicln|No"/>
  <p:tag name="VALUES" val="No Value|smicln|No Value"/>
  <p:tag name="TOTALRESPONSES" val="0"/>
  <p:tag name="RESPONSESGATHERED" val="False"/>
</p:tagLst>
</file>

<file path=ppt/tags/tag11.xml><?xml version="1.0" encoding="utf-8"?>
<p:tagLst xmlns:a="http://schemas.openxmlformats.org/drawingml/2006/main" xmlns:r="http://schemas.openxmlformats.org/officeDocument/2006/relationships" xmlns:p="http://schemas.openxmlformats.org/presentationml/2006/main">
  <p:tag name="CHARTTYPE" val="0"/>
</p:tagLst>
</file>

<file path=ppt/tags/tag12.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13.xml><?xml version="1.0" encoding="utf-8"?>
<p:tagLst xmlns:a="http://schemas.openxmlformats.org/drawingml/2006/main" xmlns:r="http://schemas.openxmlformats.org/officeDocument/2006/relationships" xmlns:p="http://schemas.openxmlformats.org/presentationml/2006/main">
  <p:tag name="SLIDEID" val="6A00FEE1A554457F817D57B738897F14"/>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Do you understand  Adequate Yearly Progress (AYP) as dictated by ‘No Child Left Behind’?"/>
  <p:tag name="ANSWERSALIAS" val="Totally disagree|smicln|Somewhat disagree|smicln|Somewhat agree|smicln|Totally agree"/>
  <p:tag name="SLIDEORDER" val="4"/>
  <p:tag name="SLIDEGUID" val="CF34364CB7274C3AA6E3F01645577318"/>
  <p:tag name="TOTALRESPONSES" val="2"/>
  <p:tag name="RESPONSECOUNT" val="2"/>
  <p:tag name="SLICED" val="False"/>
  <p:tag name="RESPONSES" val="2;-;-;-;-;-;-;-;-;-;-;-;-;-;-;-;-;-;-;-;-;-;-;-;-;-;-;-;4;-;-;-;-;"/>
  <p:tag name="CHARTSTRINGSTD" val="0 1 0 1"/>
  <p:tag name="CHARTSTRINGREV" val="1 0 1 0"/>
  <p:tag name="CHARTSTRINGSTDPER" val="0 0.5 0 0.5"/>
  <p:tag name="CHARTSTRINGREVPER" val="0.5 0 0.5 0"/>
  <p:tag name="VALUES" val="No Value|smicln|No Value|smicln|No Value|smicln|No Value"/>
  <p:tag name="RESPONSESGATHERED" val="False"/>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63"/>
  <p:tag name="FONTSIZE" val="32"/>
  <p:tag name="BULLETTYPE" val="ppBulletArabicPeriod"/>
  <p:tag name="ANSWERTEXT" val="Totally disagree&#10;Somewhat disagree&#10;Somewhat agree&#10;Totally agree"/>
</p:tagLst>
</file>

<file path=ppt/tags/tag15.xml><?xml version="1.0" encoding="utf-8"?>
<p:tagLst xmlns:a="http://schemas.openxmlformats.org/drawingml/2006/main" xmlns:r="http://schemas.openxmlformats.org/officeDocument/2006/relationships" xmlns:p="http://schemas.openxmlformats.org/presentationml/2006/main">
  <p:tag name="CHARTTYPE" val="0"/>
</p:tagLst>
</file>

<file path=ppt/tags/tag16.xml><?xml version="1.0" encoding="utf-8"?>
<p:tagLst xmlns:a="http://schemas.openxmlformats.org/drawingml/2006/main" xmlns:r="http://schemas.openxmlformats.org/officeDocument/2006/relationships" xmlns:p="http://schemas.openxmlformats.org/presentationml/2006/main">
  <p:tag name="SLIDEID" val="09D4F79087FE45A397E94DBE74AA762D"/>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1E055058E0594309AE719DAC6CBD98F5"/>
  <p:tag name="RESPONSECOUNT" val="18"/>
  <p:tag name="SLICED" val="False"/>
  <p:tag name="RESPONSES" val="-;5;5;1;-;5;2;5;5;5;2;-;-;5;-;5;5;-;5;-;5;-;-;5;5;5;-;5;"/>
  <p:tag name="CHARTSTRINGSTD" val="1 2 0 0 15"/>
  <p:tag name="CHARTSTRINGREV" val="15 0 0 2 1"/>
  <p:tag name="CHARTSTRINGSTDPER" val="0.0555555555555556 0.111111111111111 0 0 0.833333333333333"/>
  <p:tag name="CHARTSTRINGREVPER" val="0.833333333333333 0 0 0.111111111111111 0.0555555555555556"/>
  <p:tag name="QUESTIONALIAS" val="What type of business would you like to do?"/>
  <p:tag name="ANSWERSALIAS" val="By yourself|smicln|Small group|smicln|Large group"/>
  <p:tag name="VALUES" val="No Value|smicln|No Value|smicln|No Value"/>
  <p:tag name="TOTALRESPONSES" val="0"/>
  <p:tag name="RESPONSESGATHERED" val="False"/>
</p:tagLst>
</file>

<file path=ppt/tags/tag17.xml><?xml version="1.0" encoding="utf-8"?>
<p:tagLst xmlns:a="http://schemas.openxmlformats.org/drawingml/2006/main" xmlns:r="http://schemas.openxmlformats.org/officeDocument/2006/relationships" xmlns:p="http://schemas.openxmlformats.org/presentationml/2006/main">
  <p:tag name="CHARTTYPE" val="0"/>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35"/>
  <p:tag name="FONTSIZE" val="32"/>
  <p:tag name="BULLETTYPE" val="ppBulletArabicPeriod"/>
  <p:tag name="ANSWERTEXT" val="By yourself&#10;Small group&#10;Large group"/>
</p:tagLst>
</file>

<file path=ppt/tags/tag19.xml><?xml version="1.0" encoding="utf-8"?>
<p:tagLst xmlns:a="http://schemas.openxmlformats.org/drawingml/2006/main" xmlns:r="http://schemas.openxmlformats.org/officeDocument/2006/relationships" xmlns:p="http://schemas.openxmlformats.org/presentationml/2006/main">
  <p:tag name="SLIDEGUID" val="5C1EC05892D7446C9F3ED988DE5F4388"/>
  <p:tag name="SLIDEID" val="5C1EC05892D7446C9F3ED988DE5F4388"/>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RESPONSECOUNT" val="18"/>
  <p:tag name="SLICED" val="False"/>
  <p:tag name="RESPONSES" val="-;4;2;4;-;1;3;4;4;4;4;-;-;4;4;4;2;-;2;-;2;-;-;4;-;4;-;4;"/>
  <p:tag name="CHARTSTRINGSTD" val="1 4 1 12"/>
  <p:tag name="CHARTSTRINGREV" val="12 1 4 1"/>
  <p:tag name="CHARTSTRINGSTDPER" val="0.0555555555555556 0.222222222222222 0.0555555555555556 0.666666666666667"/>
  <p:tag name="CHARTSTRINGREVPER" val="0.666666666666667 0.0555555555555556 0.222222222222222 0.0555555555555556"/>
  <p:tag name="QUESTIONALIAS" val="What area of business interests you the most?"/>
  <p:tag name="ANSWERSALIAS" val="Product Design|smicln|Marketing|smicln|Sales|smicln|Management"/>
  <p:tag name="VALUES" val="No Value|smicln|No Value|smicln|No Value|smicln|No Value"/>
  <p:tag name="TOTALRESPONSES" val="0"/>
  <p:tag name="RESPONSESGATHERED" val="Fals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HARTTYPE" val="0"/>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1"/>
  <p:tag name="FONTSIZE" val="32"/>
  <p:tag name="BULLETTYPE" val="ppBulletArabicPeriod"/>
  <p:tag name="ANSWERTEXT" val="Product Design&#10;Marketing&#10;Sales&#10;Management"/>
</p:tagLst>
</file>

<file path=ppt/tags/tag22.xml><?xml version="1.0" encoding="utf-8"?>
<p:tagLst xmlns:a="http://schemas.openxmlformats.org/drawingml/2006/main" xmlns:r="http://schemas.openxmlformats.org/officeDocument/2006/relationships" xmlns:p="http://schemas.openxmlformats.org/presentationml/2006/main">
  <p:tag name="SLIDEID" val="6A00FEE1A554457F817D57B738897F14"/>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Does someone in your immediate family own or have owned a business?"/>
  <p:tag name="ANSWERSALIAS" val="Yes|smicln|No"/>
  <p:tag name="SLIDEORDER" val="3"/>
  <p:tag name="SLIDEGUID" val="7352E201738447C48CC2CC0B2631D80E"/>
  <p:tag name="RESPONSECOUNT" val="18"/>
  <p:tag name="SLICED" val="False"/>
  <p:tag name="RESPONSES" val="-;2;1;1;-;1;1;1;1;1;1;-;-;2;1;1;1;-;2;-;1;-;-;1;-;1;-;1;"/>
  <p:tag name="CHARTSTRINGSTD" val="15 3"/>
  <p:tag name="CHARTSTRINGREV" val="3 15"/>
  <p:tag name="CHARTSTRINGSTDPER" val="0.833333333333333 0.166666666666667"/>
  <p:tag name="CHARTSTRINGREVPER" val="0.166666666666667 0.833333333333333"/>
  <p:tag name="VALUES" val="No Value|smicln|No Value"/>
  <p:tag name="TOTALRESPONSES" val="0"/>
  <p:tag name="RESPONSESGATHERED" val="False"/>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24.xml><?xml version="1.0" encoding="utf-8"?>
<p:tagLst xmlns:a="http://schemas.openxmlformats.org/drawingml/2006/main" xmlns:r="http://schemas.openxmlformats.org/officeDocument/2006/relationships" xmlns:p="http://schemas.openxmlformats.org/presentationml/2006/main">
  <p:tag name="CHARTTYPE" val="0"/>
</p:tagLst>
</file>

<file path=ppt/tags/tag25.xml><?xml version="1.0" encoding="utf-8"?>
<p:tagLst xmlns:a="http://schemas.openxmlformats.org/drawingml/2006/main" xmlns:r="http://schemas.openxmlformats.org/officeDocument/2006/relationships" xmlns:p="http://schemas.openxmlformats.org/presentationml/2006/main">
  <p:tag name="SLIDEID" val="6A00FEE1A554457F817D57B738897F14"/>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3"/>
  <p:tag name="SLIDEGUID" val="724A4CE9CF8E43F3AD01DF19538F6022"/>
  <p:tag name="RESPONSECOUNT" val="18"/>
  <p:tag name="SLICED" val="False"/>
  <p:tag name="RESPONSES" val="-;3;3;3;-;4;1;3;4;1;1;-;-;3;1;4;4;-;4;-;4;-;-;3;-;3;-;4;"/>
  <p:tag name="CHARTSTRINGSTD" val="4 0 7 7"/>
  <p:tag name="CHARTSTRINGREV" val="7 7 0 4"/>
  <p:tag name="CHARTSTRINGSTDPER" val="0.222222222222222 0 0.388888888888889 0.388888888888889"/>
  <p:tag name="CHARTSTRINGREVPER" val="0.388888888888889 0.388888888888889 0 0.222222222222222"/>
  <p:tag name="QUESTIONALIAS" val="Would you like to do research on breaking some kind of a world record involving student entrepreneurship?"/>
  <p:tag name="ANSWERSALIAS" val="Yes|smicln|No"/>
  <p:tag name="VALUES" val="No Value|smicln|No Value"/>
  <p:tag name="TOTALRESPONSES" val="0"/>
  <p:tag name="RESPONSESGATHERED" val="False"/>
</p:tagLst>
</file>

<file path=ppt/tags/tag26.xml><?xml version="1.0" encoding="utf-8"?>
<p:tagLst xmlns:a="http://schemas.openxmlformats.org/drawingml/2006/main" xmlns:r="http://schemas.openxmlformats.org/officeDocument/2006/relationships" xmlns:p="http://schemas.openxmlformats.org/presentationml/2006/main">
  <p:tag name="CHARTTYPE" val="0"/>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28.xml><?xml version="1.0" encoding="utf-8"?>
<p:tagLst xmlns:a="http://schemas.openxmlformats.org/drawingml/2006/main" xmlns:r="http://schemas.openxmlformats.org/officeDocument/2006/relationships" xmlns:p="http://schemas.openxmlformats.org/presentationml/2006/main">
  <p:tag name="SLIDEID" val="6A00FEE1A554457F817D57B738897F14"/>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3F659F61109248ACA6405C40AD53699F"/>
  <p:tag name="RESPONSECOUNT" val="19"/>
  <p:tag name="SLICED" val="False"/>
  <p:tag name="RESPONSES" val="-;1;4;4;-;4;4;4;4;2;5;-;-;3;4;4;4;-;3;-;4;-;-;1;4;3;-;3;"/>
  <p:tag name="CHARTSTRINGSTD" val="2 1 4 11 1"/>
  <p:tag name="CHARTSTRINGREV" val="1 11 4 1 2"/>
  <p:tag name="CHARTSTRINGSTDPER" val="0.105263157894737 0.0526315789473684 0.210526315789474 0.578947368421053 0.0526315789473684"/>
  <p:tag name="CHARTSTRINGREVPER" val="0.0526315789473684 0.578947368421053 0.210526315789474 0.0526315789473684 0.105263157894737"/>
  <p:tag name="ANSWERSALIAS" val="e-biz|smicln|Changers |smicln|Nothing is Something|smicln|Creators|smicln|e-club"/>
  <p:tag name="QUESTIONALIAS" val=" What do you Want to Name Club?"/>
  <p:tag name="VALUES" val="No Value|smicln|No Value|smicln|No Value|smicln|No Value|smicln|No Value"/>
  <p:tag name="TOTALRESPONSES" val="0"/>
  <p:tag name="RESPONSESGATHERED" val="False"/>
</p:tagLst>
</file>

<file path=ppt/tags/tag29.xml><?xml version="1.0" encoding="utf-8"?>
<p:tagLst xmlns:a="http://schemas.openxmlformats.org/drawingml/2006/main" xmlns:r="http://schemas.openxmlformats.org/officeDocument/2006/relationships" xmlns:p="http://schemas.openxmlformats.org/presentationml/2006/main">
  <p:tag name="CHARTTYPE" val="0"/>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52"/>
  <p:tag name="FONTSIZE" val="32"/>
  <p:tag name="BULLETTYPE" val="ppBulletArabicPeriod"/>
  <p:tag name="ANSWERTEXT" val="e-biz&#10;Changers &#10;Nothing is Something&#10;Creators&#10;e-club"/>
</p:tagLst>
</file>

<file path=ppt/tags/tag31.xml><?xml version="1.0" encoding="utf-8"?>
<p:tagLst xmlns:a="http://schemas.openxmlformats.org/drawingml/2006/main" xmlns:r="http://schemas.openxmlformats.org/officeDocument/2006/relationships" xmlns:p="http://schemas.openxmlformats.org/presentationml/2006/main">
  <p:tag name="SLIDEID" val="A33C9A0B17C9478FB88A4D25814271AC"/>
  <p:tag name="SLIDEORDER" val="1"/>
  <p:tag name="DEMOGRAPHIC" val="False"/>
  <p:tag name="TEAMASSIGN" val="False"/>
  <p:tag name="SPEEDSCORING" val="False"/>
  <p:tag name="CORRECTPOINTVALUE" val="100"/>
  <p:tag name="INCORRECTPOINTVALUE" val="0"/>
  <p:tag name="ZEROBASED" val="False"/>
  <p:tag name="NUMRESPONSES" val="1"/>
  <p:tag name="AUTOADVANCE" val="False"/>
  <p:tag name="QUESTIONALIAS" val="Do you agree?"/>
  <p:tag name="ANSWERSALIAS" val="Yes|smicln|No"/>
  <p:tag name="DELIMITERS" val="3.1"/>
  <p:tag name="VALUEFORMAT" val="0%"/>
  <p:tag name="VALUES" val="No Value|smicln|No Value"/>
</p:tagLst>
</file>

<file path=ppt/tags/tag4.xml><?xml version="1.0" encoding="utf-8"?>
<p:tagLst xmlns:a="http://schemas.openxmlformats.org/drawingml/2006/main" xmlns:r="http://schemas.openxmlformats.org/officeDocument/2006/relationships" xmlns:p="http://schemas.openxmlformats.org/presentationml/2006/main">
  <p:tag name="SLIDEGUID" val="22C45D6AA63E4838B172D9A17D4E8A09"/>
  <p:tag name="SLIDEID" val="22C45D6AA63E4838B172D9A17D4E8A09"/>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RESPONSECOUNT" val="19"/>
  <p:tag name="SLICED" val="False"/>
  <p:tag name="RESPONSES" val="-;1;1;3;-;3;1;4;3;3;1;-;-;3;2;3;1;-;3;-;1;-;-;3;4;1;-;3;"/>
  <p:tag name="CHARTSTRINGSTD" val="7 1 9 2"/>
  <p:tag name="CHARTSTRINGREV" val="2 9 1 7"/>
  <p:tag name="CHARTSTRINGSTDPER" val="0.368421052631579 0.0526315789473684 0.473684210526316 0.105263157894737"/>
  <p:tag name="CHARTSTRINGREVPER" val="0.105263157894737 0.473684210526316 0.0526315789473684 0.368421052631579"/>
  <p:tag name="QUESTIONALIAS" val="Would you like to have a (student) helper of the day?"/>
  <p:tag name="ANSWERSALIAS" val="Yes|smicln|No"/>
  <p:tag name="VALUES" val="No Value|smicln|No Value"/>
  <p:tag name="TOTALRESPONSES" val="0"/>
  <p:tag name="RESPONSESGATHERED" val="False"/>
</p:tagLst>
</file>

<file path=ppt/tags/tag5.xml><?xml version="1.0" encoding="utf-8"?>
<p:tagLst xmlns:a="http://schemas.openxmlformats.org/drawingml/2006/main" xmlns:r="http://schemas.openxmlformats.org/officeDocument/2006/relationships" xmlns:p="http://schemas.openxmlformats.org/presentationml/2006/main">
  <p:tag name="CHARTTYPE" val="0"/>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7.xml><?xml version="1.0" encoding="utf-8"?>
<p:tagLst xmlns:a="http://schemas.openxmlformats.org/drawingml/2006/main" xmlns:r="http://schemas.openxmlformats.org/officeDocument/2006/relationships" xmlns:p="http://schemas.openxmlformats.org/presentationml/2006/main">
  <p:tag name="SLIDEID" val="602722DC25D74A4DBD5FB537A2763DDA"/>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6305B57565924FC2B2BD57E90DE0E48A"/>
  <p:tag name="RESPONSECOUNT" val="17"/>
  <p:tag name="SLICED" val="False"/>
  <p:tag name="RESPONSES" val="-;2;1;1;-;1;2;1;1;1;2;-;-;1;-;1;1;-;2;-;1;-;-;1;-;1;-;2;"/>
  <p:tag name="CHARTSTRINGSTD" val="12 5"/>
  <p:tag name="CHARTSTRINGREV" val="5 12"/>
  <p:tag name="CHARTSTRINGSTDPER" val="0.705882352941177 0.294117647058824"/>
  <p:tag name="CHARTSTRINGREVPER" val="0.294117647058824 0.705882352941177"/>
  <p:tag name="QUESTIONALIAS" val="How many guest speakers would you like per semester (10 meetings)? "/>
  <p:tag name="ANSWERSALIAS" val="0-3|smicln|4-7|smicln|8-10"/>
  <p:tag name="VALUES" val="No Value|smicln|No Value|smicln|No Value"/>
  <p:tag name="TOTALRESPONSES" val="0"/>
  <p:tag name="RESPONSESGATHERED" val="False"/>
</p:tagLst>
</file>

<file path=ppt/tags/tag8.xml><?xml version="1.0" encoding="utf-8"?>
<p:tagLst xmlns:a="http://schemas.openxmlformats.org/drawingml/2006/main" xmlns:r="http://schemas.openxmlformats.org/officeDocument/2006/relationships" xmlns:p="http://schemas.openxmlformats.org/presentationml/2006/main">
  <p:tag name="CHARTTYPE" val="0"/>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12"/>
  <p:tag name="FONTSIZE" val="32"/>
  <p:tag name="BULLETTYPE" val="ppBulletArabicPeriod"/>
  <p:tag name="ANSWERTEXT" val="0-3&#10;4-7&#10;8-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MS Entrepreneur TP ">
  <a:themeElements>
    <a:clrScheme name="BSC colors">
      <a:dk1>
        <a:sysClr val="windowText" lastClr="000000"/>
      </a:dk1>
      <a:lt1>
        <a:sysClr val="window" lastClr="FFFFFF"/>
      </a:lt1>
      <a:dk2>
        <a:srgbClr val="12AC12"/>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 Entrepreneur TP </Template>
  <TotalTime>1061</TotalTime>
  <Words>257</Words>
  <Application>Microsoft Macintosh PowerPoint</Application>
  <PresentationFormat>On-screen Show (4:3)</PresentationFormat>
  <Paragraphs>49</Paragraphs>
  <Slides>12</Slides>
  <Notes>3</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CMS Entrepreneur TP </vt:lpstr>
      <vt:lpstr>Chart</vt:lpstr>
      <vt:lpstr>PowerPoint Presentation</vt:lpstr>
      <vt:lpstr>How Does Turning Point Work?</vt:lpstr>
      <vt:lpstr>Would you like to have a (student) helper of the day?</vt:lpstr>
      <vt:lpstr>How many guest speakers would you like per semester (10 meetings)? </vt:lpstr>
      <vt:lpstr>Would you like to go on a field trip to a local business?</vt:lpstr>
      <vt:lpstr>Given the choice, I prefer to  work alone instead of in a group.</vt:lpstr>
      <vt:lpstr>What type of business would you like to do?</vt:lpstr>
      <vt:lpstr>What area of business interests you the most?</vt:lpstr>
      <vt:lpstr>Does someone in your immediate family  own or have owned a business?</vt:lpstr>
      <vt:lpstr>Would you like to do research on breaking some kind of a world record involving student entrepreneurship?</vt:lpstr>
      <vt:lpstr> What do you Want to Name Club?</vt:lpstr>
      <vt:lpstr>Thank You!</vt:lpstr>
    </vt:vector>
  </TitlesOfParts>
  <Manager/>
  <Company>Eastern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creator>
  <cp:keywords/>
  <dc:description/>
  <cp:lastModifiedBy>Jennifer Garren</cp:lastModifiedBy>
  <cp:revision>49</cp:revision>
  <cp:lastPrinted>1601-01-01T00:00:00Z</cp:lastPrinted>
  <dcterms:created xsi:type="dcterms:W3CDTF">2011-03-23T02:21:43Z</dcterms:created>
  <dcterms:modified xsi:type="dcterms:W3CDTF">2013-04-10T17:03:46Z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TC010721221033</vt:lpwstr>
  </property>
</Properties>
</file>