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8" r:id="rId8"/>
    <p:sldId id="273" r:id="rId9"/>
    <p:sldId id="263" r:id="rId10"/>
    <p:sldId id="269" r:id="rId11"/>
    <p:sldId id="272" r:id="rId12"/>
    <p:sldId id="271" r:id="rId13"/>
    <p:sldId id="270" r:id="rId14"/>
    <p:sldId id="274" r:id="rId15"/>
    <p:sldId id="264" r:id="rId16"/>
    <p:sldId id="265" r:id="rId17"/>
    <p:sldId id="266" r:id="rId18"/>
    <p:sldId id="26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6AD1E3"/>
    <a:srgbClr val="004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C5D8-E35B-44F0-8C8A-51162F915554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2E10C-E156-4E97-AC8F-215EA2B73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14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C5D8-E35B-44F0-8C8A-51162F915554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2E10C-E156-4E97-AC8F-215EA2B73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446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C5D8-E35B-44F0-8C8A-51162F915554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2E10C-E156-4E97-AC8F-215EA2B73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48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C5D8-E35B-44F0-8C8A-51162F915554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2E10C-E156-4E97-AC8F-215EA2B73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86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C5D8-E35B-44F0-8C8A-51162F915554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2E10C-E156-4E97-AC8F-215EA2B73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76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C5D8-E35B-44F0-8C8A-51162F915554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2E10C-E156-4E97-AC8F-215EA2B73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46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C5D8-E35B-44F0-8C8A-51162F915554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2E10C-E156-4E97-AC8F-215EA2B73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16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C5D8-E35B-44F0-8C8A-51162F915554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2E10C-E156-4E97-AC8F-215EA2B73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51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C5D8-E35B-44F0-8C8A-51162F915554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2E10C-E156-4E97-AC8F-215EA2B73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94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C5D8-E35B-44F0-8C8A-51162F915554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2E10C-E156-4E97-AC8F-215EA2B73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61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C5D8-E35B-44F0-8C8A-51162F915554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2E10C-E156-4E97-AC8F-215EA2B73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55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82000">
              <a:srgbClr val="004C97"/>
            </a:gs>
            <a:gs pos="18000">
              <a:srgbClr val="004C97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AC5D8-E35B-44F0-8C8A-51162F915554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2E10C-E156-4E97-AC8F-215EA2B73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134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 b="9445"/>
          <a:stretch/>
        </p:blipFill>
        <p:spPr>
          <a:xfrm>
            <a:off x="-116240" y="-267099"/>
            <a:ext cx="12308240" cy="724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2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1" y="2091633"/>
            <a:ext cx="10515600" cy="3403080"/>
          </a:xfrm>
        </p:spPr>
        <p:txBody>
          <a:bodyPr/>
          <a:lstStyle/>
          <a:p>
            <a:r>
              <a:rPr lang="en-US" dirty="0" smtClean="0"/>
              <a:t>$1,000 one-time award</a:t>
            </a:r>
          </a:p>
          <a:p>
            <a:r>
              <a:rPr lang="en-US" dirty="0" smtClean="0"/>
              <a:t>Phi Theta Kappa Members</a:t>
            </a:r>
          </a:p>
          <a:p>
            <a:r>
              <a:rPr lang="en-US" dirty="0" smtClean="0"/>
              <a:t>Awarded for Fall admission</a:t>
            </a:r>
          </a:p>
          <a:p>
            <a:r>
              <a:rPr lang="en-US" dirty="0" smtClean="0"/>
              <a:t>Associates degree required</a:t>
            </a:r>
          </a:p>
          <a:p>
            <a:r>
              <a:rPr lang="en-US" dirty="0" smtClean="0"/>
              <a:t>Minimum GPA of 3.5 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Antique Olive Std Black" panose="020B0904020204030204" pitchFamily="34" charset="0"/>
              </a:rPr>
              <a:t>Phi Theta Kappa</a:t>
            </a:r>
            <a:endParaRPr lang="en-US" dirty="0">
              <a:latin typeface="Antique Olive Std Black" panose="020B0904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819400" y="1346200"/>
            <a:ext cx="6524029" cy="12700"/>
          </a:xfrm>
          <a:prstGeom prst="line">
            <a:avLst/>
          </a:prstGeom>
          <a:ln>
            <a:solidFill>
              <a:srgbClr val="6AD1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603" y="2111437"/>
            <a:ext cx="4501927" cy="310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9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$2,500 per year</a:t>
            </a:r>
          </a:p>
          <a:p>
            <a:r>
              <a:rPr lang="en-US" dirty="0" smtClean="0"/>
              <a:t>Competitive award</a:t>
            </a:r>
          </a:p>
          <a:p>
            <a:r>
              <a:rPr lang="en-US" dirty="0" smtClean="0"/>
              <a:t>Transfer GPA of 3.5</a:t>
            </a:r>
          </a:p>
          <a:p>
            <a:r>
              <a:rPr lang="en-US" dirty="0" smtClean="0"/>
              <a:t>At least 18 hours of transfer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   institution’s Honors Program</a:t>
            </a:r>
          </a:p>
          <a:p>
            <a:r>
              <a:rPr lang="en-US" dirty="0" smtClean="0"/>
              <a:t>Applications due by June 1st</a:t>
            </a:r>
          </a:p>
          <a:p>
            <a:r>
              <a:rPr lang="en-US" dirty="0" smtClean="0"/>
              <a:t>Renewable for second year </a:t>
            </a:r>
          </a:p>
          <a:p>
            <a:pPr lvl="1"/>
            <a:r>
              <a:rPr lang="en-US" dirty="0" smtClean="0"/>
              <a:t>Participating in EIU Honors</a:t>
            </a:r>
          </a:p>
          <a:p>
            <a:pPr lvl="1"/>
            <a:r>
              <a:rPr lang="en-US" dirty="0" smtClean="0"/>
              <a:t>EIU GPA of 3.4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Antique Olive Std Black" panose="020B0904020204030204" pitchFamily="34" charset="0"/>
              </a:rPr>
              <a:t>Honors Transfer Scholarship</a:t>
            </a:r>
            <a:endParaRPr lang="en-US" dirty="0">
              <a:latin typeface="Antique Olive Std Black" panose="020B0904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819400" y="1346200"/>
            <a:ext cx="6524029" cy="12700"/>
          </a:xfrm>
          <a:prstGeom prst="line">
            <a:avLst/>
          </a:prstGeom>
          <a:ln>
            <a:solidFill>
              <a:srgbClr val="6AD1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9" b="2815"/>
          <a:stretch/>
        </p:blipFill>
        <p:spPr>
          <a:xfrm>
            <a:off x="6508865" y="2252749"/>
            <a:ext cx="4574770" cy="312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6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92374"/>
            <a:ext cx="10515600" cy="4351338"/>
          </a:xfrm>
        </p:spPr>
        <p:txBody>
          <a:bodyPr/>
          <a:lstStyle/>
          <a:p>
            <a:r>
              <a:rPr lang="en-US" dirty="0" smtClean="0"/>
              <a:t>Reduce the cost of remaining tuition and fees to $0.00</a:t>
            </a:r>
          </a:p>
          <a:p>
            <a:r>
              <a:rPr lang="en-US" dirty="0" smtClean="0"/>
              <a:t>Illinois resident</a:t>
            </a:r>
          </a:p>
          <a:p>
            <a:r>
              <a:rPr lang="en-US" dirty="0" smtClean="0"/>
              <a:t>Family gross income of $66,000 or less</a:t>
            </a:r>
          </a:p>
          <a:p>
            <a:r>
              <a:rPr lang="en-US" dirty="0" smtClean="0"/>
              <a:t>Family assets of less than $100,000</a:t>
            </a:r>
          </a:p>
          <a:p>
            <a:r>
              <a:rPr lang="en-US" dirty="0" smtClean="0"/>
              <a:t>Admitted to EIU as full-time student</a:t>
            </a:r>
          </a:p>
          <a:p>
            <a:r>
              <a:rPr lang="en-US" dirty="0" smtClean="0"/>
              <a:t>Packaged financial aid by June 1</a:t>
            </a:r>
          </a:p>
          <a:p>
            <a:r>
              <a:rPr lang="en-US" dirty="0" smtClean="0"/>
              <a:t>Minimum of 3.0 GPA</a:t>
            </a:r>
          </a:p>
          <a:p>
            <a:r>
              <a:rPr lang="en-US" dirty="0" smtClean="0"/>
              <a:t>Meet AIM HIGH requirements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Antique Olive Std Black" panose="020B0904020204030204" pitchFamily="34" charset="0"/>
              </a:rPr>
              <a:t>EIU Promise</a:t>
            </a:r>
            <a:endParaRPr lang="en-US" dirty="0">
              <a:latin typeface="Antique Olive Std Black" panose="020B0904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819400" y="1346200"/>
            <a:ext cx="6524029" cy="12700"/>
          </a:xfrm>
          <a:prstGeom prst="line">
            <a:avLst/>
          </a:prstGeom>
          <a:ln>
            <a:solidFill>
              <a:srgbClr val="6AD1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164" y="2547072"/>
            <a:ext cx="4325549" cy="290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6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222999" cy="4351338"/>
          </a:xfrm>
        </p:spPr>
        <p:txBody>
          <a:bodyPr/>
          <a:lstStyle/>
          <a:p>
            <a:r>
              <a:rPr lang="en-US" dirty="0" smtClean="0"/>
              <a:t>$2,500 renewable </a:t>
            </a:r>
          </a:p>
          <a:p>
            <a:r>
              <a:rPr lang="en-US" dirty="0" smtClean="0"/>
              <a:t>FAFSA must be filed</a:t>
            </a:r>
          </a:p>
          <a:p>
            <a:r>
              <a:rPr lang="en-US" dirty="0" smtClean="0"/>
              <a:t>Annual household income from   $34,000 to $83,000</a:t>
            </a:r>
          </a:p>
          <a:p>
            <a:r>
              <a:rPr lang="en-US" dirty="0" smtClean="0"/>
              <a:t>Maintain full-time, consecutive enrollment</a:t>
            </a:r>
          </a:p>
          <a:p>
            <a:r>
              <a:rPr lang="en-US" dirty="0" smtClean="0"/>
              <a:t>Maintain 2.0 GPA or better</a:t>
            </a:r>
          </a:p>
          <a:p>
            <a:r>
              <a:rPr lang="en-US" dirty="0" smtClean="0"/>
              <a:t>Automatically awarded if criteria is met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Antique Olive Std Black" panose="020B0904020204030204" pitchFamily="34" charset="0"/>
              </a:rPr>
              <a:t>Panther Promise</a:t>
            </a:r>
            <a:endParaRPr lang="en-US" dirty="0">
              <a:latin typeface="Antique Olive Std Black" panose="020B0904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819400" y="1346200"/>
            <a:ext cx="6524029" cy="12700"/>
          </a:xfrm>
          <a:prstGeom prst="line">
            <a:avLst/>
          </a:prstGeom>
          <a:ln>
            <a:solidFill>
              <a:srgbClr val="6AD1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0"/>
          <a:stretch/>
        </p:blipFill>
        <p:spPr>
          <a:xfrm>
            <a:off x="7359533" y="2339975"/>
            <a:ext cx="3757353" cy="250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7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Antique Olive Std Black" panose="020B0904020204030204" pitchFamily="34" charset="0"/>
              </a:rPr>
              <a:t>Panther Pledge </a:t>
            </a:r>
            <a:br>
              <a:rPr lang="en-US" dirty="0" smtClean="0">
                <a:latin typeface="Antique Olive Std Black" panose="020B0904020204030204" pitchFamily="34" charset="0"/>
              </a:rPr>
            </a:br>
            <a:r>
              <a:rPr lang="en-US" sz="2800" dirty="0" smtClean="0">
                <a:latin typeface="Antique Olive Std Black" panose="020B0904020204030204" pitchFamily="34" charset="0"/>
              </a:rPr>
              <a:t>Guaranteed Admission Program</a:t>
            </a:r>
            <a:endParaRPr lang="en-US" sz="2800" dirty="0">
              <a:latin typeface="Antique Olive Std Black" panose="020B0904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819400" y="1645462"/>
            <a:ext cx="6524029" cy="12700"/>
          </a:xfrm>
          <a:prstGeom prst="line">
            <a:avLst/>
          </a:prstGeom>
          <a:ln>
            <a:solidFill>
              <a:srgbClr val="6AD1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47503" y="2075010"/>
            <a:ext cx="10515600" cy="4351338"/>
          </a:xfrm>
        </p:spPr>
        <p:txBody>
          <a:bodyPr/>
          <a:lstStyle/>
          <a:p>
            <a:r>
              <a:rPr lang="en-US" dirty="0" smtClean="0"/>
              <a:t>Transfer Planning &amp; Advising</a:t>
            </a:r>
          </a:p>
          <a:p>
            <a:r>
              <a:rPr lang="en-US" dirty="0" smtClean="0"/>
              <a:t>Seamless Transfer</a:t>
            </a:r>
          </a:p>
          <a:p>
            <a:r>
              <a:rPr lang="en-US" dirty="0" smtClean="0"/>
              <a:t>Simple process</a:t>
            </a:r>
          </a:p>
          <a:p>
            <a:pPr lvl="1"/>
            <a:r>
              <a:rPr lang="en-US" dirty="0" smtClean="0"/>
              <a:t>Sign up at </a:t>
            </a:r>
            <a:r>
              <a:rPr lang="en-US" b="1" u="sng" dirty="0" smtClean="0">
                <a:solidFill>
                  <a:srgbClr val="00FFFF"/>
                </a:solidFill>
              </a:rPr>
              <a:t>www.eiu.edu/pantherpledge</a:t>
            </a:r>
          </a:p>
          <a:p>
            <a:pPr lvl="1"/>
            <a:r>
              <a:rPr lang="en-US" dirty="0" smtClean="0"/>
              <a:t>Earn an associates degree</a:t>
            </a:r>
          </a:p>
          <a:p>
            <a:pPr lvl="1"/>
            <a:r>
              <a:rPr lang="en-US" dirty="0" smtClean="0"/>
              <a:t>Earn a 2.0 GPA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1515"/>
          <a:stretch/>
        </p:blipFill>
        <p:spPr>
          <a:xfrm>
            <a:off x="6697622" y="2095792"/>
            <a:ext cx="4865382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1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ntique Olive Std Black" panose="020B0904020204030204" pitchFamily="34" charset="0"/>
              </a:rPr>
              <a:t>Open House Programs</a:t>
            </a:r>
            <a:endParaRPr lang="en-US" dirty="0">
              <a:latin typeface="Antique Olive Std Black" panose="020B090402020403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819400" y="1346200"/>
            <a:ext cx="6524029" cy="12700"/>
          </a:xfrm>
          <a:prstGeom prst="line">
            <a:avLst/>
          </a:prstGeom>
          <a:ln>
            <a:solidFill>
              <a:srgbClr val="6AD1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98725"/>
            <a:ext cx="10515600" cy="3254375"/>
          </a:xfrm>
        </p:spPr>
        <p:txBody>
          <a:bodyPr/>
          <a:lstStyle/>
          <a:p>
            <a:r>
              <a:rPr lang="en-US" dirty="0" smtClean="0">
                <a:latin typeface="Avenir Heavy" panose="020B0703020203020204" pitchFamily="34" charset="0"/>
              </a:rPr>
              <a:t>October 10, 2022 (Monday)</a:t>
            </a:r>
          </a:p>
          <a:p>
            <a:r>
              <a:rPr lang="en-US" dirty="0" smtClean="0">
                <a:latin typeface="Avenir Heavy" panose="020B0703020203020204" pitchFamily="34" charset="0"/>
              </a:rPr>
              <a:t>November 11, 2022 (Friday)</a:t>
            </a:r>
          </a:p>
          <a:p>
            <a:pPr marL="0" indent="0">
              <a:buNone/>
            </a:pPr>
            <a:endParaRPr lang="en-US" dirty="0">
              <a:latin typeface="Avenir Heavy" panose="020B0703020203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Antique Olive Std Black" panose="020B0904020204030204" pitchFamily="34" charset="0"/>
              </a:rPr>
              <a:t>Transfer Open House</a:t>
            </a:r>
          </a:p>
          <a:p>
            <a:r>
              <a:rPr lang="en-US" dirty="0" smtClean="0">
                <a:latin typeface="Avenir Heavy" panose="020B0703020203020204" pitchFamily="34" charset="0"/>
              </a:rPr>
              <a:t>February 3, 2023 (Friday)</a:t>
            </a:r>
            <a:endParaRPr lang="en-US" dirty="0">
              <a:latin typeface="Avenir Heavy" panose="020B07030202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3400" y="1447800"/>
            <a:ext cx="857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6AD1E3"/>
                </a:solidFill>
                <a:latin typeface="Antique Olive Std Black" panose="020B0904020204030204" pitchFamily="34" charset="0"/>
              </a:rPr>
              <a:t>https://www.eiu.edu/admissions/visit.php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88" y="2339975"/>
            <a:ext cx="4825481" cy="329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7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ntique Olive Std Black" panose="020B0904020204030204" pitchFamily="34" charset="0"/>
              </a:rPr>
              <a:t>Materials </a:t>
            </a:r>
            <a:endParaRPr lang="en-US" dirty="0">
              <a:latin typeface="Antique Olive Std Black" panose="020B090402020403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819400" y="1346200"/>
            <a:ext cx="6524029" cy="12700"/>
          </a:xfrm>
          <a:prstGeom prst="line">
            <a:avLst/>
          </a:prstGeom>
          <a:ln>
            <a:solidFill>
              <a:srgbClr val="6AD1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18" y="1690688"/>
            <a:ext cx="2731043" cy="36053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18" y="1862194"/>
            <a:ext cx="2909832" cy="37656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597" y="2273654"/>
            <a:ext cx="2997337" cy="38774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769" y="4212388"/>
            <a:ext cx="3137269" cy="21998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19" y="3421776"/>
            <a:ext cx="4911435" cy="317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2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ntique Olive Std Black" panose="020B0904020204030204" pitchFamily="34" charset="0"/>
              </a:rPr>
              <a:t>Evaluation </a:t>
            </a:r>
            <a:endParaRPr lang="en-US" dirty="0">
              <a:latin typeface="Antique Olive Std Black" panose="020B090402020403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819400" y="1476832"/>
            <a:ext cx="6524029" cy="12700"/>
          </a:xfrm>
          <a:prstGeom prst="line">
            <a:avLst/>
          </a:prstGeom>
          <a:ln>
            <a:solidFill>
              <a:srgbClr val="6AD1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782928" y="2835049"/>
            <a:ext cx="86261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6AD1E3"/>
                </a:solidFill>
                <a:latin typeface="Avenir Black" panose="020B0803020203020204" pitchFamily="34" charset="0"/>
              </a:rPr>
              <a:t>www.eiu.edu/transfer/articulation2022.php</a:t>
            </a:r>
            <a:endParaRPr lang="en-US" sz="3200" dirty="0">
              <a:solidFill>
                <a:srgbClr val="6AD1E3"/>
              </a:solidFill>
              <a:latin typeface="Avenir Black" panose="020B08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40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 b="9445"/>
          <a:stretch/>
        </p:blipFill>
        <p:spPr>
          <a:xfrm>
            <a:off x="-116240" y="-267099"/>
            <a:ext cx="12308240" cy="724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8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ntique Olive Std Black" panose="020B0904020204030204" pitchFamily="34" charset="0"/>
              </a:rPr>
              <a:t>Thank You!</a:t>
            </a:r>
            <a:endParaRPr lang="en-US" dirty="0">
              <a:latin typeface="Antique Olive Std Black" panose="020B0904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4240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School of Extended Learning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1026" name="Picture 2" descr="Deborah K. Meadow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3"/>
          <a:stretch/>
        </p:blipFill>
        <p:spPr bwMode="auto">
          <a:xfrm>
            <a:off x="6625570" y="2880577"/>
            <a:ext cx="1503220" cy="214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25570" y="5278090"/>
            <a:ext cx="170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venir Heavy" panose="020B0703020203020204" pitchFamily="34" charset="0"/>
              </a:rPr>
              <a:t>Debbie Meadows</a:t>
            </a:r>
            <a:endParaRPr lang="en-US" sz="1400" dirty="0">
              <a:latin typeface="Avenir Heavy" panose="020B0703020203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1448" y="5278091"/>
            <a:ext cx="12425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venir Heavy" panose="020B0703020203020204" pitchFamily="34" charset="0"/>
              </a:rPr>
              <a:t>Aaron White</a:t>
            </a:r>
            <a:endParaRPr lang="en-US" sz="1400" dirty="0">
              <a:latin typeface="Avenir Heavy" panose="020B0703020203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819400" y="1346200"/>
            <a:ext cx="6524029" cy="12700"/>
          </a:xfrm>
          <a:prstGeom prst="line">
            <a:avLst/>
          </a:prstGeom>
          <a:ln>
            <a:solidFill>
              <a:srgbClr val="6AD1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924" y="2829354"/>
            <a:ext cx="1495598" cy="224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9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ntique Olive Std Black" panose="020B0904020204030204" pitchFamily="34" charset="0"/>
              </a:rPr>
              <a:t>Introducing</a:t>
            </a:r>
            <a:endParaRPr lang="en-US" dirty="0">
              <a:latin typeface="Antique Olive Std Black" panose="020B0904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0365" y="5273199"/>
            <a:ext cx="21716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venir Heavy" panose="020B0703020203020204" pitchFamily="34" charset="0"/>
              </a:rPr>
              <a:t>Sierra Hollenbeck</a:t>
            </a:r>
          </a:p>
          <a:p>
            <a:pPr algn="ctr"/>
            <a:r>
              <a:rPr lang="en-US" sz="1400" dirty="0" smtClean="0">
                <a:latin typeface="Avenir Heavy" panose="020B0703020203020204" pitchFamily="34" charset="0"/>
              </a:rPr>
              <a:t>Southern Illinois, Indiana &amp; Missouri</a:t>
            </a:r>
            <a:endParaRPr lang="en-US" sz="1400" dirty="0">
              <a:latin typeface="Avenir Heavy" panose="020B0703020203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68332" y="5246153"/>
            <a:ext cx="2628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venir Heavy" panose="020B0703020203020204" pitchFamily="34" charset="0"/>
              </a:rPr>
              <a:t>Emily Skupien</a:t>
            </a:r>
          </a:p>
          <a:p>
            <a:pPr algn="ctr"/>
            <a:r>
              <a:rPr lang="en-US" sz="1400" dirty="0" smtClean="0">
                <a:latin typeface="Avenir Heavy" panose="020B0703020203020204" pitchFamily="34" charset="0"/>
              </a:rPr>
              <a:t>Regional Suburban Chicago &amp; Northern Illinois</a:t>
            </a:r>
            <a:endParaRPr lang="en-US" sz="1400" dirty="0">
              <a:latin typeface="Avenir Heavy" panose="020B0703020203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37466" y="5364592"/>
            <a:ext cx="1457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venir Heavy" panose="020B0703020203020204" pitchFamily="34" charset="0"/>
              </a:rPr>
              <a:t>Ryan Howard</a:t>
            </a:r>
          </a:p>
          <a:p>
            <a:r>
              <a:rPr lang="en-US" sz="1400" dirty="0" smtClean="0">
                <a:latin typeface="Avenir Heavy" panose="020B0703020203020204" pitchFamily="34" charset="0"/>
              </a:rPr>
              <a:t>Central Illinois</a:t>
            </a:r>
            <a:endParaRPr lang="en-US" sz="1400" dirty="0">
              <a:latin typeface="Avenir Heavy" panose="020B0703020203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819400" y="1346200"/>
            <a:ext cx="6524029" cy="12700"/>
          </a:xfrm>
          <a:prstGeom prst="line">
            <a:avLst/>
          </a:prstGeom>
          <a:ln>
            <a:solidFill>
              <a:srgbClr val="6AD1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Ryan D. How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629" y="2278651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ierra Hollenbe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715" y="2278651"/>
            <a:ext cx="1905000" cy="285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mily Skupi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543" y="2288175"/>
            <a:ext cx="1905000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hijuana M. Shannon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457" y="2283413"/>
            <a:ext cx="1905000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750300" y="5282020"/>
            <a:ext cx="23513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venir Heavy" panose="020B0703020203020204" pitchFamily="34" charset="0"/>
              </a:rPr>
              <a:t>Shijuana Shannon</a:t>
            </a:r>
          </a:p>
          <a:p>
            <a:pPr algn="ctr"/>
            <a:r>
              <a:rPr lang="en-US" sz="1400" dirty="0" smtClean="0">
                <a:latin typeface="Avenir Heavy" panose="020B0703020203020204" pitchFamily="34" charset="0"/>
              </a:rPr>
              <a:t>Regional Chicago</a:t>
            </a:r>
          </a:p>
          <a:p>
            <a:pPr algn="ctr"/>
            <a:r>
              <a:rPr lang="en-US" sz="1400" dirty="0" smtClean="0">
                <a:latin typeface="Avenir Heavy" panose="020B0703020203020204" pitchFamily="34" charset="0"/>
              </a:rPr>
              <a:t>City Colleges of Chicago</a:t>
            </a:r>
            <a:endParaRPr lang="en-US" sz="1400" dirty="0">
              <a:latin typeface="Avenir Heavy" panose="020B07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67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ntique Olive Std Black" panose="020B0904020204030204" pitchFamily="34" charset="0"/>
              </a:rPr>
              <a:t>EIU Alumni</a:t>
            </a:r>
            <a:endParaRPr lang="en-US" dirty="0">
              <a:latin typeface="Antique Olive Std Black" panose="020B090402020403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819400" y="1346200"/>
            <a:ext cx="6524029" cy="12700"/>
          </a:xfrm>
          <a:prstGeom prst="line">
            <a:avLst/>
          </a:prstGeom>
          <a:ln>
            <a:solidFill>
              <a:srgbClr val="6AD1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Eastern Illinois University | Best College | US News | Eastern illinois,  College fun, Universit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341" y="1870363"/>
            <a:ext cx="5667650" cy="356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49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96975"/>
          </a:xfrm>
        </p:spPr>
        <p:txBody>
          <a:bodyPr/>
          <a:lstStyle/>
          <a:p>
            <a:pPr algn="ctr"/>
            <a:r>
              <a:rPr lang="en-US" dirty="0" smtClean="0">
                <a:latin typeface="Antique Olive Std Black" panose="020B0904020204030204" pitchFamily="34" charset="0"/>
              </a:rPr>
              <a:t>Packets</a:t>
            </a:r>
            <a:endParaRPr lang="en-US" dirty="0">
              <a:latin typeface="Antique Olive Std Black" panose="020B090402020403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819400" y="1346200"/>
            <a:ext cx="6524029" cy="12700"/>
          </a:xfrm>
          <a:prstGeom prst="line">
            <a:avLst/>
          </a:prstGeom>
          <a:ln>
            <a:solidFill>
              <a:srgbClr val="6AD1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51000"/>
            <a:ext cx="10515600" cy="4864099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6AD1E3"/>
                </a:solidFill>
                <a:latin typeface="Avenir Heavy" panose="020B0703020203020204" pitchFamily="34" charset="0"/>
              </a:rPr>
              <a:t>www.eiu.edu/transfer/articulation.php</a:t>
            </a:r>
            <a:endParaRPr lang="en-US" b="1" dirty="0">
              <a:solidFill>
                <a:srgbClr val="6AD1E3"/>
              </a:solidFill>
              <a:latin typeface="Avenir Heavy" panose="020B0703020203020204" pitchFamily="34" charset="0"/>
            </a:endParaRPr>
          </a:p>
          <a:p>
            <a:r>
              <a:rPr lang="en-US" dirty="0" smtClean="0">
                <a:latin typeface="Avenir Heavy" panose="020B0703020203020204" pitchFamily="34" charset="0"/>
              </a:rPr>
              <a:t>Agenda</a:t>
            </a:r>
          </a:p>
          <a:p>
            <a:r>
              <a:rPr lang="en-US" dirty="0" smtClean="0">
                <a:latin typeface="Avenir Heavy" panose="020B0703020203020204" pitchFamily="34" charset="0"/>
              </a:rPr>
              <a:t>Transfer Guides</a:t>
            </a:r>
          </a:p>
          <a:p>
            <a:r>
              <a:rPr lang="en-US" dirty="0" smtClean="0">
                <a:latin typeface="Avenir Heavy" panose="020B0703020203020204" pitchFamily="34" charset="0"/>
              </a:rPr>
              <a:t>Transfer Checklists</a:t>
            </a:r>
          </a:p>
          <a:p>
            <a:r>
              <a:rPr lang="en-US" dirty="0" smtClean="0">
                <a:latin typeface="Avenir Heavy" panose="020B0703020203020204" pitchFamily="34" charset="0"/>
              </a:rPr>
              <a:t>Counselor Updates</a:t>
            </a:r>
          </a:p>
          <a:p>
            <a:r>
              <a:rPr lang="en-US" dirty="0" smtClean="0">
                <a:latin typeface="Avenir Heavy" panose="020B0703020203020204" pitchFamily="34" charset="0"/>
              </a:rPr>
              <a:t>Substitution Lists</a:t>
            </a:r>
          </a:p>
          <a:p>
            <a:r>
              <a:rPr lang="en-US" dirty="0" smtClean="0">
                <a:latin typeface="Avenir Heavy" panose="020B0703020203020204" pitchFamily="34" charset="0"/>
              </a:rPr>
              <a:t>Progress Reports </a:t>
            </a:r>
          </a:p>
          <a:p>
            <a:pPr marL="0" indent="0">
              <a:buNone/>
            </a:pPr>
            <a:r>
              <a:rPr lang="en-US" dirty="0">
                <a:latin typeface="Avenir Heavy" panose="020B0703020203020204" pitchFamily="34" charset="0"/>
              </a:rPr>
              <a:t> </a:t>
            </a:r>
            <a:r>
              <a:rPr lang="en-US" dirty="0" smtClean="0">
                <a:latin typeface="Avenir Heavy" panose="020B0703020203020204" pitchFamily="34" charset="0"/>
              </a:rPr>
              <a:t>  (virtual guests email </a:t>
            </a:r>
            <a:r>
              <a:rPr lang="en-US" dirty="0" smtClean="0">
                <a:solidFill>
                  <a:srgbClr val="6AD1E3"/>
                </a:solidFill>
                <a:latin typeface="Avenir Heavy" panose="020B0703020203020204" pitchFamily="34" charset="0"/>
              </a:rPr>
              <a:t>ripearson@eiu.edu</a:t>
            </a:r>
            <a:r>
              <a:rPr lang="en-US" dirty="0" smtClean="0">
                <a:latin typeface="Avenir Heavy" panose="020B0703020203020204" pitchFamily="34" charset="0"/>
              </a:rPr>
              <a:t>)</a:t>
            </a:r>
          </a:p>
          <a:p>
            <a:r>
              <a:rPr lang="en-US" dirty="0" smtClean="0">
                <a:latin typeface="Avenir Heavy" panose="020B0703020203020204" pitchFamily="34" charset="0"/>
              </a:rPr>
              <a:t>Departmental information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0" y="2281518"/>
            <a:ext cx="3340100" cy="432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5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ntique Olive Std Black" panose="020B0904020204030204" pitchFamily="34" charset="0"/>
              </a:rPr>
              <a:t>Admissions Update</a:t>
            </a:r>
            <a:endParaRPr lang="en-US" dirty="0">
              <a:latin typeface="Antique Olive Std Black" panose="020B090402020403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819400" y="1346200"/>
            <a:ext cx="6524029" cy="12700"/>
          </a:xfrm>
          <a:prstGeom prst="line">
            <a:avLst/>
          </a:prstGeom>
          <a:ln>
            <a:solidFill>
              <a:srgbClr val="6AD1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88649"/>
            <a:ext cx="10515600" cy="393382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venir Heavy" panose="020B0703020203020204" pitchFamily="34" charset="0"/>
              </a:rPr>
              <a:t>No Application Fee </a:t>
            </a:r>
          </a:p>
          <a:p>
            <a:pPr marL="457200" lvl="1" indent="0">
              <a:buNone/>
            </a:pPr>
            <a:endParaRPr lang="en-US" dirty="0" smtClean="0">
              <a:latin typeface="Avenir Heavy" panose="020B0703020203020204" pitchFamily="34" charset="0"/>
            </a:endParaRPr>
          </a:p>
          <a:p>
            <a:r>
              <a:rPr lang="en-US" dirty="0" smtClean="0">
                <a:latin typeface="Avenir Heavy" panose="020B0703020203020204" pitchFamily="34" charset="0"/>
              </a:rPr>
              <a:t>Test-Optional for Transfers Students</a:t>
            </a:r>
          </a:p>
          <a:p>
            <a:pPr lvl="1"/>
            <a:r>
              <a:rPr lang="en-US" dirty="0" smtClean="0">
                <a:latin typeface="Avenir Heavy" panose="020B0703020203020204" pitchFamily="34" charset="0"/>
              </a:rPr>
              <a:t>24+ semester hours w/2.0 overall and from last institution</a:t>
            </a:r>
          </a:p>
          <a:p>
            <a:pPr lvl="1"/>
            <a:r>
              <a:rPr lang="en-US" dirty="0" smtClean="0">
                <a:latin typeface="Avenir Heavy" panose="020B0703020203020204" pitchFamily="34" charset="0"/>
              </a:rPr>
              <a:t>Less than 24 semester hours</a:t>
            </a:r>
          </a:p>
          <a:p>
            <a:pPr lvl="2"/>
            <a:r>
              <a:rPr lang="en-US" dirty="0" smtClean="0">
                <a:latin typeface="Avenir Heavy" panose="020B0703020203020204" pitchFamily="34" charset="0"/>
              </a:rPr>
              <a:t>ACT 18 or SAT 960 AND high school GPA of 2.5/4.0 scale</a:t>
            </a:r>
          </a:p>
          <a:p>
            <a:pPr marL="914400" lvl="2" indent="0">
              <a:buNone/>
            </a:pPr>
            <a:r>
              <a:rPr lang="en-US" dirty="0" smtClean="0">
                <a:latin typeface="Avenir Heavy" panose="020B0703020203020204" pitchFamily="34" charset="0"/>
              </a:rPr>
              <a:t>	OR</a:t>
            </a:r>
          </a:p>
          <a:p>
            <a:pPr lvl="2"/>
            <a:r>
              <a:rPr lang="en-US" dirty="0" smtClean="0">
                <a:latin typeface="Avenir Heavy" panose="020B0703020203020204" pitchFamily="34" charset="0"/>
              </a:rPr>
              <a:t>Test-Optional high school GPA of 2.8/4.0 scale</a:t>
            </a:r>
            <a:endParaRPr lang="en-US" dirty="0">
              <a:latin typeface="Avenir Heavy" panose="020B0703020203020204" pitchFamily="34" charset="0"/>
            </a:endParaRPr>
          </a:p>
        </p:txBody>
      </p:sp>
      <p:pic>
        <p:nvPicPr>
          <p:cNvPr id="2050" name="Picture 2" descr="Eastern Illinois University :: Office of Admissions - Important Application  Da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16" y="1469473"/>
            <a:ext cx="4155961" cy="240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85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522" y="2216324"/>
            <a:ext cx="6525492" cy="2871066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30</a:t>
            </a:r>
            <a:r>
              <a:rPr lang="en-US" b="1" dirty="0" smtClean="0"/>
              <a:t> Semester Hours for Traditional Majors</a:t>
            </a:r>
          </a:p>
          <a:p>
            <a:r>
              <a:rPr lang="en-US" dirty="0" smtClean="0"/>
              <a:t>25 Semester Hours for Organizational Development Major</a:t>
            </a:r>
          </a:p>
          <a:p>
            <a:r>
              <a:rPr lang="en-US" dirty="0" smtClean="0"/>
              <a:t>25 Semester Hours for RN to BS in Nursing</a:t>
            </a:r>
          </a:p>
          <a:p>
            <a:r>
              <a:rPr lang="en-US" dirty="0" smtClean="0"/>
              <a:t>20 Semester Hours for Interdisciplinary Studies Degree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ntique Olive Std Black" panose="020B0904020204030204" pitchFamily="34" charset="0"/>
              </a:rPr>
              <a:t>EIU Residency Requirements</a:t>
            </a:r>
            <a:endParaRPr lang="en-US" dirty="0">
              <a:latin typeface="Antique Olive Std Black" panose="020B0904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828800" y="1338350"/>
            <a:ext cx="8512233" cy="16625"/>
          </a:xfrm>
          <a:prstGeom prst="line">
            <a:avLst/>
          </a:prstGeom>
          <a:ln>
            <a:solidFill>
              <a:srgbClr val="6AD1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2"/>
          <a:stretch/>
        </p:blipFill>
        <p:spPr>
          <a:xfrm>
            <a:off x="7390014" y="2216324"/>
            <a:ext cx="4336916" cy="274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7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23614" y="2426681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Antique Olive Std Black" panose="020B0904020204030204" pitchFamily="34" charset="0"/>
              </a:rPr>
              <a:t>Transfer Scholarships</a:t>
            </a:r>
            <a:endParaRPr lang="en-US" dirty="0">
              <a:latin typeface="Antique Olive Std Black" panose="020B0904020204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819399" y="3532447"/>
            <a:ext cx="6524029" cy="12700"/>
          </a:xfrm>
          <a:prstGeom prst="line">
            <a:avLst/>
          </a:prstGeom>
          <a:ln>
            <a:solidFill>
              <a:srgbClr val="6AD1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84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55" y="697639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Antique Olive Std Black" panose="020B0904020204030204" pitchFamily="34" charset="0"/>
              </a:rPr>
              <a:t>Transfer Academic Excellence</a:t>
            </a:r>
            <a:endParaRPr lang="en-US" dirty="0">
              <a:latin typeface="Antique Olive Std Black" panose="020B090402020403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210099" y="1645462"/>
            <a:ext cx="6524029" cy="12700"/>
          </a:xfrm>
          <a:prstGeom prst="line">
            <a:avLst/>
          </a:prstGeom>
          <a:ln>
            <a:solidFill>
              <a:srgbClr val="6AD1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27100" y="2278356"/>
            <a:ext cx="66167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ntique Olive Std Black" panose="020B0904020204030204" pitchFamily="34" charset="0"/>
              </a:rPr>
              <a:t>Tier 1: </a:t>
            </a:r>
            <a:r>
              <a:rPr lang="en-US" sz="2400" dirty="0" smtClean="0">
                <a:latin typeface="Antique Olive Std Black" panose="020B0904020204030204" pitchFamily="34" charset="0"/>
              </a:rPr>
              <a:t> $5,000 Over 2 years</a:t>
            </a:r>
          </a:p>
          <a:p>
            <a:r>
              <a:rPr lang="en-US" sz="2000" dirty="0" smtClean="0">
                <a:latin typeface="Avenir" panose="020B0503020203020204" pitchFamily="34" charset="0"/>
              </a:rPr>
              <a:t>$</a:t>
            </a:r>
            <a:r>
              <a:rPr lang="en-US" sz="2000" dirty="0">
                <a:latin typeface="Avenir" panose="020B0503020203020204" pitchFamily="34" charset="0"/>
              </a:rPr>
              <a:t>2,500 </a:t>
            </a:r>
            <a:r>
              <a:rPr lang="en-US" sz="2000" dirty="0" smtClean="0">
                <a:latin typeface="Avenir" panose="020B0503020203020204" pitchFamily="34" charset="0"/>
              </a:rPr>
              <a:t>per year divided </a:t>
            </a:r>
            <a:r>
              <a:rPr lang="en-US" sz="2000" dirty="0">
                <a:latin typeface="Avenir" panose="020B0503020203020204" pitchFamily="34" charset="0"/>
              </a:rPr>
              <a:t>between fall/spring semesters. Must have minimum 15 transferable hours and a </a:t>
            </a:r>
            <a:r>
              <a:rPr lang="en-US" sz="2000" dirty="0">
                <a:latin typeface="Avenir Black" panose="020B0803020203020204" pitchFamily="34" charset="0"/>
              </a:rPr>
              <a:t>3.5-4.0</a:t>
            </a:r>
            <a:r>
              <a:rPr lang="en-US" sz="2000" dirty="0">
                <a:latin typeface="Avenir" panose="020B0503020203020204" pitchFamily="34" charset="0"/>
              </a:rPr>
              <a:t> cumulative GPA. </a:t>
            </a:r>
            <a:r>
              <a:rPr lang="en-US" sz="2000" dirty="0" smtClean="0">
                <a:latin typeface="Avenir" panose="020B0503020203020204" pitchFamily="34" charset="0"/>
              </a:rPr>
              <a:t>Full-time </a:t>
            </a:r>
            <a:r>
              <a:rPr lang="en-US" sz="2000" dirty="0">
                <a:latin typeface="Avenir" panose="020B0503020203020204" pitchFamily="34" charset="0"/>
              </a:rPr>
              <a:t>enrollment </a:t>
            </a:r>
            <a:r>
              <a:rPr lang="en-US" sz="2000" dirty="0" smtClean="0">
                <a:latin typeface="Avenir" panose="020B0503020203020204" pitchFamily="34" charset="0"/>
              </a:rPr>
              <a:t>is </a:t>
            </a:r>
            <a:r>
              <a:rPr lang="en-US" sz="2000" dirty="0">
                <a:latin typeface="Avenir" panose="020B0503020203020204" pitchFamily="34" charset="0"/>
              </a:rPr>
              <a:t>required. All majors are eligible</a:t>
            </a:r>
            <a:r>
              <a:rPr lang="en-US" sz="2000" dirty="0" smtClean="0">
                <a:latin typeface="Avenir" panose="020B0503020203020204" pitchFamily="34" charset="0"/>
              </a:rPr>
              <a:t>.</a:t>
            </a:r>
          </a:p>
          <a:p>
            <a:endParaRPr lang="en-US" sz="2400" dirty="0">
              <a:latin typeface="Avenir Heavy" panose="020B0703020203020204" pitchFamily="34" charset="0"/>
            </a:endParaRPr>
          </a:p>
          <a:p>
            <a:r>
              <a:rPr lang="en-US" sz="2400" dirty="0">
                <a:latin typeface="Antique Olive Std Black" panose="020B0904020204030204" pitchFamily="34" charset="0"/>
              </a:rPr>
              <a:t>Tier 2:  </a:t>
            </a:r>
            <a:r>
              <a:rPr lang="en-US" sz="2400" dirty="0" smtClean="0">
                <a:latin typeface="Antique Olive Std Black" panose="020B0904020204030204" pitchFamily="34" charset="0"/>
              </a:rPr>
              <a:t>$3,000 Over 2 years</a:t>
            </a:r>
          </a:p>
          <a:p>
            <a:r>
              <a:rPr lang="en-US" sz="2000" dirty="0" smtClean="0">
                <a:latin typeface="Avenir" panose="020B0503020203020204" pitchFamily="34" charset="0"/>
              </a:rPr>
              <a:t>$</a:t>
            </a:r>
            <a:r>
              <a:rPr lang="en-US" sz="2000" dirty="0">
                <a:latin typeface="Avenir" panose="020B0503020203020204" pitchFamily="34" charset="0"/>
              </a:rPr>
              <a:t>1,500 </a:t>
            </a:r>
            <a:r>
              <a:rPr lang="en-US" sz="2000" dirty="0" smtClean="0">
                <a:latin typeface="Avenir" panose="020B0503020203020204" pitchFamily="34" charset="0"/>
              </a:rPr>
              <a:t>per year divided </a:t>
            </a:r>
            <a:r>
              <a:rPr lang="en-US" sz="2000" dirty="0">
                <a:latin typeface="Avenir" panose="020B0503020203020204" pitchFamily="34" charset="0"/>
              </a:rPr>
              <a:t>between fall/spring semesters. Must have minimum 15 transferable hours and a </a:t>
            </a:r>
            <a:r>
              <a:rPr lang="en-US" sz="2000" dirty="0">
                <a:latin typeface="Arial Black" panose="020B0A04020102020204" pitchFamily="34" charset="0"/>
              </a:rPr>
              <a:t>3.0-3.49</a:t>
            </a:r>
            <a:r>
              <a:rPr lang="en-US" sz="2000" dirty="0">
                <a:latin typeface="Avenir" panose="020B0503020203020204" pitchFamily="34" charset="0"/>
              </a:rPr>
              <a:t> cumulative GPA. </a:t>
            </a:r>
            <a:r>
              <a:rPr lang="en-US" sz="2000" dirty="0" smtClean="0">
                <a:latin typeface="Avenir" panose="020B0503020203020204" pitchFamily="34" charset="0"/>
              </a:rPr>
              <a:t>Full-time enrollment required</a:t>
            </a:r>
            <a:r>
              <a:rPr lang="en-US" sz="2000" dirty="0">
                <a:latin typeface="Avenir" panose="020B0503020203020204" pitchFamily="34" charset="0"/>
              </a:rPr>
              <a:t>. All majors are eligible.</a:t>
            </a:r>
          </a:p>
        </p:txBody>
      </p:sp>
      <p:pic>
        <p:nvPicPr>
          <p:cNvPr id="4102" name="Picture 6" descr="https://www.eiu.edu/_eiu15/images/secondary/students/OldMainWithFlower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8" r="12485"/>
          <a:stretch/>
        </p:blipFill>
        <p:spPr bwMode="auto">
          <a:xfrm>
            <a:off x="7854041" y="2581045"/>
            <a:ext cx="3903598" cy="271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06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3291</TotalTime>
  <Words>428</Words>
  <Application>Microsoft Office PowerPoint</Application>
  <PresentationFormat>Widescreen</PresentationFormat>
  <Paragraphs>95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Antique Olive Std Black</vt:lpstr>
      <vt:lpstr>Arial</vt:lpstr>
      <vt:lpstr>Arial Black</vt:lpstr>
      <vt:lpstr>Avenir</vt:lpstr>
      <vt:lpstr>Avenir Black</vt:lpstr>
      <vt:lpstr>Avenir Heavy</vt:lpstr>
      <vt:lpstr>Calibri</vt:lpstr>
      <vt:lpstr>Calibri Light</vt:lpstr>
      <vt:lpstr>Office Theme</vt:lpstr>
      <vt:lpstr>PowerPoint Presentation</vt:lpstr>
      <vt:lpstr>Thank You!</vt:lpstr>
      <vt:lpstr>Introducing</vt:lpstr>
      <vt:lpstr>EIU Alumni</vt:lpstr>
      <vt:lpstr>Packets</vt:lpstr>
      <vt:lpstr>Admissions Update</vt:lpstr>
      <vt:lpstr>EIU Residency Requirements</vt:lpstr>
      <vt:lpstr>Transfer Scholarships</vt:lpstr>
      <vt:lpstr>Transfer Academic Excellence</vt:lpstr>
      <vt:lpstr>Phi Theta Kappa</vt:lpstr>
      <vt:lpstr>Honors Transfer Scholarship</vt:lpstr>
      <vt:lpstr>EIU Promise</vt:lpstr>
      <vt:lpstr>Panther Promise</vt:lpstr>
      <vt:lpstr>Panther Pledge  Guaranteed Admission Program</vt:lpstr>
      <vt:lpstr>Open House Programs</vt:lpstr>
      <vt:lpstr>Materials </vt:lpstr>
      <vt:lpstr>Evaluation </vt:lpstr>
      <vt:lpstr>PowerPoint Presentation</vt:lpstr>
    </vt:vector>
  </TitlesOfParts>
  <Company>Eastern Illinois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Rita I Pearson</dc:creator>
  <cp:lastModifiedBy>Rita I Pearson</cp:lastModifiedBy>
  <cp:revision>56</cp:revision>
  <dcterms:created xsi:type="dcterms:W3CDTF">2021-09-15T16:28:56Z</dcterms:created>
  <dcterms:modified xsi:type="dcterms:W3CDTF">2022-09-06T19:18:42Z</dcterms:modified>
</cp:coreProperties>
</file>