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slideLayouts/slideLayout13.xml" ContentType="application/vnd.openxmlformats-officedocument.presentationml.slideLayout+xml"/>
  <Override PartName="/ppt/theme/theme12.xml" ContentType="application/vnd.openxmlformats-officedocument.theme+xml"/>
  <Override PartName="/ppt/slideLayouts/slideLayout14.xml" ContentType="application/vnd.openxmlformats-officedocument.presentationml.slideLayout+xml"/>
  <Override PartName="/ppt/theme/theme13.xml" ContentType="application/vnd.openxmlformats-officedocument.theme+xml"/>
  <Override PartName="/ppt/slideLayouts/slideLayout15.xml" ContentType="application/vnd.openxmlformats-officedocument.presentationml.slideLayout+xml"/>
  <Override PartName="/ppt/theme/theme14.xml" ContentType="application/vnd.openxmlformats-officedocument.theme+xml"/>
  <Override PartName="/ppt/slideLayouts/slideLayout16.xml" ContentType="application/vnd.openxmlformats-officedocument.presentationml.slideLayout+xml"/>
  <Override PartName="/ppt/theme/theme15.xml" ContentType="application/vnd.openxmlformats-officedocument.theme+xml"/>
  <Override PartName="/ppt/slideLayouts/slideLayout17.xml" ContentType="application/vnd.openxmlformats-officedocument.presentationml.slideLayout+xml"/>
  <Override PartName="/ppt/theme/theme16.xml" ContentType="application/vnd.openxmlformats-officedocument.theme+xml"/>
  <Override PartName="/ppt/slideLayouts/slideLayout18.xml" ContentType="application/vnd.openxmlformats-officedocument.presentationml.slideLayout+xml"/>
  <Override PartName="/ppt/theme/theme17.xml" ContentType="application/vnd.openxmlformats-officedocument.theme+xml"/>
  <Override PartName="/ppt/slideLayouts/slideLayout19.xml" ContentType="application/vnd.openxmlformats-officedocument.presentationml.slideLayout+xml"/>
  <Override PartName="/ppt/theme/theme18.xml" ContentType="application/vnd.openxmlformats-officedocument.theme+xml"/>
  <Override PartName="/ppt/slideLayouts/slideLayout20.xml" ContentType="application/vnd.openxmlformats-officedocument.presentationml.slideLayout+xml"/>
  <Override PartName="/ppt/theme/theme19.xml" ContentType="application/vnd.openxmlformats-officedocument.theme+xml"/>
  <Override PartName="/ppt/slideLayouts/slideLayout21.xml" ContentType="application/vnd.openxmlformats-officedocument.presentationml.slideLayout+xml"/>
  <Override PartName="/ppt/theme/theme20.xml" ContentType="application/vnd.openxmlformats-officedocument.theme+xml"/>
  <Override PartName="/ppt/slideLayouts/slideLayout22.xml" ContentType="application/vnd.openxmlformats-officedocument.presentationml.slideLayout+xml"/>
  <Override PartName="/ppt/theme/theme21.xml" ContentType="application/vnd.openxmlformats-officedocument.theme+xml"/>
  <Override PartName="/ppt/slideLayouts/slideLayout23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4" r:id="rId1"/>
    <p:sldMasterId id="2147483654" r:id="rId2"/>
    <p:sldMasterId id="2147483656" r:id="rId3"/>
    <p:sldMasterId id="2147483658" r:id="rId4"/>
    <p:sldMasterId id="2147483660" r:id="rId5"/>
    <p:sldMasterId id="2147483662" r:id="rId6"/>
    <p:sldMasterId id="2147483664" r:id="rId7"/>
    <p:sldMasterId id="2147483666" r:id="rId8"/>
    <p:sldMasterId id="2147483670" r:id="rId9"/>
    <p:sldMasterId id="2147483672" r:id="rId10"/>
    <p:sldMasterId id="2147483674" r:id="rId11"/>
    <p:sldMasterId id="2147483676" r:id="rId12"/>
    <p:sldMasterId id="2147483678" r:id="rId13"/>
    <p:sldMasterId id="2147483680" r:id="rId14"/>
    <p:sldMasterId id="2147483682" r:id="rId15"/>
    <p:sldMasterId id="2147483686" r:id="rId16"/>
    <p:sldMasterId id="2147483688" r:id="rId17"/>
    <p:sldMasterId id="2147483690" r:id="rId18"/>
    <p:sldMasterId id="2147483692" r:id="rId19"/>
    <p:sldMasterId id="2147483696" r:id="rId20"/>
    <p:sldMasterId id="2147483698" r:id="rId21"/>
    <p:sldMasterId id="2147483694" r:id="rId22"/>
  </p:sldMasterIdLst>
  <p:notesMasterIdLst>
    <p:notesMasterId r:id="rId29"/>
  </p:notesMasterIdLst>
  <p:sldIdLst>
    <p:sldId id="277" r:id="rId23"/>
    <p:sldId id="262" r:id="rId24"/>
    <p:sldId id="257" r:id="rId25"/>
    <p:sldId id="285" r:id="rId26"/>
    <p:sldId id="260" r:id="rId27"/>
    <p:sldId id="286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D1E3"/>
    <a:srgbClr val="004C9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3"/>
    <p:restoredTop sz="93792" autoAdjust="0"/>
  </p:normalViewPr>
  <p:slideViewPr>
    <p:cSldViewPr snapToGrid="0" snapToObjects="1">
      <p:cViewPr varScale="1">
        <p:scale>
          <a:sx n="114" d="100"/>
          <a:sy n="114" d="100"/>
        </p:scale>
        <p:origin x="2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2C505-0BA3-4DFF-8BD5-E1DA1892282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65462-19B8-4C2D-B874-851E57200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3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65462-19B8-4C2D-B874-851E572008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58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65462-19B8-4C2D-B874-851E572008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22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591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24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302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130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940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173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515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374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635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611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85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5F46F-7056-4343-A039-0E57EE437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7A65D2-88C5-A14C-BF37-A7A2FBE190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E1758-09AF-444A-9EFE-46CF6F6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FBA36C-908F-584E-8192-054A6A076A2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1473C-5164-7F4A-BAF5-E5D94757E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E81FB-5523-AC4E-ACB1-611F4AD0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43ECB-217F-EC41-A475-3DBECB951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32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479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01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408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53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637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465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2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90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06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503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94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pn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5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0" r:id="rId2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0DA47-D020-B64E-A656-706E265AF4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5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the snow&#10;&#10;Description automatically generated with medium confidence">
            <a:extLst>
              <a:ext uri="{FF2B5EF4-FFF2-40B4-BE49-F238E27FC236}">
                <a16:creationId xmlns:a16="http://schemas.microsoft.com/office/drawing/2014/main" id="{85CE6074-D613-CE42-A3DC-274D30AD9A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3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596A19-16FE-1248-A5D5-65D2AC3710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8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E472E697-C323-3C4D-928B-A1BB3C77E0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3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B27A942B-2B88-5243-BDD9-9FD7E6C71C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90CAD-3734-B543-8733-60F6C4890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2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1792B863-92E1-9140-91A1-1075DFFDDF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7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huddle&#10;&#10;Description automatically generated with low confidence">
            <a:extLst>
              <a:ext uri="{FF2B5EF4-FFF2-40B4-BE49-F238E27FC236}">
                <a16:creationId xmlns:a16="http://schemas.microsoft.com/office/drawing/2014/main" id="{1478802A-52C5-5248-8260-D6F4B66057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4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8F092B3F-F42E-894F-A538-A862AAD70F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9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E287D587-7519-E742-8ECA-2E5141BD94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5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mountain&#10;&#10;Description automatically generated">
            <a:extLst>
              <a:ext uri="{FF2B5EF4-FFF2-40B4-BE49-F238E27FC236}">
                <a16:creationId xmlns:a16="http://schemas.microsoft.com/office/drawing/2014/main" id="{2EA777FB-2698-D546-BD72-DB3A99C23F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68571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0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87D371C3-1FA8-EB4D-AE47-FFBFCAC659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2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658AF625-E12C-3B41-ACC4-67739ED813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6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outdoor, nature&#10;&#10;Description automatically generated">
            <a:extLst>
              <a:ext uri="{FF2B5EF4-FFF2-40B4-BE49-F238E27FC236}">
                <a16:creationId xmlns:a16="http://schemas.microsoft.com/office/drawing/2014/main" id="{3781026B-E688-C444-9A2C-9A5C7E6C23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in the snow&#10;&#10;Description automatically generated with medium confidence">
            <a:extLst>
              <a:ext uri="{FF2B5EF4-FFF2-40B4-BE49-F238E27FC236}">
                <a16:creationId xmlns:a16="http://schemas.microsoft.com/office/drawing/2014/main" id="{83B6861A-3470-C44A-AD40-05BF6EF980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888C6990-F8F1-4447-A34A-2FBD844B64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8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8C200A53-1C33-2E47-85ED-09BE6329F9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2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710A160-7C79-524E-B6BA-3DE3E30DE3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4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umbrella, chair, lawn&#10;&#10;Description automatically generated">
            <a:extLst>
              <a:ext uri="{FF2B5EF4-FFF2-40B4-BE49-F238E27FC236}">
                <a16:creationId xmlns:a16="http://schemas.microsoft.com/office/drawing/2014/main" id="{197F0E9B-D022-954A-963B-2B1D0F397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5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dolphins swimming&#10;&#10;Description automatically generated with low confidence">
            <a:extLst>
              <a:ext uri="{FF2B5EF4-FFF2-40B4-BE49-F238E27FC236}">
                <a16:creationId xmlns:a16="http://schemas.microsoft.com/office/drawing/2014/main" id="{C17C29EE-14D4-F247-9AF9-5BADDCC5B0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4A43526-F3F6-ED47-AAFE-0B94820E69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A978DA-59AF-2F4E-BC31-6DEB1003C0E2}"/>
              </a:ext>
            </a:extLst>
          </p:cNvPr>
          <p:cNvCxnSpPr>
            <a:cxnSpLocks/>
          </p:cNvCxnSpPr>
          <p:nvPr userDrawn="1"/>
        </p:nvCxnSpPr>
        <p:spPr>
          <a:xfrm>
            <a:off x="0" y="703352"/>
            <a:ext cx="12192000" cy="0"/>
          </a:xfrm>
          <a:prstGeom prst="line">
            <a:avLst/>
          </a:prstGeom>
          <a:ln w="25400">
            <a:solidFill>
              <a:srgbClr val="6AD1E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EAAB18-BA2F-A84E-8D36-6C15A73F8B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964" y="220720"/>
            <a:ext cx="2626323" cy="3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8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75000"/>
        </a:lnSpc>
        <a:spcBef>
          <a:spcPct val="0"/>
        </a:spcBef>
        <a:buNone/>
        <a:defRPr sz="4400" kern="100" spc="-100" baseline="0">
          <a:solidFill>
            <a:srgbClr val="6AD1E3"/>
          </a:solidFill>
          <a:latin typeface="Antique Olive Std Black" panose="020B09040202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bg1"/>
          </a:solidFill>
          <a:latin typeface="Avenir Blac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8931D-B98F-284E-8B50-7971FB4A5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913" y="1042456"/>
            <a:ext cx="10310069" cy="1195777"/>
          </a:xfrm>
        </p:spPr>
        <p:txBody>
          <a:bodyPr>
            <a:normAutofit fontScale="90000"/>
          </a:bodyPr>
          <a:lstStyle/>
          <a:p>
            <a:br>
              <a:rPr lang="en-US" sz="4800" dirty="0">
                <a:solidFill>
                  <a:schemeClr val="bg1"/>
                </a:solidFill>
                <a:latin typeface="Antique Olive Black" panose="020B0803020204070204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Antique Olive Black" panose="020B0803020204070204" pitchFamily="34" charset="0"/>
              </a:rPr>
              <a:t> Community College Articulation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BE438-6FA0-074A-860C-85A41B02F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7481" y="2387710"/>
            <a:ext cx="9144000" cy="738834"/>
          </a:xfrm>
        </p:spPr>
        <p:txBody>
          <a:bodyPr/>
          <a:lstStyle/>
          <a:p>
            <a:endParaRPr lang="en-US" dirty="0">
              <a:latin typeface="Avenir Black" panose="02000503020000020003"/>
              <a:cs typeface="Times New Roman" panose="02020603050405020304" pitchFamily="18" charset="0"/>
            </a:endParaRPr>
          </a:p>
          <a:p>
            <a:r>
              <a:rPr lang="en-US" dirty="0">
                <a:latin typeface="Avenir Black" panose="02000503020000020003"/>
                <a:cs typeface="Times New Roman" panose="02020603050405020304" pitchFamily="18" charset="0"/>
              </a:rPr>
              <a:t>Ryan C. Hendrickson </a:t>
            </a:r>
          </a:p>
          <a:p>
            <a:endParaRPr lang="en-US" dirty="0">
              <a:latin typeface="Avenir Black" panose="02000503020000020003"/>
              <a:cs typeface="Times New Roman" panose="02020603050405020304" pitchFamily="18" charset="0"/>
            </a:endParaRPr>
          </a:p>
          <a:p>
            <a:r>
              <a:rPr lang="en-US" dirty="0">
                <a:latin typeface="Avenir Black" panose="02000503020000020003"/>
                <a:cs typeface="Times New Roman" panose="02020603050405020304" pitchFamily="18" charset="0"/>
              </a:rPr>
              <a:t>L.M. </a:t>
            </a:r>
            <a:r>
              <a:rPr lang="en-US" dirty="0" err="1">
                <a:latin typeface="Avenir Black" panose="02000503020000020003"/>
                <a:cs typeface="Times New Roman" panose="02020603050405020304" pitchFamily="18" charset="0"/>
              </a:rPr>
              <a:t>Hamand</a:t>
            </a:r>
            <a:r>
              <a:rPr lang="en-US" dirty="0">
                <a:latin typeface="Avenir Black" panose="02000503020000020003"/>
                <a:cs typeface="Times New Roman" panose="02020603050405020304" pitchFamily="18" charset="0"/>
              </a:rPr>
              <a:t> Dean of the Graduate School </a:t>
            </a:r>
          </a:p>
          <a:p>
            <a:r>
              <a:rPr lang="en-US" dirty="0">
                <a:latin typeface="Avenir Black" panose="02000503020000020003"/>
                <a:cs typeface="Times New Roman" panose="02020603050405020304" pitchFamily="18" charset="0"/>
              </a:rPr>
              <a:t>Acting Dean of Booth Library 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85194" y="375735"/>
            <a:ext cx="319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AD1E3"/>
                </a:solidFill>
                <a:latin typeface="Avenir Black" panose="02000503020000020003"/>
              </a:rPr>
              <a:t>The Graduate School</a:t>
            </a:r>
          </a:p>
        </p:txBody>
      </p:sp>
    </p:spTree>
    <p:extLst>
      <p:ext uri="{BB962C8B-B14F-4D97-AF65-F5344CB8AC3E}">
        <p14:creationId xmlns:p14="http://schemas.microsoft.com/office/powerpoint/2010/main" val="1828497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979" y="1167853"/>
            <a:ext cx="111638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Fall 2022 Graduate Student Enrollment </a:t>
            </a:r>
            <a:br>
              <a:rPr lang="en-US" sz="3000" b="1" dirty="0">
                <a:solidFill>
                  <a:schemeClr val="bg1"/>
                </a:solidFill>
                <a:latin typeface="Avenir Black" panose="02000503020000020003"/>
              </a:rPr>
            </a:br>
            <a:r>
              <a:rPr lang="en-US" sz="3000" b="1" dirty="0">
                <a:solidFill>
                  <a:schemeClr val="bg1"/>
                </a:solidFill>
                <a:latin typeface="Avenir Black" panose="02000503020000020003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venir Black" panose="02000503020000020003"/>
              </a:rPr>
              <a:t>EIU’s Highest Graduate Enrollment </a:t>
            </a:r>
            <a:r>
              <a:rPr lang="en-US" sz="3600" b="1" u="sng" dirty="0">
                <a:solidFill>
                  <a:schemeClr val="bg1"/>
                </a:solidFill>
                <a:latin typeface="Avenir Black" panose="02000503020000020003"/>
              </a:rPr>
              <a:t>EVER!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u="sng" dirty="0">
              <a:solidFill>
                <a:schemeClr val="bg1"/>
              </a:solidFill>
              <a:latin typeface="Avenir Black" panose="0200050302000002000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u="sng" dirty="0">
              <a:solidFill>
                <a:schemeClr val="bg1"/>
              </a:solidFill>
              <a:latin typeface="Avenir Black" panose="0200050302000002000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Previous High = Fall 2008: 1,779 students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Avenir Black" panose="0200050302000002000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bg1"/>
                </a:solidFill>
                <a:latin typeface="Avenir Black" panose="02000503020000020003"/>
              </a:rPr>
              <a:t>Fall 2022 Enrollment = 1,941 students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Avenir Black" panose="0200050302000002000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Avenir Black" panose="0200050302000002000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76557" y="282770"/>
            <a:ext cx="238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AD1E3"/>
                </a:solidFill>
                <a:latin typeface="Avenir Black" panose="02000503020000020003"/>
              </a:rPr>
              <a:t>The Graduate School</a:t>
            </a:r>
          </a:p>
        </p:txBody>
      </p:sp>
    </p:spTree>
    <p:extLst>
      <p:ext uri="{BB962C8B-B14F-4D97-AF65-F5344CB8AC3E}">
        <p14:creationId xmlns:p14="http://schemas.microsoft.com/office/powerpoint/2010/main" val="1578308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0609" y="1054047"/>
            <a:ext cx="11622207" cy="7156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kern="100" spc="-100" baseline="0">
                <a:solidFill>
                  <a:srgbClr val="6AD1E3"/>
                </a:solidFill>
                <a:latin typeface="Antique Olive Std Black" panose="020B090402020403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Enrollments and Accessibility 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5134" y="1769711"/>
            <a:ext cx="1047784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lack"/>
              </a:rPr>
              <a:t>Online Options: 19 degree options, 4 certificates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lack"/>
              </a:rPr>
              <a:t>~611 online students = ~43%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venir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lack"/>
              </a:rPr>
              <a:t>“Second Master’s Degree” Pathways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lack"/>
              </a:rPr>
              <a:t>12 hours of previous graduate credit can be applied to 2</a:t>
            </a:r>
            <a:r>
              <a:rPr lang="en-US" sz="2400" baseline="30000" dirty="0">
                <a:solidFill>
                  <a:schemeClr val="bg1"/>
                </a:solidFill>
                <a:latin typeface="Avenir Black"/>
              </a:rPr>
              <a:t>nd</a:t>
            </a:r>
            <a:r>
              <a:rPr lang="en-US" sz="2400" dirty="0">
                <a:solidFill>
                  <a:schemeClr val="bg1"/>
                </a:solidFill>
                <a:latin typeface="Avenir Black"/>
              </a:rPr>
              <a:t> grad degree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lack"/>
              </a:rPr>
              <a:t>38 participants; 11 degrees awarded with 27 in progress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lack"/>
              </a:rPr>
              <a:t>Highest Enrollments: Education/Business and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venir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lack"/>
              </a:rPr>
              <a:t>Accelerated Programs: 14 options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lack"/>
              </a:rPr>
              <a:t>In AY 2021-2022 = 64 students enrolled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lack"/>
              </a:rPr>
              <a:t>9 Hours can be shared between Undergrad + Grad degrees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lack"/>
              </a:rPr>
              <a:t>Human Services and Health Promotion are the EIU leaders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lack"/>
              </a:rPr>
              <a:t>Political Science and English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endParaRPr lang="en-US" sz="2800" dirty="0">
              <a:solidFill>
                <a:schemeClr val="bg1"/>
              </a:solidFill>
              <a:latin typeface="Avenir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51666" y="310066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AD1E3"/>
                </a:solidFill>
                <a:latin typeface="Avenir Black"/>
              </a:rPr>
              <a:t>The Graduate School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7496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27030"/>
            <a:ext cx="11622207" cy="71566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kern="100" spc="-100" baseline="0">
                <a:solidFill>
                  <a:srgbClr val="6AD1E3"/>
                </a:solidFill>
                <a:latin typeface="Antique Olive Std Black" panose="020B090402020403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International Enrollments = Highest Ever @ EIU! </a:t>
            </a:r>
          </a:p>
        </p:txBody>
      </p:sp>
      <p:sp>
        <p:nvSpPr>
          <p:cNvPr id="3" name="Rectangle 2"/>
          <p:cNvSpPr/>
          <p:nvPr/>
        </p:nvSpPr>
        <p:spPr>
          <a:xfrm>
            <a:off x="1330218" y="1842694"/>
            <a:ext cx="984003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venir Black"/>
              </a:rPr>
              <a:t>766 International Students @ EIU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venir Black"/>
              </a:rPr>
              <a:t>497 students in our Graduate Program in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venir Black"/>
              </a:rPr>
              <a:t>50+ countries represented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venir Black"/>
              </a:rPr>
              <a:t>Association of International Students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venir Black"/>
              </a:rPr>
              <a:t>Indian Student Association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venir Black"/>
              </a:rPr>
              <a:t>Korean Student Association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endParaRPr lang="en-US" sz="2800" dirty="0">
              <a:solidFill>
                <a:schemeClr val="bg1"/>
              </a:solidFill>
              <a:latin typeface="Avenir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51666" y="310066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AD1E3"/>
                </a:solidFill>
                <a:latin typeface="Avenir Black"/>
              </a:rPr>
              <a:t>The Graduate School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8752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773" y="974762"/>
            <a:ext cx="8911988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Diversifying Faculty in Illinois (DFI)</a:t>
            </a:r>
            <a:br>
              <a:rPr lang="en-US" sz="3000" b="1" dirty="0">
                <a:solidFill>
                  <a:schemeClr val="bg1"/>
                </a:solidFill>
                <a:latin typeface="Antique Olive Black" panose="020B0803020204070204" pitchFamily="34" charset="0"/>
              </a:rPr>
            </a:br>
            <a:r>
              <a:rPr lang="en-US" sz="3000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Fellowship Award Winner in 2022-2023</a:t>
            </a:r>
            <a:br>
              <a:rPr lang="en-US" sz="3000" b="1" dirty="0">
                <a:solidFill>
                  <a:schemeClr val="bg1"/>
                </a:solidFill>
                <a:latin typeface="Avenir Black" panose="02000503020000020003"/>
              </a:rPr>
            </a:br>
            <a:endParaRPr lang="en-US" sz="3000" dirty="0">
              <a:solidFill>
                <a:schemeClr val="bg1"/>
              </a:solidFill>
              <a:latin typeface="Avenir Black" panose="02000503020000020003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Dionne Lipscomb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MS Candidate in College Student Affairs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Graduate Assistant in Student Success Center</a:t>
            </a:r>
          </a:p>
          <a:p>
            <a:endParaRPr lang="en-US" sz="3000" dirty="0">
              <a:solidFill>
                <a:schemeClr val="bg1"/>
              </a:solidFill>
              <a:latin typeface="Avenir Black" panose="02000503020000020003"/>
            </a:endParaRPr>
          </a:p>
          <a:p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$16,500 Fellowship for “traditionally </a:t>
            </a:r>
          </a:p>
          <a:p>
            <a:r>
              <a:rPr lang="en-US" sz="3000" dirty="0">
                <a:solidFill>
                  <a:schemeClr val="bg1"/>
                </a:solidFill>
                <a:latin typeface="Avenir Black" panose="02000503020000020003"/>
              </a:rPr>
              <a:t>underrepresented minority group”</a:t>
            </a:r>
          </a:p>
          <a:p>
            <a:endParaRPr lang="en-US" sz="3000" dirty="0">
              <a:latin typeface="Avenir Black" panose="02000503020000020003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82261" y="282770"/>
            <a:ext cx="238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AD1E3"/>
                </a:solidFill>
                <a:latin typeface="Avenir Black" panose="02000503020000020003"/>
              </a:rPr>
              <a:t>The Graduate School</a:t>
            </a:r>
            <a:endParaRPr lang="en-US" dirty="0">
              <a:effectLst/>
            </a:endParaRP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5D90153B-F40A-4C8E-BED2-DA4A2938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718" y="1165830"/>
            <a:ext cx="3412435" cy="511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690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27030"/>
            <a:ext cx="11622207" cy="9869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400" kern="100" spc="-100" baseline="0">
                <a:solidFill>
                  <a:srgbClr val="6AD1E3"/>
                </a:solidFill>
                <a:latin typeface="Antique Olive Std Black" panose="020B090402020403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ntique Olive Black" panose="020B0803020204070204" pitchFamily="34" charset="0"/>
              </a:rPr>
              <a:t>Booth Library: Center for Student Innovation (CSI) </a:t>
            </a:r>
          </a:p>
        </p:txBody>
      </p:sp>
      <p:sp>
        <p:nvSpPr>
          <p:cNvPr id="3" name="Rectangle 2"/>
          <p:cNvSpPr/>
          <p:nvPr/>
        </p:nvSpPr>
        <p:spPr>
          <a:xfrm>
            <a:off x="343949" y="1842694"/>
            <a:ext cx="1082630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lack"/>
              </a:rPr>
              <a:t>Student Space to Explore and Utilize </a:t>
            </a:r>
            <a:r>
              <a:rPr lang="en-US" sz="2800" u="sng" dirty="0">
                <a:solidFill>
                  <a:schemeClr val="bg1"/>
                </a:solidFill>
                <a:latin typeface="Avenir Black"/>
              </a:rPr>
              <a:t>New Technologies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venir Black"/>
              </a:rPr>
              <a:t>Podcasting Studio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venir Black"/>
              </a:rPr>
              <a:t>3D Imaging and Printers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venir Black"/>
              </a:rPr>
              <a:t>Virtual Reality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venir Black"/>
              </a:rPr>
              <a:t>Collaborative-Breakout Workspaces for Students </a:t>
            </a:r>
          </a:p>
          <a:p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venir Black"/>
            </a:endParaRPr>
          </a:p>
          <a:p>
            <a:endParaRPr lang="en-US" sz="2800" dirty="0">
              <a:solidFill>
                <a:schemeClr val="bg1"/>
              </a:solidFill>
              <a:latin typeface="Avenir Blac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51666" y="310066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AD1E3"/>
                </a:solidFill>
                <a:latin typeface="Avenir Black"/>
              </a:rPr>
              <a:t>The Graduate School</a:t>
            </a:r>
            <a:endParaRPr lang="en-US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DF14D9-FDE3-483B-ACBF-5DDD04F06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893" y="2552455"/>
            <a:ext cx="4041050" cy="3016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256EE2-E0D7-48E4-A369-06FF1CECC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954" y="2552455"/>
            <a:ext cx="2189527" cy="310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98092"/>
      </p:ext>
    </p:extLst>
  </p:cSld>
  <p:clrMapOvr>
    <a:masterClrMapping/>
  </p:clrMapOvr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7805</TotalTime>
  <Words>210</Words>
  <Application>Microsoft Office PowerPoint</Application>
  <PresentationFormat>Widescreen</PresentationFormat>
  <Paragraphs>71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6</vt:i4>
      </vt:variant>
    </vt:vector>
  </HeadingPairs>
  <TitlesOfParts>
    <vt:vector size="35" baseType="lpstr">
      <vt:lpstr>Antique Olive Black</vt:lpstr>
      <vt:lpstr>Times New Roman</vt:lpstr>
      <vt:lpstr>Arial</vt:lpstr>
      <vt:lpstr>Avenir Book</vt:lpstr>
      <vt:lpstr>Avenir Black</vt:lpstr>
      <vt:lpstr>Antique Olive Std Black</vt:lpstr>
      <vt:lpstr>Calibri</vt:lpstr>
      <vt:lpstr>10_Office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23_Office Theme</vt:lpstr>
      <vt:lpstr>24_Office Theme</vt:lpstr>
      <vt:lpstr>22_Office Theme</vt:lpstr>
      <vt:lpstr>  Community College Articulation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Ryan C Hendrickson</cp:lastModifiedBy>
  <cp:revision>71</cp:revision>
  <dcterms:created xsi:type="dcterms:W3CDTF">2020-07-28T15:32:03Z</dcterms:created>
  <dcterms:modified xsi:type="dcterms:W3CDTF">2022-09-19T16:30:24Z</dcterms:modified>
</cp:coreProperties>
</file>