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5"/>
  </p:handoutMasterIdLst>
  <p:sldIdLst>
    <p:sldId id="256" r:id="rId2"/>
    <p:sldId id="280" r:id="rId3"/>
    <p:sldId id="283" r:id="rId4"/>
    <p:sldId id="278" r:id="rId5"/>
    <p:sldId id="277" r:id="rId6"/>
    <p:sldId id="279" r:id="rId7"/>
    <p:sldId id="257" r:id="rId8"/>
    <p:sldId id="286" r:id="rId9"/>
    <p:sldId id="281" r:id="rId10"/>
    <p:sldId id="284" r:id="rId11"/>
    <p:sldId id="285" r:id="rId12"/>
    <p:sldId id="282" r:id="rId13"/>
    <p:sldId id="272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42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2B1A94-5FDC-496D-A48F-291049CF92E6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6E8E5-22B4-4F74-839B-046DC7E5DE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3515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0E4B7-A164-417E-90B7-12D51661C74F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287B5-D980-4828-A35B-9C7D6FD7B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418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0E4B7-A164-417E-90B7-12D51661C74F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287B5-D980-4828-A35B-9C7D6FD7B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705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0E4B7-A164-417E-90B7-12D51661C74F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287B5-D980-4828-A35B-9C7D6FD7B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860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0E4B7-A164-417E-90B7-12D51661C74F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287B5-D980-4828-A35B-9C7D6FD7B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366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0E4B7-A164-417E-90B7-12D51661C74F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287B5-D980-4828-A35B-9C7D6FD7B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919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0E4B7-A164-417E-90B7-12D51661C74F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287B5-D980-4828-A35B-9C7D6FD7B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876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0E4B7-A164-417E-90B7-12D51661C74F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287B5-D980-4828-A35B-9C7D6FD7B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864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0E4B7-A164-417E-90B7-12D51661C74F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287B5-D980-4828-A35B-9C7D6FD7B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325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0E4B7-A164-417E-90B7-12D51661C74F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287B5-D980-4828-A35B-9C7D6FD7B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559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0E4B7-A164-417E-90B7-12D51661C74F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287B5-D980-4828-A35B-9C7D6FD7B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272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0E4B7-A164-417E-90B7-12D51661C74F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287B5-D980-4828-A35B-9C7D6FD7B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797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0E4B7-A164-417E-90B7-12D51661C74F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287B5-D980-4828-A35B-9C7D6FD7B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47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ckr.com/photos/155979629@N08/34787471243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Eastern_Illinois_University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Eastern_Illinois_University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Eastern_Illinois_University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Eastern_Illinois_University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eiu.edu/speced/" TargetMode="External"/><Relationship Id="rId3" Type="http://schemas.openxmlformats.org/officeDocument/2006/relationships/hyperlink" Target="https://www.eiu.edu/transfer/coop_coursesub.php" TargetMode="External"/><Relationship Id="rId7" Type="http://schemas.openxmlformats.org/officeDocument/2006/relationships/hyperlink" Target="https://www.eiu.edu/ksr/" TargetMode="External"/><Relationship Id="rId2" Type="http://schemas.openxmlformats.org/officeDocument/2006/relationships/hyperlink" Target="https://www.eiu.edu/edprep/index.ph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iu.edu/music/" TargetMode="External"/><Relationship Id="rId5" Type="http://schemas.openxmlformats.org/officeDocument/2006/relationships/hyperlink" Target="https://www.eiu.edu/art/" TargetMode="External"/><Relationship Id="rId10" Type="http://schemas.openxmlformats.org/officeDocument/2006/relationships/hyperlink" Target="https://en.wikipedia.org/wiki/Eastern_Illinois_University" TargetMode="External"/><Relationship Id="rId4" Type="http://schemas.openxmlformats.org/officeDocument/2006/relationships/hyperlink" Target="http://www.eiu.edu/eemedu/" TargetMode="External"/><Relationship Id="rId9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eiu.edu/eiuchem/" TargetMode="External"/><Relationship Id="rId3" Type="http://schemas.openxmlformats.org/officeDocument/2006/relationships/hyperlink" Target="https://www.eiu.edu/english/" TargetMode="External"/><Relationship Id="rId7" Type="http://schemas.openxmlformats.org/officeDocument/2006/relationships/hyperlink" Target="https://www.eiu.edu/geoscience/" TargetMode="External"/><Relationship Id="rId2" Type="http://schemas.openxmlformats.org/officeDocument/2006/relationships/hyperlink" Target="https://www.eiu.edu/cte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iu.edu/biology/" TargetMode="External"/><Relationship Id="rId5" Type="http://schemas.openxmlformats.org/officeDocument/2006/relationships/hyperlink" Target="https://www.eiu.edu/math/" TargetMode="External"/><Relationship Id="rId10" Type="http://schemas.openxmlformats.org/officeDocument/2006/relationships/hyperlink" Target="https://www.eiu.edu/language/" TargetMode="External"/><Relationship Id="rId4" Type="http://schemas.openxmlformats.org/officeDocument/2006/relationships/hyperlink" Target="https://www.eiu.edu/history/" TargetMode="External"/><Relationship Id="rId9" Type="http://schemas.openxmlformats.org/officeDocument/2006/relationships/hyperlink" Target="https://www.eiu.edu/physics/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657F69E0-C4B0-4BEC-A689-4F8D877F05D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picture containing sky, grass, outdoor, building&#10;&#10;Description automatically generated">
            <a:extLst>
              <a:ext uri="{FF2B5EF4-FFF2-40B4-BE49-F238E27FC236}">
                <a16:creationId xmlns:a16="http://schemas.microsoft.com/office/drawing/2014/main" id="{0F1E454D-7866-076C-F1B8-93CD0621FF2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 r="25"/>
          <a:stretch/>
        </p:blipFill>
        <p:spPr>
          <a:xfrm>
            <a:off x="20" y="1"/>
            <a:ext cx="914398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3063240"/>
          </a:xfrm>
        </p:spPr>
        <p:txBody>
          <a:bodyPr>
            <a:normAutofit/>
          </a:bodyPr>
          <a:lstStyle/>
          <a:p>
            <a:r>
              <a:rPr lang="en-US" sz="57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College of Education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1857" y="4569931"/>
            <a:ext cx="6858000" cy="2148264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rgbClr val="FFFFFF"/>
                </a:solidFill>
                <a:latin typeface="Avenir LT 65 Medium" panose="02000A03020000020003" pitchFamily="2" charset="0"/>
              </a:rPr>
              <a:t>Community College Articulation Conference</a:t>
            </a:r>
          </a:p>
          <a:p>
            <a:r>
              <a:rPr lang="en-US" sz="2800" dirty="0">
                <a:solidFill>
                  <a:srgbClr val="FFFFFF"/>
                </a:solidFill>
                <a:latin typeface="Avenir" pitchFamily="50" charset="0"/>
              </a:rPr>
              <a:t/>
            </a:r>
            <a:br>
              <a:rPr lang="en-US" sz="2800" dirty="0">
                <a:solidFill>
                  <a:srgbClr val="FFFFFF"/>
                </a:solidFill>
                <a:latin typeface="Avenir" pitchFamily="50" charset="0"/>
              </a:rPr>
            </a:br>
            <a:r>
              <a:rPr lang="en-US" sz="2000" dirty="0" err="1">
                <a:solidFill>
                  <a:srgbClr val="FFFFFF"/>
                </a:solidFill>
                <a:latin typeface="Arial Black" panose="020B0A04020102020204" pitchFamily="34" charset="0"/>
              </a:rPr>
              <a:t>Laretta</a:t>
            </a:r>
            <a:r>
              <a:rPr lang="en-US" sz="2000" dirty="0">
                <a:solidFill>
                  <a:srgbClr val="FFFFFF"/>
                </a:solidFill>
                <a:latin typeface="Arial Black" panose="020B0A04020102020204" pitchFamily="34" charset="0"/>
              </a:rPr>
              <a:t> Henderson, Dean</a:t>
            </a:r>
          </a:p>
          <a:p>
            <a:r>
              <a:rPr lang="en-US" sz="2000" dirty="0">
                <a:solidFill>
                  <a:srgbClr val="FFFFFF"/>
                </a:solidFill>
                <a:latin typeface="Arial Black" panose="020B0A04020102020204" pitchFamily="34" charset="0"/>
              </a:rPr>
              <a:t>Christy Hooser, Associate Dean</a:t>
            </a:r>
          </a:p>
          <a:p>
            <a:r>
              <a:rPr lang="en-US" sz="2000" dirty="0">
                <a:solidFill>
                  <a:srgbClr val="FFFFFF"/>
                </a:solidFill>
                <a:latin typeface="Arial Black" panose="020B0A04020102020204" pitchFamily="34" charset="0"/>
              </a:rPr>
              <a:t>September 21, 2022</a:t>
            </a:r>
            <a:r>
              <a:rPr lang="en-US" sz="2000" dirty="0">
                <a:solidFill>
                  <a:srgbClr val="FFFFFF"/>
                </a:solidFill>
                <a:latin typeface="Avenir" pitchFamily="50" charset="0"/>
              </a:rPr>
              <a:t/>
            </a:r>
            <a:br>
              <a:rPr lang="en-US" sz="2000" dirty="0">
                <a:solidFill>
                  <a:srgbClr val="FFFFFF"/>
                </a:solidFill>
                <a:latin typeface="Avenir" pitchFamily="50" charset="0"/>
              </a:rPr>
            </a:br>
            <a:endParaRPr lang="en-US" sz="2000" dirty="0">
              <a:solidFill>
                <a:srgbClr val="FFFFFF"/>
              </a:solidFill>
              <a:latin typeface="Avenir" pitchFamily="50" charset="0"/>
            </a:endParaRPr>
          </a:p>
        </p:txBody>
      </p:sp>
      <p:sp>
        <p:nvSpPr>
          <p:cNvPr id="25" name="sketchy line">
            <a:extLst>
              <a:ext uri="{FF2B5EF4-FFF2-40B4-BE49-F238E27FC236}">
                <a16:creationId xmlns:a16="http://schemas.microsoft.com/office/drawing/2014/main" id="{9F6380B4-6A1C-481E-8408-B4E6C75B9B8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980654" y="4368623"/>
            <a:ext cx="3182692" cy="18288"/>
          </a:xfrm>
          <a:custGeom>
            <a:avLst/>
            <a:gdLst>
              <a:gd name="connsiteX0" fmla="*/ 0 w 3182692"/>
              <a:gd name="connsiteY0" fmla="*/ 0 h 18288"/>
              <a:gd name="connsiteX1" fmla="*/ 636538 w 3182692"/>
              <a:gd name="connsiteY1" fmla="*/ 0 h 18288"/>
              <a:gd name="connsiteX2" fmla="*/ 1273077 w 3182692"/>
              <a:gd name="connsiteY2" fmla="*/ 0 h 18288"/>
              <a:gd name="connsiteX3" fmla="*/ 1909615 w 3182692"/>
              <a:gd name="connsiteY3" fmla="*/ 0 h 18288"/>
              <a:gd name="connsiteX4" fmla="*/ 2482500 w 3182692"/>
              <a:gd name="connsiteY4" fmla="*/ 0 h 18288"/>
              <a:gd name="connsiteX5" fmla="*/ 3182692 w 3182692"/>
              <a:gd name="connsiteY5" fmla="*/ 0 h 18288"/>
              <a:gd name="connsiteX6" fmla="*/ 3182692 w 3182692"/>
              <a:gd name="connsiteY6" fmla="*/ 18288 h 18288"/>
              <a:gd name="connsiteX7" fmla="*/ 2609807 w 3182692"/>
              <a:gd name="connsiteY7" fmla="*/ 18288 h 18288"/>
              <a:gd name="connsiteX8" fmla="*/ 2068750 w 3182692"/>
              <a:gd name="connsiteY8" fmla="*/ 18288 h 18288"/>
              <a:gd name="connsiteX9" fmla="*/ 1432211 w 3182692"/>
              <a:gd name="connsiteY9" fmla="*/ 18288 h 18288"/>
              <a:gd name="connsiteX10" fmla="*/ 859327 w 3182692"/>
              <a:gd name="connsiteY10" fmla="*/ 18288 h 18288"/>
              <a:gd name="connsiteX11" fmla="*/ 0 w 3182692"/>
              <a:gd name="connsiteY11" fmla="*/ 18288 h 18288"/>
              <a:gd name="connsiteX12" fmla="*/ 0 w 3182692"/>
              <a:gd name="connsiteY12" fmla="*/ 0 h 18288"/>
              <a:gd name="connsiteX0" fmla="*/ 0 w 3182692"/>
              <a:gd name="connsiteY0" fmla="*/ 0 h 18288"/>
              <a:gd name="connsiteX1" fmla="*/ 572885 w 3182692"/>
              <a:gd name="connsiteY1" fmla="*/ 0 h 18288"/>
              <a:gd name="connsiteX2" fmla="*/ 1113942 w 3182692"/>
              <a:gd name="connsiteY2" fmla="*/ 0 h 18288"/>
              <a:gd name="connsiteX3" fmla="*/ 1686827 w 3182692"/>
              <a:gd name="connsiteY3" fmla="*/ 0 h 18288"/>
              <a:gd name="connsiteX4" fmla="*/ 2323365 w 3182692"/>
              <a:gd name="connsiteY4" fmla="*/ 0 h 18288"/>
              <a:gd name="connsiteX5" fmla="*/ 3182692 w 3182692"/>
              <a:gd name="connsiteY5" fmla="*/ 0 h 18288"/>
              <a:gd name="connsiteX6" fmla="*/ 3182692 w 3182692"/>
              <a:gd name="connsiteY6" fmla="*/ 18288 h 18288"/>
              <a:gd name="connsiteX7" fmla="*/ 2546154 w 3182692"/>
              <a:gd name="connsiteY7" fmla="*/ 18288 h 18288"/>
              <a:gd name="connsiteX8" fmla="*/ 1845961 w 3182692"/>
              <a:gd name="connsiteY8" fmla="*/ 18288 h 18288"/>
              <a:gd name="connsiteX9" fmla="*/ 1304904 w 3182692"/>
              <a:gd name="connsiteY9" fmla="*/ 18288 h 18288"/>
              <a:gd name="connsiteX10" fmla="*/ 604711 w 3182692"/>
              <a:gd name="connsiteY10" fmla="*/ 18288 h 18288"/>
              <a:gd name="connsiteX11" fmla="*/ 0 w 3182692"/>
              <a:gd name="connsiteY11" fmla="*/ 18288 h 18288"/>
              <a:gd name="connsiteX12" fmla="*/ 0 w 3182692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182692" h="18288" fill="none" extrusionOk="0">
                <a:moveTo>
                  <a:pt x="0" y="0"/>
                </a:moveTo>
                <a:cubicBezTo>
                  <a:pt x="225870" y="33585"/>
                  <a:pt x="418138" y="17639"/>
                  <a:pt x="636538" y="0"/>
                </a:cubicBezTo>
                <a:cubicBezTo>
                  <a:pt x="865372" y="-3887"/>
                  <a:pt x="1010746" y="-18166"/>
                  <a:pt x="1273077" y="0"/>
                </a:cubicBezTo>
                <a:cubicBezTo>
                  <a:pt x="1527846" y="-24408"/>
                  <a:pt x="1703704" y="-36055"/>
                  <a:pt x="1909615" y="0"/>
                </a:cubicBezTo>
                <a:cubicBezTo>
                  <a:pt x="2119487" y="1667"/>
                  <a:pt x="2200543" y="-19343"/>
                  <a:pt x="2482500" y="0"/>
                </a:cubicBezTo>
                <a:cubicBezTo>
                  <a:pt x="2736775" y="57438"/>
                  <a:pt x="2997998" y="-48885"/>
                  <a:pt x="3182692" y="0"/>
                </a:cubicBezTo>
                <a:cubicBezTo>
                  <a:pt x="3182658" y="4844"/>
                  <a:pt x="3182282" y="11009"/>
                  <a:pt x="3182692" y="18288"/>
                </a:cubicBezTo>
                <a:cubicBezTo>
                  <a:pt x="2944477" y="15825"/>
                  <a:pt x="2868931" y="12370"/>
                  <a:pt x="2609807" y="18288"/>
                </a:cubicBezTo>
                <a:cubicBezTo>
                  <a:pt x="2341556" y="6193"/>
                  <a:pt x="2324113" y="22706"/>
                  <a:pt x="2068750" y="18288"/>
                </a:cubicBezTo>
                <a:cubicBezTo>
                  <a:pt x="1817163" y="7852"/>
                  <a:pt x="1716254" y="25979"/>
                  <a:pt x="1432211" y="18288"/>
                </a:cubicBezTo>
                <a:cubicBezTo>
                  <a:pt x="1164747" y="-28137"/>
                  <a:pt x="993140" y="27575"/>
                  <a:pt x="859327" y="18288"/>
                </a:cubicBezTo>
                <a:cubicBezTo>
                  <a:pt x="750703" y="-24974"/>
                  <a:pt x="236193" y="38731"/>
                  <a:pt x="0" y="18288"/>
                </a:cubicBezTo>
                <a:cubicBezTo>
                  <a:pt x="-649" y="11698"/>
                  <a:pt x="663" y="5413"/>
                  <a:pt x="0" y="0"/>
                </a:cubicBezTo>
                <a:close/>
              </a:path>
              <a:path w="3182692" h="18288" stroke="0" extrusionOk="0">
                <a:moveTo>
                  <a:pt x="0" y="0"/>
                </a:moveTo>
                <a:cubicBezTo>
                  <a:pt x="224421" y="-39331"/>
                  <a:pt x="418777" y="11439"/>
                  <a:pt x="572885" y="0"/>
                </a:cubicBezTo>
                <a:cubicBezTo>
                  <a:pt x="750333" y="-6388"/>
                  <a:pt x="940592" y="15806"/>
                  <a:pt x="1113942" y="0"/>
                </a:cubicBezTo>
                <a:cubicBezTo>
                  <a:pt x="1322785" y="-1777"/>
                  <a:pt x="1505363" y="28230"/>
                  <a:pt x="1686827" y="0"/>
                </a:cubicBezTo>
                <a:cubicBezTo>
                  <a:pt x="1853304" y="1595"/>
                  <a:pt x="2194652" y="-1232"/>
                  <a:pt x="2323365" y="0"/>
                </a:cubicBezTo>
                <a:cubicBezTo>
                  <a:pt x="2488732" y="36406"/>
                  <a:pt x="2902093" y="-40336"/>
                  <a:pt x="3182692" y="0"/>
                </a:cubicBezTo>
                <a:cubicBezTo>
                  <a:pt x="3182167" y="5049"/>
                  <a:pt x="3182885" y="12044"/>
                  <a:pt x="3182692" y="18288"/>
                </a:cubicBezTo>
                <a:cubicBezTo>
                  <a:pt x="3012563" y="-37820"/>
                  <a:pt x="2765409" y="35618"/>
                  <a:pt x="2546154" y="18288"/>
                </a:cubicBezTo>
                <a:cubicBezTo>
                  <a:pt x="2333381" y="13914"/>
                  <a:pt x="2154438" y="9838"/>
                  <a:pt x="1845961" y="18288"/>
                </a:cubicBezTo>
                <a:cubicBezTo>
                  <a:pt x="1531509" y="33812"/>
                  <a:pt x="1456631" y="-6606"/>
                  <a:pt x="1304904" y="18288"/>
                </a:cubicBezTo>
                <a:cubicBezTo>
                  <a:pt x="1168344" y="36351"/>
                  <a:pt x="928499" y="15047"/>
                  <a:pt x="604711" y="18288"/>
                </a:cubicBezTo>
                <a:cubicBezTo>
                  <a:pt x="285438" y="38007"/>
                  <a:pt x="116029" y="-22204"/>
                  <a:pt x="0" y="18288"/>
                </a:cubicBezTo>
                <a:cubicBezTo>
                  <a:pt x="-39" y="12511"/>
                  <a:pt x="-381" y="8039"/>
                  <a:pt x="0" y="0"/>
                </a:cubicBezTo>
                <a:close/>
              </a:path>
              <a:path w="3182692" h="18288" fill="none" stroke="0" extrusionOk="0">
                <a:moveTo>
                  <a:pt x="0" y="0"/>
                </a:moveTo>
                <a:cubicBezTo>
                  <a:pt x="245832" y="29445"/>
                  <a:pt x="388924" y="-28919"/>
                  <a:pt x="636538" y="0"/>
                </a:cubicBezTo>
                <a:cubicBezTo>
                  <a:pt x="854919" y="4634"/>
                  <a:pt x="991654" y="8864"/>
                  <a:pt x="1273077" y="0"/>
                </a:cubicBezTo>
                <a:cubicBezTo>
                  <a:pt x="1566644" y="-14667"/>
                  <a:pt x="1666526" y="3717"/>
                  <a:pt x="1909615" y="0"/>
                </a:cubicBezTo>
                <a:cubicBezTo>
                  <a:pt x="2138795" y="27220"/>
                  <a:pt x="2225506" y="-13892"/>
                  <a:pt x="2482500" y="0"/>
                </a:cubicBezTo>
                <a:cubicBezTo>
                  <a:pt x="2775583" y="32183"/>
                  <a:pt x="3003218" y="-43687"/>
                  <a:pt x="3182692" y="0"/>
                </a:cubicBezTo>
                <a:cubicBezTo>
                  <a:pt x="3183006" y="4158"/>
                  <a:pt x="3181713" y="12539"/>
                  <a:pt x="3182692" y="18288"/>
                </a:cubicBezTo>
                <a:cubicBezTo>
                  <a:pt x="2959845" y="25574"/>
                  <a:pt x="2868929" y="24980"/>
                  <a:pt x="2609807" y="18288"/>
                </a:cubicBezTo>
                <a:cubicBezTo>
                  <a:pt x="2341405" y="5992"/>
                  <a:pt x="2328488" y="20436"/>
                  <a:pt x="2068750" y="18288"/>
                </a:cubicBezTo>
                <a:cubicBezTo>
                  <a:pt x="1816113" y="2395"/>
                  <a:pt x="1699345" y="36855"/>
                  <a:pt x="1432211" y="18288"/>
                </a:cubicBezTo>
                <a:cubicBezTo>
                  <a:pt x="1148381" y="-28184"/>
                  <a:pt x="987622" y="2403"/>
                  <a:pt x="859327" y="18288"/>
                </a:cubicBezTo>
                <a:cubicBezTo>
                  <a:pt x="743387" y="37422"/>
                  <a:pt x="194182" y="18789"/>
                  <a:pt x="0" y="18288"/>
                </a:cubicBezTo>
                <a:cubicBezTo>
                  <a:pt x="20" y="11469"/>
                  <a:pt x="-29" y="5154"/>
                  <a:pt x="0" y="0"/>
                </a:cubicBezTo>
                <a:close/>
              </a:path>
            </a:pathLst>
          </a:custGeom>
          <a:solidFill>
            <a:srgbClr val="FFFFFF">
              <a:alpha val="75000"/>
            </a:srgbClr>
          </a:solidFill>
          <a:ln w="44450" cap="rnd">
            <a:solidFill>
              <a:srgbClr val="FFFFFF">
                <a:alpha val="75000"/>
              </a:srgbClr>
            </a:solidFill>
            <a:round/>
            <a:extLst>
              <a:ext uri="{C807C97D-BFC1-408E-A445-0C87EB9F89A2}">
                <ask:lineSketchStyleProps xmlns:ask="http://schemas.microsoft.com/office/drawing/2018/sketchyshapes" xmlns="" sd="2727557108">
                  <a:custGeom>
                    <a:avLst/>
                    <a:gdLst>
                      <a:gd name="connsiteX0" fmla="*/ 0 w 3182692"/>
                      <a:gd name="connsiteY0" fmla="*/ 0 h 18288"/>
                      <a:gd name="connsiteX1" fmla="*/ 636538 w 3182692"/>
                      <a:gd name="connsiteY1" fmla="*/ 0 h 18288"/>
                      <a:gd name="connsiteX2" fmla="*/ 1273077 w 3182692"/>
                      <a:gd name="connsiteY2" fmla="*/ 0 h 18288"/>
                      <a:gd name="connsiteX3" fmla="*/ 1909615 w 3182692"/>
                      <a:gd name="connsiteY3" fmla="*/ 0 h 18288"/>
                      <a:gd name="connsiteX4" fmla="*/ 2482500 w 3182692"/>
                      <a:gd name="connsiteY4" fmla="*/ 0 h 18288"/>
                      <a:gd name="connsiteX5" fmla="*/ 3182692 w 3182692"/>
                      <a:gd name="connsiteY5" fmla="*/ 0 h 18288"/>
                      <a:gd name="connsiteX6" fmla="*/ 3182692 w 3182692"/>
                      <a:gd name="connsiteY6" fmla="*/ 18288 h 18288"/>
                      <a:gd name="connsiteX7" fmla="*/ 2609807 w 3182692"/>
                      <a:gd name="connsiteY7" fmla="*/ 18288 h 18288"/>
                      <a:gd name="connsiteX8" fmla="*/ 2068750 w 3182692"/>
                      <a:gd name="connsiteY8" fmla="*/ 18288 h 18288"/>
                      <a:gd name="connsiteX9" fmla="*/ 1432211 w 3182692"/>
                      <a:gd name="connsiteY9" fmla="*/ 18288 h 18288"/>
                      <a:gd name="connsiteX10" fmla="*/ 859327 w 3182692"/>
                      <a:gd name="connsiteY10" fmla="*/ 18288 h 18288"/>
                      <a:gd name="connsiteX11" fmla="*/ 0 w 3182692"/>
                      <a:gd name="connsiteY11" fmla="*/ 18288 h 18288"/>
                      <a:gd name="connsiteX12" fmla="*/ 0 w 3182692"/>
                      <a:gd name="connsiteY12" fmla="*/ 0 h 182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3182692" h="18288" fill="none" extrusionOk="0">
                        <a:moveTo>
                          <a:pt x="0" y="0"/>
                        </a:moveTo>
                        <a:cubicBezTo>
                          <a:pt x="253588" y="25878"/>
                          <a:pt x="409323" y="-5359"/>
                          <a:pt x="636538" y="0"/>
                        </a:cubicBezTo>
                        <a:cubicBezTo>
                          <a:pt x="863753" y="5359"/>
                          <a:pt x="1007727" y="-28"/>
                          <a:pt x="1273077" y="0"/>
                        </a:cubicBezTo>
                        <a:cubicBezTo>
                          <a:pt x="1538427" y="28"/>
                          <a:pt x="1698640" y="-12775"/>
                          <a:pt x="1909615" y="0"/>
                        </a:cubicBezTo>
                        <a:cubicBezTo>
                          <a:pt x="2120590" y="12775"/>
                          <a:pt x="2210293" y="-21823"/>
                          <a:pt x="2482500" y="0"/>
                        </a:cubicBezTo>
                        <a:cubicBezTo>
                          <a:pt x="2754708" y="21823"/>
                          <a:pt x="3004133" y="-28750"/>
                          <a:pt x="3182692" y="0"/>
                        </a:cubicBezTo>
                        <a:cubicBezTo>
                          <a:pt x="3183134" y="4516"/>
                          <a:pt x="3181865" y="12266"/>
                          <a:pt x="3182692" y="18288"/>
                        </a:cubicBezTo>
                        <a:cubicBezTo>
                          <a:pt x="2947402" y="22440"/>
                          <a:pt x="2876226" y="27191"/>
                          <a:pt x="2609807" y="18288"/>
                        </a:cubicBezTo>
                        <a:cubicBezTo>
                          <a:pt x="2343389" y="9385"/>
                          <a:pt x="2326689" y="25579"/>
                          <a:pt x="2068750" y="18288"/>
                        </a:cubicBezTo>
                        <a:cubicBezTo>
                          <a:pt x="1810811" y="10997"/>
                          <a:pt x="1713836" y="48219"/>
                          <a:pt x="1432211" y="18288"/>
                        </a:cubicBezTo>
                        <a:cubicBezTo>
                          <a:pt x="1150586" y="-11643"/>
                          <a:pt x="982765" y="3747"/>
                          <a:pt x="859327" y="18288"/>
                        </a:cubicBezTo>
                        <a:cubicBezTo>
                          <a:pt x="735889" y="32829"/>
                          <a:pt x="254183" y="35231"/>
                          <a:pt x="0" y="18288"/>
                        </a:cubicBezTo>
                        <a:cubicBezTo>
                          <a:pt x="-306" y="11477"/>
                          <a:pt x="485" y="4355"/>
                          <a:pt x="0" y="0"/>
                        </a:cubicBezTo>
                        <a:close/>
                      </a:path>
                      <a:path w="3182692" h="18288" stroke="0" extrusionOk="0">
                        <a:moveTo>
                          <a:pt x="0" y="0"/>
                        </a:moveTo>
                        <a:cubicBezTo>
                          <a:pt x="243108" y="-22426"/>
                          <a:pt x="387854" y="22949"/>
                          <a:pt x="572885" y="0"/>
                        </a:cubicBezTo>
                        <a:cubicBezTo>
                          <a:pt x="757916" y="-22949"/>
                          <a:pt x="923707" y="6797"/>
                          <a:pt x="1113942" y="0"/>
                        </a:cubicBezTo>
                        <a:cubicBezTo>
                          <a:pt x="1304177" y="-6797"/>
                          <a:pt x="1495991" y="20627"/>
                          <a:pt x="1686827" y="0"/>
                        </a:cubicBezTo>
                        <a:cubicBezTo>
                          <a:pt x="1877663" y="-20627"/>
                          <a:pt x="2170182" y="-20672"/>
                          <a:pt x="2323365" y="0"/>
                        </a:cubicBezTo>
                        <a:cubicBezTo>
                          <a:pt x="2476548" y="20672"/>
                          <a:pt x="2919164" y="6097"/>
                          <a:pt x="3182692" y="0"/>
                        </a:cubicBezTo>
                        <a:cubicBezTo>
                          <a:pt x="3183269" y="4624"/>
                          <a:pt x="3183511" y="11191"/>
                          <a:pt x="3182692" y="18288"/>
                        </a:cubicBezTo>
                        <a:cubicBezTo>
                          <a:pt x="3026065" y="-10849"/>
                          <a:pt x="2775006" y="23067"/>
                          <a:pt x="2546154" y="18288"/>
                        </a:cubicBezTo>
                        <a:cubicBezTo>
                          <a:pt x="2317302" y="13509"/>
                          <a:pt x="2168173" y="-8513"/>
                          <a:pt x="1845961" y="18288"/>
                        </a:cubicBezTo>
                        <a:cubicBezTo>
                          <a:pt x="1523749" y="45089"/>
                          <a:pt x="1450078" y="-844"/>
                          <a:pt x="1304904" y="18288"/>
                        </a:cubicBezTo>
                        <a:cubicBezTo>
                          <a:pt x="1159730" y="37420"/>
                          <a:pt x="942635" y="-10021"/>
                          <a:pt x="604711" y="18288"/>
                        </a:cubicBezTo>
                        <a:cubicBezTo>
                          <a:pt x="266787" y="46597"/>
                          <a:pt x="141927" y="-8395"/>
                          <a:pt x="0" y="18288"/>
                        </a:cubicBezTo>
                        <a:cubicBezTo>
                          <a:pt x="-171" y="12755"/>
                          <a:pt x="-690" y="7930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5281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060816" y="157373"/>
            <a:ext cx="39447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marL="0" marR="0" lvl="0" indent="0" defTabSz="914400" fontAlgn="auto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Supporting Candidates with a </a:t>
            </a:r>
            <a:r>
              <a:rPr lang="en-US" sz="2800" dirty="0">
                <a:latin typeface="+mj-lt"/>
                <a:ea typeface="+mj-ea"/>
                <a:cs typeface="+mj-cs"/>
              </a:rPr>
              <a:t>Positive</a:t>
            </a:r>
            <a: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lang="en-US" sz="2800" dirty="0">
                <a:latin typeface="+mj-lt"/>
                <a:ea typeface="+mj-ea"/>
                <a:cs typeface="+mj-cs"/>
              </a:rPr>
              <a:t>Curricular Transition: General Education Advisement Recommendations</a:t>
            </a:r>
            <a:endParaRPr kumimoji="0" lang="en-US" sz="2800" b="0" i="0" u="none" strike="noStrike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357DD0D3-F869-46D0-944C-6EC60E19E35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02612" cy="5254922"/>
          </a:xfrm>
          <a:custGeom>
            <a:avLst/>
            <a:gdLst>
              <a:gd name="connsiteX0" fmla="*/ 0 w 6136816"/>
              <a:gd name="connsiteY0" fmla="*/ 0 h 5254922"/>
              <a:gd name="connsiteX1" fmla="*/ 6136816 w 6136816"/>
              <a:gd name="connsiteY1" fmla="*/ 0 h 5254922"/>
              <a:gd name="connsiteX2" fmla="*/ 6134892 w 6136816"/>
              <a:gd name="connsiteY2" fmla="*/ 111520 h 5254922"/>
              <a:gd name="connsiteX3" fmla="*/ 6066513 w 6136816"/>
              <a:gd name="connsiteY3" fmla="*/ 752995 h 5254922"/>
              <a:gd name="connsiteX4" fmla="*/ 140712 w 6136816"/>
              <a:gd name="connsiteY4" fmla="*/ 5219363 h 5254922"/>
              <a:gd name="connsiteX5" fmla="*/ 0 w 6136816"/>
              <a:gd name="connsiteY5" fmla="*/ 5199534 h 52549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136816" h="5254922">
                <a:moveTo>
                  <a:pt x="0" y="0"/>
                </a:moveTo>
                <a:lnTo>
                  <a:pt x="6136816" y="0"/>
                </a:lnTo>
                <a:lnTo>
                  <a:pt x="6134892" y="111520"/>
                </a:lnTo>
                <a:cubicBezTo>
                  <a:pt x="6124961" y="323936"/>
                  <a:pt x="6102367" y="538040"/>
                  <a:pt x="6066513" y="752995"/>
                </a:cubicBezTo>
                <a:cubicBezTo>
                  <a:pt x="5592281" y="3596146"/>
                  <a:pt x="2972232" y="5545369"/>
                  <a:pt x="140712" y="5219363"/>
                </a:cubicBezTo>
                <a:lnTo>
                  <a:pt x="0" y="5199534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7" name="Picture 4" descr="Image result for eiu logo">
            <a:extLst>
              <a:ext uri="{FF2B5EF4-FFF2-40B4-BE49-F238E27FC236}">
                <a16:creationId xmlns:a16="http://schemas.microsoft.com/office/drawing/2014/main" id="{1A9A0A91-25A9-8C42-F0BE-534EB1ABB8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21" r="12024"/>
          <a:stretch/>
        </p:blipFill>
        <p:spPr bwMode="auto">
          <a:xfrm>
            <a:off x="20" y="2"/>
            <a:ext cx="4397771" cy="4984915"/>
          </a:xfrm>
          <a:custGeom>
            <a:avLst/>
            <a:gdLst/>
            <a:ahLst/>
            <a:cxnLst/>
            <a:rect l="l" t="t" r="r" b="b"/>
            <a:pathLst>
              <a:path w="5863721" h="4984915">
                <a:moveTo>
                  <a:pt x="0" y="0"/>
                </a:moveTo>
                <a:lnTo>
                  <a:pt x="5863721" y="0"/>
                </a:lnTo>
                <a:lnTo>
                  <a:pt x="5844576" y="326138"/>
                </a:lnTo>
                <a:cubicBezTo>
                  <a:pt x="5833049" y="448313"/>
                  <a:pt x="5817094" y="570952"/>
                  <a:pt x="5796589" y="693884"/>
                </a:cubicBezTo>
                <a:cubicBezTo>
                  <a:pt x="5344573" y="3403845"/>
                  <a:pt x="2847261" y="5261756"/>
                  <a:pt x="148386" y="4951022"/>
                </a:cubicBezTo>
                <a:lnTo>
                  <a:pt x="0" y="4930112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7BC559-6CC6-E2DD-DA89-F62E0274D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83185" y="1482936"/>
            <a:ext cx="5143721" cy="521769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457200" lvl="1" indent="0">
              <a:buNone/>
            </a:pPr>
            <a:endParaRPr lang="en-US" sz="1400" b="1" dirty="0"/>
          </a:p>
          <a:p>
            <a:r>
              <a:rPr lang="en-US" sz="1800" b="1" dirty="0"/>
              <a:t>Additional General Education </a:t>
            </a:r>
            <a:r>
              <a:rPr lang="en-US" sz="1800" b="1" dirty="0" smtClean="0"/>
              <a:t>Recommendations</a:t>
            </a:r>
          </a:p>
          <a:p>
            <a:pPr marL="0" indent="0">
              <a:buNone/>
            </a:pPr>
            <a:endParaRPr lang="en-US" sz="1800" b="1" dirty="0"/>
          </a:p>
          <a:p>
            <a:pPr lvl="1"/>
            <a:r>
              <a:rPr lang="en-US" sz="1600" b="1" dirty="0"/>
              <a:t>Social Science</a:t>
            </a:r>
          </a:p>
          <a:p>
            <a:pPr lvl="2"/>
            <a:r>
              <a:rPr lang="en-US" sz="1400" b="1" dirty="0"/>
              <a:t>Two different social science areas must be reflected (EDF 2555 is encouraged as it will double count as a general education and professional education course)</a:t>
            </a:r>
          </a:p>
          <a:p>
            <a:pPr lvl="2"/>
            <a:r>
              <a:rPr lang="en-US" sz="1400" b="1" dirty="0"/>
              <a:t>Equivalent to PLS 1153 is recommended</a:t>
            </a:r>
          </a:p>
          <a:p>
            <a:pPr lvl="1"/>
            <a:r>
              <a:rPr lang="en-US" sz="1600" b="1" dirty="0"/>
              <a:t>Science</a:t>
            </a:r>
          </a:p>
          <a:p>
            <a:pPr lvl="2"/>
            <a:r>
              <a:rPr lang="en-US" sz="1400" b="1" dirty="0"/>
              <a:t>Biological Science and Physical Science must be represented</a:t>
            </a:r>
          </a:p>
          <a:p>
            <a:pPr lvl="2"/>
            <a:r>
              <a:rPr lang="en-US" sz="1400" b="1" dirty="0"/>
              <a:t>One course must have a </a:t>
            </a:r>
            <a:r>
              <a:rPr lang="en-US" sz="1400" b="1" dirty="0" smtClean="0"/>
              <a:t>lab</a:t>
            </a:r>
          </a:p>
          <a:p>
            <a:pPr marL="914400" lvl="2" indent="0">
              <a:buNone/>
            </a:pPr>
            <a:endParaRPr lang="en-US" sz="1400" b="1" dirty="0"/>
          </a:p>
          <a:p>
            <a:pPr lvl="1"/>
            <a:r>
              <a:rPr lang="en-US" sz="1600" b="1" dirty="0"/>
              <a:t>Arts and Humanities</a:t>
            </a:r>
          </a:p>
          <a:p>
            <a:pPr lvl="2"/>
            <a:r>
              <a:rPr lang="en-US" sz="1400" b="1" dirty="0"/>
              <a:t>Fine Arts and Humanities must be </a:t>
            </a:r>
            <a:r>
              <a:rPr lang="en-US" sz="1400" b="1" dirty="0" smtClean="0"/>
              <a:t>represented</a:t>
            </a:r>
          </a:p>
          <a:p>
            <a:pPr lvl="2"/>
            <a:r>
              <a:rPr lang="en-US" sz="1400" b="1" dirty="0" smtClean="0"/>
              <a:t>Third World course for SPE majors</a:t>
            </a:r>
            <a:endParaRPr lang="en-US" sz="1400" b="1" dirty="0"/>
          </a:p>
          <a:p>
            <a:endParaRPr lang="en-US" sz="1800" b="1" dirty="0"/>
          </a:p>
          <a:p>
            <a:pPr marL="457200" lvl="1" indent="0">
              <a:buNone/>
            </a:pP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4601589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602612" y="157373"/>
            <a:ext cx="4402984" cy="11596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marL="0" marR="0" lvl="0" indent="0" defTabSz="914400" fontAlgn="auto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Supporting Candidates with a </a:t>
            </a:r>
            <a:r>
              <a:rPr lang="en-US" sz="2800" dirty="0">
                <a:latin typeface="+mj-lt"/>
                <a:ea typeface="+mj-ea"/>
                <a:cs typeface="+mj-cs"/>
              </a:rPr>
              <a:t>Positive</a:t>
            </a:r>
            <a: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lang="en-US" sz="2800" dirty="0">
                <a:latin typeface="+mj-lt"/>
                <a:ea typeface="+mj-ea"/>
                <a:cs typeface="+mj-cs"/>
              </a:rPr>
              <a:t>Curricular Transition: Professional Education Advisement Recommendations</a:t>
            </a:r>
            <a:endParaRPr kumimoji="0" lang="en-US" sz="2800" b="0" i="0" u="none" strike="noStrike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357DD0D3-F869-46D0-944C-6EC60E19E35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02612" cy="5254922"/>
          </a:xfrm>
          <a:custGeom>
            <a:avLst/>
            <a:gdLst>
              <a:gd name="connsiteX0" fmla="*/ 0 w 6136816"/>
              <a:gd name="connsiteY0" fmla="*/ 0 h 5254922"/>
              <a:gd name="connsiteX1" fmla="*/ 6136816 w 6136816"/>
              <a:gd name="connsiteY1" fmla="*/ 0 h 5254922"/>
              <a:gd name="connsiteX2" fmla="*/ 6134892 w 6136816"/>
              <a:gd name="connsiteY2" fmla="*/ 111520 h 5254922"/>
              <a:gd name="connsiteX3" fmla="*/ 6066513 w 6136816"/>
              <a:gd name="connsiteY3" fmla="*/ 752995 h 5254922"/>
              <a:gd name="connsiteX4" fmla="*/ 140712 w 6136816"/>
              <a:gd name="connsiteY4" fmla="*/ 5219363 h 5254922"/>
              <a:gd name="connsiteX5" fmla="*/ 0 w 6136816"/>
              <a:gd name="connsiteY5" fmla="*/ 5199534 h 52549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136816" h="5254922">
                <a:moveTo>
                  <a:pt x="0" y="0"/>
                </a:moveTo>
                <a:lnTo>
                  <a:pt x="6136816" y="0"/>
                </a:lnTo>
                <a:lnTo>
                  <a:pt x="6134892" y="111520"/>
                </a:lnTo>
                <a:cubicBezTo>
                  <a:pt x="6124961" y="323936"/>
                  <a:pt x="6102367" y="538040"/>
                  <a:pt x="6066513" y="752995"/>
                </a:cubicBezTo>
                <a:cubicBezTo>
                  <a:pt x="5592281" y="3596146"/>
                  <a:pt x="2972232" y="5545369"/>
                  <a:pt x="140712" y="5219363"/>
                </a:cubicBezTo>
                <a:lnTo>
                  <a:pt x="0" y="5199534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7" name="Picture 4" descr="Image result for eiu logo">
            <a:extLst>
              <a:ext uri="{FF2B5EF4-FFF2-40B4-BE49-F238E27FC236}">
                <a16:creationId xmlns:a16="http://schemas.microsoft.com/office/drawing/2014/main" id="{1A9A0A91-25A9-8C42-F0BE-534EB1ABB8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21" r="12024"/>
          <a:stretch/>
        </p:blipFill>
        <p:spPr bwMode="auto">
          <a:xfrm>
            <a:off x="20" y="2"/>
            <a:ext cx="4397771" cy="4984915"/>
          </a:xfrm>
          <a:custGeom>
            <a:avLst/>
            <a:gdLst/>
            <a:ahLst/>
            <a:cxnLst/>
            <a:rect l="l" t="t" r="r" b="b"/>
            <a:pathLst>
              <a:path w="5863721" h="4984915">
                <a:moveTo>
                  <a:pt x="0" y="0"/>
                </a:moveTo>
                <a:lnTo>
                  <a:pt x="5863721" y="0"/>
                </a:lnTo>
                <a:lnTo>
                  <a:pt x="5844576" y="326138"/>
                </a:lnTo>
                <a:cubicBezTo>
                  <a:pt x="5833049" y="448313"/>
                  <a:pt x="5817094" y="570952"/>
                  <a:pt x="5796589" y="693884"/>
                </a:cubicBezTo>
                <a:cubicBezTo>
                  <a:pt x="5344573" y="3403845"/>
                  <a:pt x="2847261" y="5261756"/>
                  <a:pt x="148386" y="4951022"/>
                </a:cubicBezTo>
                <a:lnTo>
                  <a:pt x="0" y="4930112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7BC559-6CC6-E2DD-DA89-F62E0274D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5495" y="1390656"/>
            <a:ext cx="4917218" cy="5467344"/>
          </a:xfrm>
        </p:spPr>
        <p:txBody>
          <a:bodyPr vert="horz" lIns="91440" tIns="45720" rIns="91440" bIns="45720" rtlCol="0" anchor="t">
            <a:noAutofit/>
          </a:bodyPr>
          <a:lstStyle/>
          <a:p>
            <a:endParaRPr lang="en-US" sz="1800" b="1" dirty="0" smtClean="0"/>
          </a:p>
          <a:p>
            <a:r>
              <a:rPr lang="en-US" sz="2000" b="1" dirty="0" smtClean="0"/>
              <a:t>When </a:t>
            </a:r>
            <a:r>
              <a:rPr lang="en-US" sz="2000" b="1" dirty="0"/>
              <a:t>considering having candidates take professional education courses, consider the candidates’ academic performance</a:t>
            </a:r>
            <a:r>
              <a:rPr lang="en-US" sz="2000" b="1" dirty="0" smtClean="0"/>
              <a:t>.</a:t>
            </a:r>
          </a:p>
          <a:p>
            <a:pPr marL="0" indent="0">
              <a:buNone/>
            </a:pPr>
            <a:endParaRPr lang="en-US" sz="1800" b="1" dirty="0"/>
          </a:p>
          <a:p>
            <a:pPr lvl="1"/>
            <a:r>
              <a:rPr lang="en-US" sz="2000" b="1" dirty="0"/>
              <a:t>Candidates who struggle with general education coursework or a certain general education subject should be advised to take the courses at the community college</a:t>
            </a:r>
            <a:r>
              <a:rPr lang="en-US" sz="2000" b="1" dirty="0" smtClean="0"/>
              <a:t>.</a:t>
            </a:r>
          </a:p>
          <a:p>
            <a:pPr marL="457200" lvl="1" indent="0">
              <a:buNone/>
            </a:pPr>
            <a:endParaRPr lang="en-US" sz="2000" b="1" dirty="0"/>
          </a:p>
          <a:p>
            <a:pPr lvl="1"/>
            <a:r>
              <a:rPr lang="en-US" sz="2000" b="1" dirty="0"/>
              <a:t>Candidates who are successful in general education should be higher priority for being advised to take professional education courses</a:t>
            </a:r>
            <a:r>
              <a:rPr lang="en-US" b="1" dirty="0"/>
              <a:t>.</a:t>
            </a:r>
          </a:p>
          <a:p>
            <a:pPr marL="914400" lvl="2" indent="0">
              <a:buNone/>
            </a:pPr>
            <a:endParaRPr lang="en-US" sz="2400" b="1" dirty="0"/>
          </a:p>
          <a:p>
            <a:pPr marL="457200" lvl="1" indent="0">
              <a:buNone/>
            </a:pPr>
            <a:endParaRPr lang="en-US" sz="1400" b="1" dirty="0"/>
          </a:p>
          <a:p>
            <a:endParaRPr lang="en-US" sz="1800" b="1" dirty="0"/>
          </a:p>
          <a:p>
            <a:pPr marL="457200" lvl="1" indent="0">
              <a:buNone/>
            </a:pP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41837778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602612" y="157373"/>
            <a:ext cx="4402984" cy="11596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marL="0" marR="0" lvl="0" indent="0" defTabSz="914400" fontAlgn="auto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Supporting Candidates with a </a:t>
            </a:r>
            <a:r>
              <a:rPr lang="en-US" sz="2800" dirty="0">
                <a:latin typeface="+mj-lt"/>
                <a:ea typeface="+mj-ea"/>
                <a:cs typeface="+mj-cs"/>
              </a:rPr>
              <a:t>Positive</a:t>
            </a:r>
            <a: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lang="en-US" sz="2800" dirty="0">
                <a:latin typeface="+mj-lt"/>
                <a:ea typeface="+mj-ea"/>
                <a:cs typeface="+mj-cs"/>
              </a:rPr>
              <a:t>Curricular Transition: Professional Education Advisement Recommendations</a:t>
            </a:r>
            <a:endParaRPr kumimoji="0" lang="en-US" sz="2800" b="0" i="0" u="none" strike="noStrike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357DD0D3-F869-46D0-944C-6EC60E19E35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02612" cy="5254922"/>
          </a:xfrm>
          <a:custGeom>
            <a:avLst/>
            <a:gdLst>
              <a:gd name="connsiteX0" fmla="*/ 0 w 6136816"/>
              <a:gd name="connsiteY0" fmla="*/ 0 h 5254922"/>
              <a:gd name="connsiteX1" fmla="*/ 6136816 w 6136816"/>
              <a:gd name="connsiteY1" fmla="*/ 0 h 5254922"/>
              <a:gd name="connsiteX2" fmla="*/ 6134892 w 6136816"/>
              <a:gd name="connsiteY2" fmla="*/ 111520 h 5254922"/>
              <a:gd name="connsiteX3" fmla="*/ 6066513 w 6136816"/>
              <a:gd name="connsiteY3" fmla="*/ 752995 h 5254922"/>
              <a:gd name="connsiteX4" fmla="*/ 140712 w 6136816"/>
              <a:gd name="connsiteY4" fmla="*/ 5219363 h 5254922"/>
              <a:gd name="connsiteX5" fmla="*/ 0 w 6136816"/>
              <a:gd name="connsiteY5" fmla="*/ 5199534 h 52549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136816" h="5254922">
                <a:moveTo>
                  <a:pt x="0" y="0"/>
                </a:moveTo>
                <a:lnTo>
                  <a:pt x="6136816" y="0"/>
                </a:lnTo>
                <a:lnTo>
                  <a:pt x="6134892" y="111520"/>
                </a:lnTo>
                <a:cubicBezTo>
                  <a:pt x="6124961" y="323936"/>
                  <a:pt x="6102367" y="538040"/>
                  <a:pt x="6066513" y="752995"/>
                </a:cubicBezTo>
                <a:cubicBezTo>
                  <a:pt x="5592281" y="3596146"/>
                  <a:pt x="2972232" y="5545369"/>
                  <a:pt x="140712" y="5219363"/>
                </a:cubicBezTo>
                <a:lnTo>
                  <a:pt x="0" y="5199534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7" name="Picture 4" descr="Image result for eiu logo">
            <a:extLst>
              <a:ext uri="{FF2B5EF4-FFF2-40B4-BE49-F238E27FC236}">
                <a16:creationId xmlns:a16="http://schemas.microsoft.com/office/drawing/2014/main" id="{1A9A0A91-25A9-8C42-F0BE-534EB1ABB8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21" r="12024"/>
          <a:stretch/>
        </p:blipFill>
        <p:spPr bwMode="auto">
          <a:xfrm>
            <a:off x="20" y="2"/>
            <a:ext cx="4397771" cy="4984915"/>
          </a:xfrm>
          <a:custGeom>
            <a:avLst/>
            <a:gdLst/>
            <a:ahLst/>
            <a:cxnLst/>
            <a:rect l="l" t="t" r="r" b="b"/>
            <a:pathLst>
              <a:path w="5863721" h="4984915">
                <a:moveTo>
                  <a:pt x="0" y="0"/>
                </a:moveTo>
                <a:lnTo>
                  <a:pt x="5863721" y="0"/>
                </a:lnTo>
                <a:lnTo>
                  <a:pt x="5844576" y="326138"/>
                </a:lnTo>
                <a:cubicBezTo>
                  <a:pt x="5833049" y="448313"/>
                  <a:pt x="5817094" y="570952"/>
                  <a:pt x="5796589" y="693884"/>
                </a:cubicBezTo>
                <a:cubicBezTo>
                  <a:pt x="5344573" y="3403845"/>
                  <a:pt x="2847261" y="5261756"/>
                  <a:pt x="148386" y="4951022"/>
                </a:cubicBezTo>
                <a:lnTo>
                  <a:pt x="0" y="4930112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7BC559-6CC6-E2DD-DA89-F62E0274D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5495" y="1390656"/>
            <a:ext cx="4917218" cy="546734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000" b="1" dirty="0" smtClean="0"/>
              <a:t>Recommendations </a:t>
            </a:r>
            <a:r>
              <a:rPr lang="en-US" sz="2000" b="1" dirty="0"/>
              <a:t>for </a:t>
            </a:r>
            <a:r>
              <a:rPr lang="en-US" sz="2000" b="1" dirty="0" smtClean="0"/>
              <a:t>equivalents</a:t>
            </a:r>
          </a:p>
          <a:p>
            <a:pPr marL="0" indent="0">
              <a:buNone/>
            </a:pPr>
            <a:endParaRPr lang="en-US" sz="2000" b="1" dirty="0"/>
          </a:p>
          <a:p>
            <a:pPr lvl="1"/>
            <a:r>
              <a:rPr lang="en-US" sz="2000" b="1" dirty="0"/>
              <a:t>Elementary Education and Special Education</a:t>
            </a:r>
          </a:p>
          <a:p>
            <a:pPr lvl="2"/>
            <a:r>
              <a:rPr lang="en-US" b="1" dirty="0"/>
              <a:t>EDF 2555</a:t>
            </a:r>
          </a:p>
          <a:p>
            <a:pPr lvl="2"/>
            <a:r>
              <a:rPr lang="en-US" b="1" dirty="0"/>
              <a:t>ELE 2050 (if 2 courses are required make sure the candidate has taken both prior to entering EIU)</a:t>
            </a:r>
          </a:p>
          <a:p>
            <a:pPr lvl="2"/>
            <a:r>
              <a:rPr lang="en-US" b="1" dirty="0"/>
              <a:t>EDU 2022</a:t>
            </a:r>
          </a:p>
          <a:p>
            <a:pPr lvl="2"/>
            <a:r>
              <a:rPr lang="en-US" b="1" dirty="0"/>
              <a:t>SPE 2000</a:t>
            </a:r>
          </a:p>
          <a:p>
            <a:pPr lvl="1"/>
            <a:r>
              <a:rPr lang="en-US" sz="2000" b="1" dirty="0"/>
              <a:t>Secondary Education</a:t>
            </a:r>
          </a:p>
          <a:p>
            <a:pPr lvl="2"/>
            <a:r>
              <a:rPr lang="en-US" b="1" dirty="0"/>
              <a:t>SED 2000</a:t>
            </a:r>
          </a:p>
          <a:p>
            <a:pPr lvl="2"/>
            <a:r>
              <a:rPr lang="en-US" b="1" dirty="0"/>
              <a:t>EDF 2555</a:t>
            </a:r>
          </a:p>
          <a:p>
            <a:pPr marL="914400" lvl="2" indent="0">
              <a:buNone/>
            </a:pPr>
            <a:endParaRPr lang="en-US" sz="1000" b="1" dirty="0"/>
          </a:p>
          <a:p>
            <a:pPr marL="457200" lvl="1" indent="0">
              <a:buNone/>
            </a:pPr>
            <a:endParaRPr lang="en-US" sz="1400" b="1" dirty="0"/>
          </a:p>
          <a:p>
            <a:endParaRPr lang="en-US" sz="1800" b="1" dirty="0"/>
          </a:p>
          <a:p>
            <a:pPr marL="457200" lvl="1" indent="0">
              <a:buNone/>
            </a:pP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123618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840698" y="497420"/>
            <a:ext cx="65863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Avenir LT 65 Medium" panose="02000A03020000020003" pitchFamily="2" charset="0"/>
              </a:rPr>
              <a:t>Contact Information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4236" y="1946319"/>
            <a:ext cx="7782792" cy="2262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College of Education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coe@eiu.edu / (217) 581-2524</a:t>
            </a:r>
          </a:p>
          <a:p>
            <a:pPr marL="457200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Dean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Laretta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Henderson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lhenderson2@eiu.edu</a:t>
            </a:r>
          </a:p>
          <a:p>
            <a:pPr marL="457200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Associate Dean Christy Hooser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cmhooser@eiu.edu</a:t>
            </a:r>
          </a:p>
          <a:p>
            <a:pPr marL="457200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GYO Grant Director Brian Reid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bdreid2@eiu.edu</a:t>
            </a:r>
          </a:p>
        </p:txBody>
      </p:sp>
      <p:pic>
        <p:nvPicPr>
          <p:cNvPr id="5" name="Picture 4" descr="A picture containing company name&#10;&#10;Description automatically generated">
            <a:extLst>
              <a:ext uri="{FF2B5EF4-FFF2-40B4-BE49-F238E27FC236}">
                <a16:creationId xmlns:a16="http://schemas.microsoft.com/office/drawing/2014/main" id="{1E3C1ADC-DEC7-DFFD-132E-800358FD5C3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92278" y="98240"/>
            <a:ext cx="8945923" cy="6657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5576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2609869-9E80-471B-A487-A53288E0E79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52297" y="502020"/>
            <a:ext cx="3992787" cy="16429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defTabSz="914400" fontAlgn="auto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sz="35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Commitments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8692" y="2405894"/>
            <a:ext cx="3986392" cy="353508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457200" marR="0" lvl="0" indent="-228600" defTabSz="914400" fontAlgn="auto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700" i="0" u="none" strike="noStrike" cap="none" spc="0" normalizeH="0" baseline="0" noProof="0">
                <a:ln>
                  <a:noFill/>
                </a:ln>
                <a:effectLst/>
                <a:uLnTx/>
                <a:uFillTx/>
                <a:sym typeface="Wingdings" panose="05000000000000000000" pitchFamily="2" charset="2"/>
              </a:rPr>
              <a:t>Quality undergraduate and graduate programs</a:t>
            </a:r>
          </a:p>
          <a:p>
            <a:pPr marL="457200" marR="0" lvl="0" indent="-228600" defTabSz="914400" fontAlgn="auto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700">
                <a:sym typeface="Wingdings" panose="05000000000000000000" pitchFamily="2" charset="2"/>
              </a:rPr>
              <a:t>Student success academically, professionally, and personally in and out of the classroom</a:t>
            </a:r>
          </a:p>
          <a:p>
            <a:pPr marL="457200" marR="0" lvl="0" indent="-228600" defTabSz="914400" fontAlgn="auto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700">
                <a:sym typeface="Wingdings" panose="05000000000000000000" pitchFamily="2" charset="2"/>
              </a:rPr>
              <a:t>Maintaining strong relationships with alumni and friends of the College</a:t>
            </a:r>
          </a:p>
          <a:p>
            <a:pPr marL="457200" marR="0" lvl="0" indent="-228600" defTabSz="914400" fontAlgn="auto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700" i="0" u="none" strike="noStrike" cap="none" spc="0" normalizeH="0" baseline="0" noProof="0">
                <a:ln>
                  <a:noFill/>
                </a:ln>
                <a:effectLst/>
                <a:uLnTx/>
                <a:uFillTx/>
                <a:sym typeface="Wingdings" panose="05000000000000000000" pitchFamily="2" charset="2"/>
              </a:rPr>
              <a:t>Serving</a:t>
            </a:r>
            <a:r>
              <a:rPr kumimoji="0" lang="en-US" sz="1700" i="0" u="none" strike="noStrike" cap="none" spc="0" normalizeH="0" noProof="0">
                <a:ln>
                  <a:noFill/>
                </a:ln>
                <a:effectLst/>
                <a:uLnTx/>
                <a:uFillTx/>
                <a:sym typeface="Wingdings" panose="05000000000000000000" pitchFamily="2" charset="2"/>
              </a:rPr>
              <a:t> the professional and personal needs of our community</a:t>
            </a:r>
            <a:endParaRPr kumimoji="0" lang="en-US" sz="1700" i="0" u="none" strike="noStrike" cap="none" spc="0" normalizeH="0" baseline="0" noProof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004738A-9D34-43E8-97D2-CA0EED4F8B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2499" y="-5"/>
            <a:ext cx="3069391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8B8D07F-F13E-443E-BA68-2D26672D76B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2499" y="-2"/>
            <a:ext cx="3069391" cy="6400369"/>
          </a:xfrm>
          <a:prstGeom prst="rect">
            <a:avLst/>
          </a:prstGeom>
          <a:gradFill>
            <a:gsLst>
              <a:gs pos="31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50000"/>
                  <a:alpha val="26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813A4FA-24A5-41ED-A534-3807D1B2F3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2499" y="-22"/>
            <a:ext cx="3051501" cy="6400389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72000">
                <a:srgbClr val="000000">
                  <a:alpha val="21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3944F27-CA70-4E84-A51A-E6BF895589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2499" y="-10"/>
            <a:ext cx="2708601" cy="6857997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93000">
                <a:srgbClr val="000000">
                  <a:alpha val="29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7BA2747F-30FB-F897-B9DD-2F87BE905D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5306975" y="1880998"/>
            <a:ext cx="3127897" cy="3127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6191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2609869-9E80-471B-A487-A53288E0E79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64496" y="502020"/>
            <a:ext cx="5206789" cy="164297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10000"/>
          </a:bodyPr>
          <a:lstStyle/>
          <a:p>
            <a:pPr fontAlgn="base"/>
            <a:r>
              <a:rPr lang="en-US" sz="3500" b="1" dirty="0">
                <a:solidFill>
                  <a:srgbClr val="002060"/>
                </a:solidFill>
              </a:rPr>
              <a:t>College of Education Initiatives</a:t>
            </a:r>
          </a:p>
          <a:p>
            <a:r>
              <a:rPr lang="en-US" sz="3600" dirty="0"/>
              <a:t/>
            </a:r>
            <a:br>
              <a:rPr lang="en-US" sz="3600" dirty="0"/>
            </a:br>
            <a:endParaRPr kumimoji="0" lang="en-US" sz="3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4495" y="2405894"/>
            <a:ext cx="5024589" cy="353508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dirty="0"/>
              <a:t>Early Childhood Access Consortium for Equity</a:t>
            </a:r>
          </a:p>
          <a:p>
            <a:pPr fontAlgn="base"/>
            <a:r>
              <a:rPr lang="en-US" dirty="0" smtClean="0"/>
              <a:t>Community-based </a:t>
            </a:r>
            <a:r>
              <a:rPr lang="en-US" dirty="0"/>
              <a:t>Cohorts for Paraprofessionals (Danville, Vermillion County, Champaign)</a:t>
            </a:r>
          </a:p>
          <a:p>
            <a:pPr fontAlgn="base"/>
            <a:r>
              <a:rPr lang="en-US" dirty="0"/>
              <a:t>Master's of Arts in Teaching</a:t>
            </a:r>
            <a:br>
              <a:rPr lang="en-US" dirty="0"/>
            </a:br>
            <a:endParaRPr lang="en-US" dirty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dirty="0"/>
              <a:t>ISBE: Culturally Responsive Teaching and Leading </a:t>
            </a:r>
            <a:r>
              <a:rPr lang="en-US" dirty="0" smtClean="0"/>
              <a:t>Standards</a:t>
            </a:r>
          </a:p>
          <a:p>
            <a:pPr fontAlgn="base"/>
            <a:endParaRPr lang="en-US" dirty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dirty="0"/>
              <a:t>ISBE: Diversifying the Pipeline</a:t>
            </a:r>
            <a:br>
              <a:rPr lang="en-US" dirty="0"/>
            </a:br>
            <a:endParaRPr lang="en-US" dirty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dirty="0"/>
              <a:t>GYO: Historically Disadvantaged Male Initiative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004738A-9D34-43E8-97D2-CA0EED4F8B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2499" y="-5"/>
            <a:ext cx="3069391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8B8D07F-F13E-443E-BA68-2D26672D76B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2499" y="-2"/>
            <a:ext cx="3069391" cy="6400369"/>
          </a:xfrm>
          <a:prstGeom prst="rect">
            <a:avLst/>
          </a:prstGeom>
          <a:gradFill>
            <a:gsLst>
              <a:gs pos="31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50000"/>
                  <a:alpha val="26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813A4FA-24A5-41ED-A534-3807D1B2F3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2499" y="-22"/>
            <a:ext cx="3051501" cy="6400389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72000">
                <a:srgbClr val="000000">
                  <a:alpha val="21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3944F27-CA70-4E84-A51A-E6BF895589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2499" y="-10"/>
            <a:ext cx="2708601" cy="6857997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93000">
                <a:srgbClr val="000000">
                  <a:alpha val="29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7BA2747F-30FB-F897-B9DD-2F87BE905D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5306975" y="1880998"/>
            <a:ext cx="3127897" cy="3127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9550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3">
            <a:extLst>
              <a:ext uri="{FF2B5EF4-FFF2-40B4-BE49-F238E27FC236}">
                <a16:creationId xmlns:a16="http://schemas.microsoft.com/office/drawing/2014/main" id="{56C20283-73E0-40EC-8AD8-057F581F64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28">
            <a:extLst>
              <a:ext uri="{FF2B5EF4-FFF2-40B4-BE49-F238E27FC236}">
                <a16:creationId xmlns:a16="http://schemas.microsoft.com/office/drawing/2014/main" id="{3FCC729B-E528-40C3-82D3-BA4375575E8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720090" y="0"/>
            <a:ext cx="8413995" cy="6858000"/>
          </a:xfrm>
          <a:custGeom>
            <a:avLst/>
            <a:gdLst>
              <a:gd name="connsiteX0" fmla="*/ 0 w 11218661"/>
              <a:gd name="connsiteY0" fmla="*/ 0 h 6858000"/>
              <a:gd name="connsiteX1" fmla="*/ 8042507 w 11218661"/>
              <a:gd name="connsiteY1" fmla="*/ 0 h 6858000"/>
              <a:gd name="connsiteX2" fmla="*/ 11218661 w 11218661"/>
              <a:gd name="connsiteY2" fmla="*/ 6858000 h 6858000"/>
              <a:gd name="connsiteX3" fmla="*/ 0 w 1121866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218661" h="6858000">
                <a:moveTo>
                  <a:pt x="0" y="0"/>
                </a:moveTo>
                <a:lnTo>
                  <a:pt x="8042507" y="0"/>
                </a:lnTo>
                <a:lnTo>
                  <a:pt x="1121866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26">
            <a:extLst>
              <a:ext uri="{FF2B5EF4-FFF2-40B4-BE49-F238E27FC236}">
                <a16:creationId xmlns:a16="http://schemas.microsoft.com/office/drawing/2014/main" id="{58F1FB8D-1842-4A04-998D-6CF047AB279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065186" y="0"/>
            <a:ext cx="8078814" cy="6858000"/>
          </a:xfrm>
          <a:custGeom>
            <a:avLst/>
            <a:gdLst>
              <a:gd name="connsiteX0" fmla="*/ 0 w 10771752"/>
              <a:gd name="connsiteY0" fmla="*/ 0 h 6858000"/>
              <a:gd name="connsiteX1" fmla="*/ 7595598 w 10771752"/>
              <a:gd name="connsiteY1" fmla="*/ 0 h 6858000"/>
              <a:gd name="connsiteX2" fmla="*/ 10771752 w 10771752"/>
              <a:gd name="connsiteY2" fmla="*/ 6858000 h 6858000"/>
              <a:gd name="connsiteX3" fmla="*/ 0 w 1077175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771752" h="6858000">
                <a:moveTo>
                  <a:pt x="0" y="0"/>
                </a:moveTo>
                <a:lnTo>
                  <a:pt x="7595598" y="0"/>
                </a:lnTo>
                <a:lnTo>
                  <a:pt x="1077175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5D1790-5416-89BD-C378-8A12BA7F7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8029" y="365125"/>
            <a:ext cx="537337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fontAlgn="auto">
              <a:spcAft>
                <a:spcPts val="600"/>
              </a:spcAft>
              <a:buClrTx/>
              <a:buSzTx/>
              <a:tabLst/>
              <a:defRPr/>
            </a:pPr>
            <a:r>
              <a:rPr lang="en-US" sz="2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Preparing Candidates for the Transition: Cooperative EIU and Community College Efforts</a:t>
            </a:r>
            <a:endParaRPr kumimoji="0" lang="en-US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" name="Picture 4" descr="Image result for eiu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0045" y="2388200"/>
            <a:ext cx="2569467" cy="2081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73C809-E8B3-A293-B197-1DD3FC2D1A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61982" y="2022601"/>
            <a:ext cx="5956183" cy="4696981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700" dirty="0"/>
              <a:t>Empower candidates to advocate for themselves</a:t>
            </a:r>
          </a:p>
          <a:p>
            <a:pPr lvl="1"/>
            <a:r>
              <a:rPr lang="en-US" sz="1300" dirty="0"/>
              <a:t>Major selection</a:t>
            </a:r>
          </a:p>
          <a:p>
            <a:pPr lvl="1"/>
            <a:r>
              <a:rPr lang="en-US" sz="1300" dirty="0"/>
              <a:t>Academic support needs</a:t>
            </a:r>
          </a:p>
          <a:p>
            <a:pPr lvl="1"/>
            <a:r>
              <a:rPr lang="en-US" sz="1300" dirty="0"/>
              <a:t>Wellness needs</a:t>
            </a:r>
          </a:p>
          <a:p>
            <a:pPr lvl="1"/>
            <a:r>
              <a:rPr lang="en-US" sz="1300" dirty="0"/>
              <a:t>Accommodation needs</a:t>
            </a:r>
          </a:p>
          <a:p>
            <a:r>
              <a:rPr lang="en-US" sz="1700" dirty="0"/>
              <a:t>Support candidates in improving upon and demonstrating classroom survival behaviors</a:t>
            </a:r>
          </a:p>
          <a:p>
            <a:pPr lvl="1"/>
            <a:r>
              <a:rPr lang="en-US" sz="1300" dirty="0"/>
              <a:t>Time management and organization</a:t>
            </a:r>
          </a:p>
          <a:p>
            <a:pPr lvl="1"/>
            <a:r>
              <a:rPr lang="en-US" sz="1300" dirty="0"/>
              <a:t>Study skills (reading, writing, test-taking)</a:t>
            </a:r>
          </a:p>
          <a:p>
            <a:pPr lvl="1"/>
            <a:r>
              <a:rPr lang="en-US" sz="1300" dirty="0"/>
              <a:t>Seeking assistance</a:t>
            </a:r>
          </a:p>
          <a:p>
            <a:pPr lvl="1"/>
            <a:r>
              <a:rPr lang="en-US" sz="1300" dirty="0"/>
              <a:t>Decision and choice-making</a:t>
            </a:r>
          </a:p>
          <a:p>
            <a:r>
              <a:rPr lang="en-US" sz="1700" dirty="0"/>
              <a:t>Prepare candidates for the cultural shift from attending a community college to attending a four-year college/university</a:t>
            </a:r>
          </a:p>
          <a:p>
            <a:pPr lvl="1"/>
            <a:r>
              <a:rPr lang="en-US" sz="1300" dirty="0"/>
              <a:t>Geographical shift (urban v. suburban v. rural)</a:t>
            </a:r>
          </a:p>
          <a:p>
            <a:pPr lvl="1"/>
            <a:r>
              <a:rPr lang="en-US" sz="1300" dirty="0"/>
              <a:t>Inclusiveness and FIT within their selected major</a:t>
            </a:r>
          </a:p>
          <a:p>
            <a:pPr lvl="1"/>
            <a:r>
              <a:rPr lang="en-US" sz="1300" dirty="0"/>
              <a:t>Program Requirements and Expectations</a:t>
            </a:r>
          </a:p>
          <a:p>
            <a:pPr lvl="1"/>
            <a:endParaRPr lang="en-US" sz="1300" dirty="0"/>
          </a:p>
          <a:p>
            <a:endParaRPr lang="en-US" sz="1700" dirty="0"/>
          </a:p>
        </p:txBody>
      </p:sp>
      <p:sp>
        <p:nvSpPr>
          <p:cNvPr id="5" name="TextBox 4"/>
          <p:cNvSpPr txBox="1"/>
          <p:nvPr/>
        </p:nvSpPr>
        <p:spPr>
          <a:xfrm>
            <a:off x="3290636" y="2022601"/>
            <a:ext cx="5370763" cy="41543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228600" defTabSz="914400" fontAlgn="auto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4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9211204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company name&#10;&#10;Description automatically generated">
            <a:extLst>
              <a:ext uri="{FF2B5EF4-FFF2-40B4-BE49-F238E27FC236}">
                <a16:creationId xmlns:a16="http://schemas.microsoft.com/office/drawing/2014/main" id="{1E3C1ADC-DEC7-DFFD-132E-800358FD5C3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92279" y="285645"/>
            <a:ext cx="8909108" cy="639199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132189" y="627751"/>
            <a:ext cx="65863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Avenir LT 65 Medium" panose="02000A03020000020003" pitchFamily="2" charset="0"/>
              </a:rPr>
              <a:t>Educator Licensure Programs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2096" y="1946319"/>
            <a:ext cx="3893258" cy="4385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Early Childhood (Birth-Grade 2)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Elementary (Grades 1-6)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Middle Level (Grades 5-8)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Language Arts, Mathematics, Science, Social Science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Career &amp; Technical Education (5-12)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Business, Family &amp; Consumer Science, Technology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World Languages (PK-12)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French, German, Spanish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Physical Education (PK-12)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Music (PK-12)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General, Instrumental, Vocal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Visual Arts (PK-12)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902798" y="1952077"/>
            <a:ext cx="3893258" cy="447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Secondary (9-12)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English Language Arts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Mathematics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Science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Biology, Chemistry, Earth Science, Physics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 Science-History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Administrative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Teacher Leader, Principal, Superintendent, Director of Special Education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School Service Personnel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School Counselor, School Psychologist, Speech Language Pathologist</a:t>
            </a:r>
          </a:p>
        </p:txBody>
      </p:sp>
    </p:spTree>
    <p:extLst>
      <p:ext uri="{BB962C8B-B14F-4D97-AF65-F5344CB8AC3E}">
        <p14:creationId xmlns:p14="http://schemas.microsoft.com/office/powerpoint/2010/main" val="590703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716868" y="803325"/>
            <a:ext cx="39447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fontAlgn="auto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Supporting Candidates with a Positive </a:t>
            </a:r>
            <a:r>
              <a:rPr lang="en-US" sz="2800" dirty="0">
                <a:latin typeface="+mj-lt"/>
                <a:ea typeface="+mj-ea"/>
                <a:cs typeface="+mj-cs"/>
              </a:rPr>
              <a:t>Curricular Transition</a:t>
            </a:r>
            <a:endParaRPr kumimoji="0" lang="en-US" sz="2800" b="0" i="0" u="none" strike="noStrike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357DD0D3-F869-46D0-944C-6EC60E19E35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02612" cy="5254922"/>
          </a:xfrm>
          <a:custGeom>
            <a:avLst/>
            <a:gdLst>
              <a:gd name="connsiteX0" fmla="*/ 0 w 6136816"/>
              <a:gd name="connsiteY0" fmla="*/ 0 h 5254922"/>
              <a:gd name="connsiteX1" fmla="*/ 6136816 w 6136816"/>
              <a:gd name="connsiteY1" fmla="*/ 0 h 5254922"/>
              <a:gd name="connsiteX2" fmla="*/ 6134892 w 6136816"/>
              <a:gd name="connsiteY2" fmla="*/ 111520 h 5254922"/>
              <a:gd name="connsiteX3" fmla="*/ 6066513 w 6136816"/>
              <a:gd name="connsiteY3" fmla="*/ 752995 h 5254922"/>
              <a:gd name="connsiteX4" fmla="*/ 140712 w 6136816"/>
              <a:gd name="connsiteY4" fmla="*/ 5219363 h 5254922"/>
              <a:gd name="connsiteX5" fmla="*/ 0 w 6136816"/>
              <a:gd name="connsiteY5" fmla="*/ 5199534 h 52549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136816" h="5254922">
                <a:moveTo>
                  <a:pt x="0" y="0"/>
                </a:moveTo>
                <a:lnTo>
                  <a:pt x="6136816" y="0"/>
                </a:lnTo>
                <a:lnTo>
                  <a:pt x="6134892" y="111520"/>
                </a:lnTo>
                <a:cubicBezTo>
                  <a:pt x="6124961" y="323936"/>
                  <a:pt x="6102367" y="538040"/>
                  <a:pt x="6066513" y="752995"/>
                </a:cubicBezTo>
                <a:cubicBezTo>
                  <a:pt x="5592281" y="3596146"/>
                  <a:pt x="2972232" y="5545369"/>
                  <a:pt x="140712" y="5219363"/>
                </a:cubicBezTo>
                <a:lnTo>
                  <a:pt x="0" y="5199534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7" name="Picture 4" descr="Image result for eiu logo">
            <a:extLst>
              <a:ext uri="{FF2B5EF4-FFF2-40B4-BE49-F238E27FC236}">
                <a16:creationId xmlns:a16="http://schemas.microsoft.com/office/drawing/2014/main" id="{1A9A0A91-25A9-8C42-F0BE-534EB1ABB8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21" r="12024"/>
          <a:stretch/>
        </p:blipFill>
        <p:spPr bwMode="auto">
          <a:xfrm>
            <a:off x="20" y="2"/>
            <a:ext cx="4397771" cy="4984915"/>
          </a:xfrm>
          <a:custGeom>
            <a:avLst/>
            <a:gdLst/>
            <a:ahLst/>
            <a:cxnLst/>
            <a:rect l="l" t="t" r="r" b="b"/>
            <a:pathLst>
              <a:path w="5863721" h="4984915">
                <a:moveTo>
                  <a:pt x="0" y="0"/>
                </a:moveTo>
                <a:lnTo>
                  <a:pt x="5863721" y="0"/>
                </a:lnTo>
                <a:lnTo>
                  <a:pt x="5844576" y="326138"/>
                </a:lnTo>
                <a:cubicBezTo>
                  <a:pt x="5833049" y="448313"/>
                  <a:pt x="5817094" y="570952"/>
                  <a:pt x="5796589" y="693884"/>
                </a:cubicBezTo>
                <a:cubicBezTo>
                  <a:pt x="5344573" y="3403845"/>
                  <a:pt x="2847261" y="5261756"/>
                  <a:pt x="148386" y="4951022"/>
                </a:cubicBezTo>
                <a:lnTo>
                  <a:pt x="0" y="4930112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7BC559-6CC6-E2DD-DA89-F62E0274D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3883" y="2279017"/>
            <a:ext cx="4602612" cy="457898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1800" b="1" dirty="0"/>
              <a:t>Candidates who tend to have no delays to graduation</a:t>
            </a:r>
            <a:endParaRPr lang="en-US" sz="1600" dirty="0"/>
          </a:p>
          <a:p>
            <a:pPr lvl="1"/>
            <a:r>
              <a:rPr lang="en-US" sz="1600" dirty="0"/>
              <a:t>Know the teacher licensure area they are pursuing</a:t>
            </a:r>
          </a:p>
          <a:p>
            <a:pPr lvl="1"/>
            <a:r>
              <a:rPr lang="en-US" sz="1600" dirty="0"/>
              <a:t>Enter the university with an AA or AS degree</a:t>
            </a:r>
          </a:p>
          <a:p>
            <a:pPr lvl="1"/>
            <a:r>
              <a:rPr lang="en-US" sz="1600" dirty="0"/>
              <a:t>Have been academically successful at the community college</a:t>
            </a:r>
          </a:p>
          <a:p>
            <a:pPr lvl="1"/>
            <a:r>
              <a:rPr lang="en-US" sz="1600" dirty="0"/>
              <a:t>Have experiences with the student population they desire to teach.</a:t>
            </a:r>
          </a:p>
          <a:p>
            <a:pPr marL="457200" lvl="1"/>
            <a:endParaRPr lang="en-US" sz="1600" dirty="0"/>
          </a:p>
          <a:p>
            <a:pPr marL="457200" lvl="1"/>
            <a:r>
              <a:rPr lang="en-US" sz="1600" dirty="0"/>
              <a:t>If asked, please be hesitant in telling candidates an anticipated graduation date. How a candidate progresses through the respective program will be based on their meeting of teacher education requirements at the respective institution.</a:t>
            </a:r>
          </a:p>
        </p:txBody>
      </p:sp>
    </p:spTree>
    <p:extLst>
      <p:ext uri="{BB962C8B-B14F-4D97-AF65-F5344CB8AC3E}">
        <p14:creationId xmlns:p14="http://schemas.microsoft.com/office/powerpoint/2010/main" val="8160193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EE1FC7B4-E4A7-4452-B413-1A623E3A723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9144000" cy="6861324"/>
          </a:xfrm>
          <a:prstGeom prst="rect">
            <a:avLst/>
          </a:prstGeom>
          <a:solidFill>
            <a:schemeClr val="bg1">
              <a:alpha val="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3">
            <a:extLst>
              <a:ext uri="{FF2B5EF4-FFF2-40B4-BE49-F238E27FC236}">
                <a16:creationId xmlns:a16="http://schemas.microsoft.com/office/drawing/2014/main" id="{E0709AF0-24F0-4486-B189-BE6386BDB19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840065" cy="6858000"/>
          </a:xfrm>
          <a:custGeom>
            <a:avLst/>
            <a:gdLst>
              <a:gd name="connsiteX0" fmla="*/ 0 w 11786754"/>
              <a:gd name="connsiteY0" fmla="*/ 0 h 6858000"/>
              <a:gd name="connsiteX1" fmla="*/ 8610600 w 11786754"/>
              <a:gd name="connsiteY1" fmla="*/ 0 h 6858000"/>
              <a:gd name="connsiteX2" fmla="*/ 11786754 w 11786754"/>
              <a:gd name="connsiteY2" fmla="*/ 6858000 h 6858000"/>
              <a:gd name="connsiteX3" fmla="*/ 0 w 1178675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86754" h="6858000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1">
            <a:extLst>
              <a:ext uri="{FF2B5EF4-FFF2-40B4-BE49-F238E27FC236}">
                <a16:creationId xmlns:a16="http://schemas.microsoft.com/office/drawing/2014/main" id="{FBE3B62F-5853-4A3C-B050-6186351A717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686050" cy="6858000"/>
          </a:xfrm>
          <a:custGeom>
            <a:avLst/>
            <a:gdLst>
              <a:gd name="connsiteX0" fmla="*/ 0 w 3581400"/>
              <a:gd name="connsiteY0" fmla="*/ 0 h 6858000"/>
              <a:gd name="connsiteX1" fmla="*/ 405246 w 3581400"/>
              <a:gd name="connsiteY1" fmla="*/ 0 h 6858000"/>
              <a:gd name="connsiteX2" fmla="*/ 3581400 w 3581400"/>
              <a:gd name="connsiteY2" fmla="*/ 6858000 h 6858000"/>
              <a:gd name="connsiteX3" fmla="*/ 0 w 35814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81400" h="6858000">
                <a:moveTo>
                  <a:pt x="0" y="0"/>
                </a:moveTo>
                <a:lnTo>
                  <a:pt x="405246" y="0"/>
                </a:lnTo>
                <a:lnTo>
                  <a:pt x="35814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24751" y="448253"/>
            <a:ext cx="789052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fontAlgn="auto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sz="4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Supporting Candidates in a Seamless </a:t>
            </a:r>
            <a:r>
              <a:rPr lang="en-US" sz="4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Curricular Transition: Resources</a:t>
            </a:r>
            <a:endParaRPr kumimoji="0" lang="en-US" sz="4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2124694"/>
            <a:ext cx="6115575" cy="398515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457200" indent="-228600" defTabSz="914400">
              <a:lnSpc>
                <a:spcPct val="9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www.eiu.edu/edprep/index.php</a:t>
            </a:r>
            <a:r>
              <a:rPr lang="en-US" dirty="0" smtClean="0"/>
              <a:t> - Educator Preparation</a:t>
            </a:r>
            <a:endParaRPr lang="en-US" dirty="0"/>
          </a:p>
          <a:p>
            <a:pPr marL="457200" indent="-228600" defTabSz="914400">
              <a:lnSpc>
                <a:spcPct val="9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www.eiu.edu/transfer/coop_coursesub.php</a:t>
            </a:r>
            <a:r>
              <a:rPr lang="en-US" dirty="0" smtClean="0"/>
              <a:t> - Transfer Articulation Guide</a:t>
            </a:r>
            <a:endParaRPr lang="en-US" dirty="0"/>
          </a:p>
          <a:p>
            <a:pPr marL="457200" indent="-228600" defTabSz="914400">
              <a:lnSpc>
                <a:spcPct val="9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228600" defTabSz="914400">
              <a:lnSpc>
                <a:spcPct val="9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Department </a:t>
            </a:r>
            <a:r>
              <a:rPr lang="en-US" dirty="0" smtClean="0"/>
              <a:t>websites</a:t>
            </a:r>
          </a:p>
          <a:p>
            <a:pPr marL="914400" lvl="1" indent="-228600" defTabSz="914400">
              <a:lnSpc>
                <a:spcPct val="9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1" dirty="0"/>
              <a:t>Teaching, Learning, and Foundations </a:t>
            </a:r>
            <a:r>
              <a:rPr lang="en-US" dirty="0"/>
              <a:t>- </a:t>
            </a:r>
            <a:r>
              <a:rPr lang="en-US" dirty="0">
                <a:hlinkClick r:id="rId4"/>
              </a:rPr>
              <a:t>www.eiu.edu/eemedu/</a:t>
            </a:r>
            <a:endParaRPr lang="en-US" dirty="0"/>
          </a:p>
          <a:p>
            <a:pPr marL="914400" lvl="1" indent="-228600" defTabSz="914400">
              <a:lnSpc>
                <a:spcPct val="9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457200" indent="-228600" defTabSz="914400">
              <a:lnSpc>
                <a:spcPct val="9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K-12 Programs</a:t>
            </a:r>
          </a:p>
          <a:p>
            <a:pPr marL="685800" lvl="1" defTabSz="914400">
              <a:lnSpc>
                <a:spcPct val="90000"/>
              </a:lnSpc>
              <a:spcAft>
                <a:spcPts val="1200"/>
              </a:spcAft>
            </a:pPr>
            <a:r>
              <a:rPr lang="en-US" dirty="0"/>
              <a:t>Art Department- </a:t>
            </a:r>
            <a:r>
              <a:rPr lang="en-US" dirty="0">
                <a:hlinkClick r:id="rId5"/>
              </a:rPr>
              <a:t>Art | Eastern Illinois University (eiu.edu)</a:t>
            </a:r>
            <a:endParaRPr lang="en-US" dirty="0"/>
          </a:p>
          <a:p>
            <a:pPr marL="685800" lvl="1" defTabSz="914400">
              <a:lnSpc>
                <a:spcPct val="90000"/>
              </a:lnSpc>
              <a:spcAft>
                <a:spcPts val="1200"/>
              </a:spcAft>
            </a:pPr>
            <a:r>
              <a:rPr lang="en-US" dirty="0"/>
              <a:t>Music - </a:t>
            </a:r>
            <a:r>
              <a:rPr lang="en-US" dirty="0">
                <a:hlinkClick r:id="rId6"/>
              </a:rPr>
              <a:t>Music | Eastern Illinois University (eiu.edu)</a:t>
            </a:r>
            <a:endParaRPr lang="en-US" dirty="0"/>
          </a:p>
          <a:p>
            <a:pPr marL="685800" lvl="1" defTabSz="914400">
              <a:lnSpc>
                <a:spcPct val="90000"/>
              </a:lnSpc>
              <a:spcAft>
                <a:spcPts val="1200"/>
              </a:spcAft>
            </a:pPr>
            <a:r>
              <a:rPr lang="en-US" dirty="0"/>
              <a:t>Physical Education - </a:t>
            </a:r>
            <a:r>
              <a:rPr lang="en-US" dirty="0">
                <a:hlinkClick r:id="rId7"/>
              </a:rPr>
              <a:t>Kinesiology, Sport, and Recreation | Eastern Illinois University (eiu.edu</a:t>
            </a:r>
            <a:r>
              <a:rPr lang="en-US" dirty="0" smtClean="0">
                <a:hlinkClick r:id="rId7"/>
              </a:rPr>
              <a:t>)</a:t>
            </a:r>
            <a:endParaRPr lang="en-US" dirty="0"/>
          </a:p>
          <a:p>
            <a:pPr marL="685800" lvl="1" defTabSz="914400">
              <a:lnSpc>
                <a:spcPct val="90000"/>
              </a:lnSpc>
              <a:spcAft>
                <a:spcPts val="1800"/>
              </a:spcAft>
            </a:pPr>
            <a:r>
              <a:rPr lang="en-US" b="1" dirty="0" smtClean="0"/>
              <a:t>Special </a:t>
            </a:r>
            <a:r>
              <a:rPr lang="en-US" b="1" dirty="0"/>
              <a:t>Education </a:t>
            </a:r>
            <a:r>
              <a:rPr lang="en-US" dirty="0"/>
              <a:t>- </a:t>
            </a:r>
            <a:r>
              <a:rPr lang="en-US" dirty="0">
                <a:hlinkClick r:id="rId8"/>
              </a:rPr>
              <a:t>www.eiu.edu/speced/</a:t>
            </a:r>
            <a:endParaRPr lang="en-US" dirty="0"/>
          </a:p>
          <a:p>
            <a:pPr marL="685800" lvl="1" defTabSz="914400">
              <a:lnSpc>
                <a:spcPct val="90000"/>
              </a:lnSpc>
              <a:spcAft>
                <a:spcPts val="1800"/>
              </a:spcAft>
            </a:pPr>
            <a:endParaRPr lang="en-US" sz="1600" dirty="0"/>
          </a:p>
          <a:p>
            <a:pPr marL="914400" lvl="1" indent="-228600" defTabSz="914400">
              <a:lnSpc>
                <a:spcPct val="9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1600" dirty="0"/>
          </a:p>
        </p:txBody>
      </p:sp>
      <p:pic>
        <p:nvPicPr>
          <p:cNvPr id="8" name="Picture 7" descr="A picture containing company name&#10;&#10;Description automatically generated">
            <a:extLst>
              <a:ext uri="{FF2B5EF4-FFF2-40B4-BE49-F238E27FC236}">
                <a16:creationId xmlns:a16="http://schemas.microsoft.com/office/drawing/2014/main" id="{6052A7DF-7CE0-54FE-BD96-D4A390FDB04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10"/>
              </a:ext>
            </a:extLst>
          </a:blip>
          <a:stretch>
            <a:fillRect/>
          </a:stretch>
        </p:blipFill>
        <p:spPr>
          <a:xfrm>
            <a:off x="5578678" y="3318155"/>
            <a:ext cx="3429095" cy="3393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44563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EE1FC7B4-E4A7-4452-B413-1A623E3A723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9144000" cy="6861324"/>
          </a:xfrm>
          <a:prstGeom prst="rect">
            <a:avLst/>
          </a:prstGeom>
          <a:solidFill>
            <a:schemeClr val="bg1">
              <a:alpha val="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3">
            <a:extLst>
              <a:ext uri="{FF2B5EF4-FFF2-40B4-BE49-F238E27FC236}">
                <a16:creationId xmlns:a16="http://schemas.microsoft.com/office/drawing/2014/main" id="{E0709AF0-24F0-4486-B189-BE6386BDB19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840065" cy="6858000"/>
          </a:xfrm>
          <a:custGeom>
            <a:avLst/>
            <a:gdLst>
              <a:gd name="connsiteX0" fmla="*/ 0 w 11786754"/>
              <a:gd name="connsiteY0" fmla="*/ 0 h 6858000"/>
              <a:gd name="connsiteX1" fmla="*/ 8610600 w 11786754"/>
              <a:gd name="connsiteY1" fmla="*/ 0 h 6858000"/>
              <a:gd name="connsiteX2" fmla="*/ 11786754 w 11786754"/>
              <a:gd name="connsiteY2" fmla="*/ 6858000 h 6858000"/>
              <a:gd name="connsiteX3" fmla="*/ 0 w 1178675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86754" h="6858000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1">
            <a:extLst>
              <a:ext uri="{FF2B5EF4-FFF2-40B4-BE49-F238E27FC236}">
                <a16:creationId xmlns:a16="http://schemas.microsoft.com/office/drawing/2014/main" id="{FBE3B62F-5853-4A3C-B050-6186351A717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686050" cy="6858000"/>
          </a:xfrm>
          <a:custGeom>
            <a:avLst/>
            <a:gdLst>
              <a:gd name="connsiteX0" fmla="*/ 0 w 3581400"/>
              <a:gd name="connsiteY0" fmla="*/ 0 h 6858000"/>
              <a:gd name="connsiteX1" fmla="*/ 405246 w 3581400"/>
              <a:gd name="connsiteY1" fmla="*/ 0 h 6858000"/>
              <a:gd name="connsiteX2" fmla="*/ 3581400 w 3581400"/>
              <a:gd name="connsiteY2" fmla="*/ 6858000 h 6858000"/>
              <a:gd name="connsiteX3" fmla="*/ 0 w 35814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81400" h="6858000">
                <a:moveTo>
                  <a:pt x="0" y="0"/>
                </a:moveTo>
                <a:lnTo>
                  <a:pt x="405246" y="0"/>
                </a:lnTo>
                <a:lnTo>
                  <a:pt x="35814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26736" y="206429"/>
            <a:ext cx="789052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fontAlgn="auto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sz="4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Supporting Candidates in a Seamless </a:t>
            </a:r>
            <a:r>
              <a:rPr lang="en-US" sz="4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Curricular Transition: Resources</a:t>
            </a:r>
            <a:endParaRPr kumimoji="0" lang="en-US" sz="4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1654988"/>
            <a:ext cx="8985302" cy="508587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457200" indent="-228600" defTabSz="914400">
              <a:lnSpc>
                <a:spcPct val="9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Secondary Education</a:t>
            </a:r>
          </a:p>
          <a:p>
            <a:pPr marL="914400" lvl="1" indent="-228600" defTabSz="914400">
              <a:lnSpc>
                <a:spcPct val="9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Career and Technical Education - </a:t>
            </a:r>
            <a:r>
              <a:rPr lang="en-US" dirty="0">
                <a:hlinkClick r:id="rId2"/>
              </a:rPr>
              <a:t>Career and Technical Education | Eastern Illinois University (eiu.edu)</a:t>
            </a:r>
            <a:endParaRPr lang="en-US" dirty="0" smtClean="0"/>
          </a:p>
          <a:p>
            <a:pPr marL="914400" lvl="1" indent="-228600" defTabSz="914400">
              <a:lnSpc>
                <a:spcPct val="9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English Department - </a:t>
            </a:r>
            <a:r>
              <a:rPr lang="en-US" dirty="0">
                <a:hlinkClick r:id="rId3"/>
              </a:rPr>
              <a:t>https://www.eiu.edu/english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pPr marL="914400" lvl="1" indent="-228600" defTabSz="914400">
              <a:lnSpc>
                <a:spcPct val="9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History - </a:t>
            </a:r>
            <a:r>
              <a:rPr lang="en-US" dirty="0">
                <a:hlinkClick r:id="rId4"/>
              </a:rPr>
              <a:t>History | Eastern Illinois University (eiu.edu)</a:t>
            </a:r>
            <a:endParaRPr lang="en-US" dirty="0" smtClean="0"/>
          </a:p>
          <a:p>
            <a:pPr marL="914400" lvl="1" indent="-228600" defTabSz="914400">
              <a:lnSpc>
                <a:spcPct val="9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Math - </a:t>
            </a:r>
            <a:r>
              <a:rPr lang="en-US" dirty="0">
                <a:hlinkClick r:id="rId5"/>
              </a:rPr>
              <a:t>Mathematics and Computer Science | Eastern Illinois University (eiu.edu)</a:t>
            </a:r>
            <a:endParaRPr lang="en-US" dirty="0" smtClean="0"/>
          </a:p>
          <a:p>
            <a:pPr marL="914400" lvl="1" indent="-228600" defTabSz="914400">
              <a:lnSpc>
                <a:spcPct val="9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Science</a:t>
            </a:r>
          </a:p>
          <a:p>
            <a:pPr marL="1371600" lvl="2" indent="-228600" defTabSz="914400">
              <a:lnSpc>
                <a:spcPct val="9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Biology - </a:t>
            </a:r>
            <a:r>
              <a:rPr lang="en-US" dirty="0">
                <a:hlinkClick r:id="rId6"/>
              </a:rPr>
              <a:t>Department of Biological Sciences | Eastern Illinois University (eiu.edu)</a:t>
            </a:r>
            <a:endParaRPr lang="en-US" dirty="0"/>
          </a:p>
          <a:p>
            <a:pPr marL="1371600" lvl="2" indent="-228600" defTabSz="914400">
              <a:lnSpc>
                <a:spcPct val="9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Earth Science - </a:t>
            </a:r>
            <a:r>
              <a:rPr lang="en-US" dirty="0">
                <a:hlinkClick r:id="rId7"/>
              </a:rPr>
              <a:t>Geology/Geography | Eastern Illinois University (eiu.edu)</a:t>
            </a:r>
            <a:endParaRPr lang="en-US" dirty="0"/>
          </a:p>
          <a:p>
            <a:pPr marL="1371600" lvl="2" indent="-228600" defTabSz="914400">
              <a:lnSpc>
                <a:spcPct val="9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Chemistry - </a:t>
            </a:r>
            <a:r>
              <a:rPr lang="en-US" dirty="0">
                <a:hlinkClick r:id="rId8"/>
              </a:rPr>
              <a:t>Chemistry and Biochemistry| Eastern Illinois University (eiu.edu)</a:t>
            </a:r>
            <a:endParaRPr lang="en-US" dirty="0"/>
          </a:p>
          <a:p>
            <a:pPr marL="1371600" lvl="2" indent="-228600" defTabSz="914400">
              <a:lnSpc>
                <a:spcPct val="9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Physics -  </a:t>
            </a:r>
            <a:r>
              <a:rPr lang="en-US" dirty="0">
                <a:hlinkClick r:id="rId9"/>
              </a:rPr>
              <a:t>Physics | Eastern Illinois University (eiu.edu</a:t>
            </a:r>
            <a:r>
              <a:rPr lang="en-US" dirty="0" smtClean="0">
                <a:hlinkClick r:id="rId9"/>
              </a:rPr>
              <a:t>)</a:t>
            </a:r>
            <a:endParaRPr lang="en-US" dirty="0" smtClean="0"/>
          </a:p>
          <a:p>
            <a:pPr marL="914400" lvl="1" indent="-228600" defTabSz="914400">
              <a:lnSpc>
                <a:spcPct val="9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World Language - </a:t>
            </a:r>
            <a:r>
              <a:rPr lang="en-US" dirty="0">
                <a:hlinkClick r:id="rId10"/>
              </a:rPr>
              <a:t>World Languages and Cultures | Eastern Illinois University (eiu.edu)</a:t>
            </a:r>
            <a:endParaRPr lang="en-US" dirty="0" smtClean="0"/>
          </a:p>
          <a:p>
            <a:pPr marL="1371600" lvl="2" indent="-228600" defTabSz="914400">
              <a:lnSpc>
                <a:spcPct val="9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914400" lvl="1" indent="-228600" defTabSz="914400">
              <a:lnSpc>
                <a:spcPct val="9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dirty="0"/>
          </a:p>
          <a:p>
            <a:pPr marL="914400" lvl="1" indent="-228600" defTabSz="914400">
              <a:lnSpc>
                <a:spcPct val="9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914400" lvl="1" indent="-228600" defTabSz="914400">
              <a:lnSpc>
                <a:spcPct val="9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914400" lvl="1" indent="-228600" defTabSz="914400">
              <a:lnSpc>
                <a:spcPct val="9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dirty="0"/>
          </a:p>
          <a:p>
            <a:pPr marL="685800" lvl="1" defTabSz="914400">
              <a:lnSpc>
                <a:spcPct val="90000"/>
              </a:lnSpc>
              <a:spcAft>
                <a:spcPts val="1800"/>
              </a:spcAft>
            </a:pPr>
            <a:endParaRPr lang="en-US" sz="1600" dirty="0"/>
          </a:p>
          <a:p>
            <a:pPr marL="914400" lvl="1" indent="-228600" defTabSz="914400">
              <a:lnSpc>
                <a:spcPct val="9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5620905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060816" y="157373"/>
            <a:ext cx="39447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marL="0" marR="0" lvl="0" indent="0" defTabSz="914400" fontAlgn="auto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Supporting Candidates with a </a:t>
            </a:r>
            <a:r>
              <a:rPr lang="en-US" sz="2800" dirty="0">
                <a:latin typeface="+mj-lt"/>
                <a:ea typeface="+mj-ea"/>
                <a:cs typeface="+mj-cs"/>
              </a:rPr>
              <a:t>Positive</a:t>
            </a:r>
            <a: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lang="en-US" sz="2800" dirty="0">
                <a:latin typeface="+mj-lt"/>
                <a:ea typeface="+mj-ea"/>
                <a:cs typeface="+mj-cs"/>
              </a:rPr>
              <a:t>Curricular Transition: General Education Advisement Recommendations</a:t>
            </a:r>
            <a:endParaRPr kumimoji="0" lang="en-US" sz="2800" b="0" i="0" u="none" strike="noStrike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357DD0D3-F869-46D0-944C-6EC60E19E35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02612" cy="5254922"/>
          </a:xfrm>
          <a:custGeom>
            <a:avLst/>
            <a:gdLst>
              <a:gd name="connsiteX0" fmla="*/ 0 w 6136816"/>
              <a:gd name="connsiteY0" fmla="*/ 0 h 5254922"/>
              <a:gd name="connsiteX1" fmla="*/ 6136816 w 6136816"/>
              <a:gd name="connsiteY1" fmla="*/ 0 h 5254922"/>
              <a:gd name="connsiteX2" fmla="*/ 6134892 w 6136816"/>
              <a:gd name="connsiteY2" fmla="*/ 111520 h 5254922"/>
              <a:gd name="connsiteX3" fmla="*/ 6066513 w 6136816"/>
              <a:gd name="connsiteY3" fmla="*/ 752995 h 5254922"/>
              <a:gd name="connsiteX4" fmla="*/ 140712 w 6136816"/>
              <a:gd name="connsiteY4" fmla="*/ 5219363 h 5254922"/>
              <a:gd name="connsiteX5" fmla="*/ 0 w 6136816"/>
              <a:gd name="connsiteY5" fmla="*/ 5199534 h 52549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136816" h="5254922">
                <a:moveTo>
                  <a:pt x="0" y="0"/>
                </a:moveTo>
                <a:lnTo>
                  <a:pt x="6136816" y="0"/>
                </a:lnTo>
                <a:lnTo>
                  <a:pt x="6134892" y="111520"/>
                </a:lnTo>
                <a:cubicBezTo>
                  <a:pt x="6124961" y="323936"/>
                  <a:pt x="6102367" y="538040"/>
                  <a:pt x="6066513" y="752995"/>
                </a:cubicBezTo>
                <a:cubicBezTo>
                  <a:pt x="5592281" y="3596146"/>
                  <a:pt x="2972232" y="5545369"/>
                  <a:pt x="140712" y="5219363"/>
                </a:cubicBezTo>
                <a:lnTo>
                  <a:pt x="0" y="5199534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7" name="Picture 4" descr="Image result for eiu logo">
            <a:extLst>
              <a:ext uri="{FF2B5EF4-FFF2-40B4-BE49-F238E27FC236}">
                <a16:creationId xmlns:a16="http://schemas.microsoft.com/office/drawing/2014/main" id="{1A9A0A91-25A9-8C42-F0BE-534EB1ABB8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21" r="12024"/>
          <a:stretch/>
        </p:blipFill>
        <p:spPr bwMode="auto">
          <a:xfrm>
            <a:off x="20" y="2"/>
            <a:ext cx="4397771" cy="4984915"/>
          </a:xfrm>
          <a:custGeom>
            <a:avLst/>
            <a:gdLst/>
            <a:ahLst/>
            <a:cxnLst/>
            <a:rect l="l" t="t" r="r" b="b"/>
            <a:pathLst>
              <a:path w="5863721" h="4984915">
                <a:moveTo>
                  <a:pt x="0" y="0"/>
                </a:moveTo>
                <a:lnTo>
                  <a:pt x="5863721" y="0"/>
                </a:lnTo>
                <a:lnTo>
                  <a:pt x="5844576" y="326138"/>
                </a:lnTo>
                <a:cubicBezTo>
                  <a:pt x="5833049" y="448313"/>
                  <a:pt x="5817094" y="570952"/>
                  <a:pt x="5796589" y="693884"/>
                </a:cubicBezTo>
                <a:cubicBezTo>
                  <a:pt x="5344573" y="3403845"/>
                  <a:pt x="2847261" y="5261756"/>
                  <a:pt x="148386" y="4951022"/>
                </a:cubicBezTo>
                <a:lnTo>
                  <a:pt x="0" y="4930112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7BC559-6CC6-E2DD-DA89-F62E0274D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279" y="2490075"/>
            <a:ext cx="5143721" cy="521769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1800" b="1" dirty="0"/>
              <a:t>All teacher education candidates are encouraged to come in with equivalents </a:t>
            </a:r>
            <a:r>
              <a:rPr lang="en-US" sz="1800" b="1" dirty="0" smtClean="0"/>
              <a:t>to</a:t>
            </a:r>
          </a:p>
          <a:p>
            <a:endParaRPr lang="en-US" sz="1800" b="1" dirty="0"/>
          </a:p>
          <a:p>
            <a:pPr lvl="1"/>
            <a:r>
              <a:rPr lang="en-US" sz="1400" b="1" dirty="0"/>
              <a:t>ENG 1001, ENG 1002, and CMN </a:t>
            </a:r>
            <a:r>
              <a:rPr lang="en-US" sz="1400" b="1" dirty="0" smtClean="0"/>
              <a:t>1310</a:t>
            </a:r>
          </a:p>
          <a:p>
            <a:pPr lvl="1"/>
            <a:endParaRPr lang="en-US" sz="1400" b="1" dirty="0"/>
          </a:p>
          <a:p>
            <a:pPr lvl="1"/>
            <a:r>
              <a:rPr lang="en-US" sz="1400" b="1" dirty="0"/>
              <a:t>College Level Math course (Candidates seeking ELE or SPE licensure are encouraged to take MATH 1420 at minimum. If offered, candidates should also take MATH 2420</a:t>
            </a:r>
            <a:r>
              <a:rPr lang="en-US" sz="1400" b="1" dirty="0" smtClean="0"/>
              <a:t>)</a:t>
            </a:r>
          </a:p>
          <a:p>
            <a:pPr lvl="1"/>
            <a:endParaRPr lang="en-US" sz="1400" b="1" dirty="0"/>
          </a:p>
          <a:p>
            <a:pPr lvl="1"/>
            <a:r>
              <a:rPr lang="en-US" sz="1400" b="1" dirty="0" smtClean="0"/>
              <a:t>If the candidate did not have two years of foreign language with a “C” or better, the candidates are encouraged to take two semesters of foreign language at the community college.</a:t>
            </a:r>
          </a:p>
          <a:p>
            <a:pPr lvl="1"/>
            <a:endParaRPr lang="en-US" sz="1400" b="1" dirty="0"/>
          </a:p>
          <a:p>
            <a:pPr lvl="1"/>
            <a:endParaRPr lang="en-US" sz="1400" b="1" dirty="0"/>
          </a:p>
          <a:p>
            <a:endParaRPr lang="en-US" sz="1800" b="1" dirty="0"/>
          </a:p>
          <a:p>
            <a:pPr marL="457200" lvl="1" indent="0">
              <a:buNone/>
            </a:pP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5661949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2200</TotalTime>
  <Words>937</Words>
  <Application>Microsoft Office PowerPoint</Application>
  <PresentationFormat>On-screen Show (4:3)</PresentationFormat>
  <Paragraphs>145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Arial Black</vt:lpstr>
      <vt:lpstr>Avenir</vt:lpstr>
      <vt:lpstr>Avenir LT 65 Medium</vt:lpstr>
      <vt:lpstr>Calibri</vt:lpstr>
      <vt:lpstr>Calibri Light</vt:lpstr>
      <vt:lpstr>Wingdings</vt:lpstr>
      <vt:lpstr>Office Theme</vt:lpstr>
      <vt:lpstr>College of Education </vt:lpstr>
      <vt:lpstr>PowerPoint Presentation</vt:lpstr>
      <vt:lpstr>PowerPoint Presentation</vt:lpstr>
      <vt:lpstr>Preparing Candidates for the Transition: Cooperative EIU and Community College Efforts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EIU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ADMISSION TO TEACHER EDUCATION</dc:title>
  <dc:creator>Stephen E Lucas</dc:creator>
  <cp:lastModifiedBy>Christy M Hooser</cp:lastModifiedBy>
  <cp:revision>49</cp:revision>
  <cp:lastPrinted>2022-09-09T13:40:17Z</cp:lastPrinted>
  <dcterms:created xsi:type="dcterms:W3CDTF">2018-08-13T19:57:47Z</dcterms:created>
  <dcterms:modified xsi:type="dcterms:W3CDTF">2022-09-09T19:55:21Z</dcterms:modified>
</cp:coreProperties>
</file>