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2" r:id="rId1"/>
    <p:sldMasterId id="2147483795" r:id="rId2"/>
  </p:sldMasterIdLst>
  <p:notesMasterIdLst>
    <p:notesMasterId r:id="rId22"/>
  </p:notesMasterIdLst>
  <p:sldIdLst>
    <p:sldId id="302" r:id="rId3"/>
    <p:sldId id="257" r:id="rId4"/>
    <p:sldId id="260" r:id="rId5"/>
    <p:sldId id="256" r:id="rId6"/>
    <p:sldId id="259" r:id="rId7"/>
    <p:sldId id="303" r:id="rId8"/>
    <p:sldId id="343" r:id="rId9"/>
    <p:sldId id="344" r:id="rId10"/>
    <p:sldId id="313" r:id="rId11"/>
    <p:sldId id="304" r:id="rId12"/>
    <p:sldId id="345" r:id="rId13"/>
    <p:sldId id="346" r:id="rId14"/>
    <p:sldId id="318" r:id="rId15"/>
    <p:sldId id="347" r:id="rId16"/>
    <p:sldId id="272" r:id="rId17"/>
    <p:sldId id="348" r:id="rId18"/>
    <p:sldId id="352" r:id="rId19"/>
    <p:sldId id="333" r:id="rId20"/>
    <p:sldId id="301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93E0"/>
    <a:srgbClr val="9C383E"/>
    <a:srgbClr val="C9FF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26"/>
  </p:normalViewPr>
  <p:slideViewPr>
    <p:cSldViewPr snapToGrid="0">
      <p:cViewPr varScale="1">
        <p:scale>
          <a:sx n="105" d="100"/>
          <a:sy n="105" d="100"/>
        </p:scale>
        <p:origin x="1840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svg"/><Relationship Id="rId1" Type="http://schemas.openxmlformats.org/officeDocument/2006/relationships/image" Target="../media/image42.png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svg"/><Relationship Id="rId1" Type="http://schemas.openxmlformats.org/officeDocument/2006/relationships/image" Target="../media/image42.png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047214-1D4A-4A82-A9E0-BB7127865989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0F2FA07-D4B2-49DA-B4FF-9ADBD75E1D4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Research </a:t>
          </a:r>
          <a:r>
            <a:rPr lang="en-US"/>
            <a:t>methods course</a:t>
          </a:r>
          <a:endParaRPr lang="en-US" dirty="0"/>
        </a:p>
      </dgm:t>
    </dgm:pt>
    <dgm:pt modelId="{068AFF76-7F17-48EE-95A1-68DC27C29943}" type="parTrans" cxnId="{A1742BB3-27B1-4B8B-9EAD-0F474702A667}">
      <dgm:prSet/>
      <dgm:spPr/>
      <dgm:t>
        <a:bodyPr/>
        <a:lstStyle/>
        <a:p>
          <a:endParaRPr lang="en-US"/>
        </a:p>
      </dgm:t>
    </dgm:pt>
    <dgm:pt modelId="{442E316F-DE2D-4516-9E5E-C05B46A81C8B}" type="sibTrans" cxnId="{A1742BB3-27B1-4B8B-9EAD-0F474702A667}">
      <dgm:prSet/>
      <dgm:spPr/>
      <dgm:t>
        <a:bodyPr/>
        <a:lstStyle/>
        <a:p>
          <a:endParaRPr lang="en-US"/>
        </a:p>
      </dgm:t>
    </dgm:pt>
    <dgm:pt modelId="{BF97B70A-7E28-4AB6-89A1-15F885D36C6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Internship</a:t>
          </a:r>
        </a:p>
      </dgm:t>
    </dgm:pt>
    <dgm:pt modelId="{F715BF70-70C9-4641-B340-3C5A4F505046}" type="parTrans" cxnId="{0CE73193-0778-4A64-93B5-E31D755894C2}">
      <dgm:prSet/>
      <dgm:spPr/>
      <dgm:t>
        <a:bodyPr/>
        <a:lstStyle/>
        <a:p>
          <a:endParaRPr lang="en-US"/>
        </a:p>
      </dgm:t>
    </dgm:pt>
    <dgm:pt modelId="{82AC47D5-ABCC-43D4-8536-7B051F1CEDBE}" type="sibTrans" cxnId="{0CE73193-0778-4A64-93B5-E31D755894C2}">
      <dgm:prSet/>
      <dgm:spPr/>
      <dgm:t>
        <a:bodyPr/>
        <a:lstStyle/>
        <a:p>
          <a:endParaRPr lang="en-US"/>
        </a:p>
      </dgm:t>
    </dgm:pt>
    <dgm:pt modelId="{F70E2BCA-2C5F-4A4A-89BC-856F53C8152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Undergraduate research</a:t>
          </a:r>
        </a:p>
      </dgm:t>
    </dgm:pt>
    <dgm:pt modelId="{B6FFB961-5C3C-4529-8432-1993383CE3E4}" type="parTrans" cxnId="{51259656-8141-49B3-ABEA-DB2ECC703A65}">
      <dgm:prSet/>
      <dgm:spPr/>
      <dgm:t>
        <a:bodyPr/>
        <a:lstStyle/>
        <a:p>
          <a:endParaRPr lang="en-US"/>
        </a:p>
      </dgm:t>
    </dgm:pt>
    <dgm:pt modelId="{8A744E7B-AD40-4B08-9A65-DE5CF5D438CB}" type="sibTrans" cxnId="{51259656-8141-49B3-ABEA-DB2ECC703A65}">
      <dgm:prSet/>
      <dgm:spPr/>
      <dgm:t>
        <a:bodyPr/>
        <a:lstStyle/>
        <a:p>
          <a:endParaRPr lang="en-US"/>
        </a:p>
      </dgm:t>
    </dgm:pt>
    <dgm:pt modelId="{3C0E63DE-4619-4D43-A3E9-6BDCEAECE59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Study abroad to Vienna</a:t>
          </a:r>
        </a:p>
      </dgm:t>
    </dgm:pt>
    <dgm:pt modelId="{D7CC82D6-5BA3-4F54-AFAF-D0771E1A4BE5}" type="parTrans" cxnId="{C6630760-DB87-4CBB-B820-B5C86DDCEC38}">
      <dgm:prSet/>
      <dgm:spPr/>
      <dgm:t>
        <a:bodyPr/>
        <a:lstStyle/>
        <a:p>
          <a:endParaRPr lang="en-US"/>
        </a:p>
      </dgm:t>
    </dgm:pt>
    <dgm:pt modelId="{54FD32CA-6D18-4AAD-A5A6-8D5BBF84B10B}" type="sibTrans" cxnId="{C6630760-DB87-4CBB-B820-B5C86DDCEC38}">
      <dgm:prSet/>
      <dgm:spPr/>
      <dgm:t>
        <a:bodyPr/>
        <a:lstStyle/>
        <a:p>
          <a:endParaRPr lang="en-US"/>
        </a:p>
      </dgm:t>
    </dgm:pt>
    <dgm:pt modelId="{CE790866-AB14-4C20-9796-5E6D6576A498}" type="pres">
      <dgm:prSet presAssocID="{84047214-1D4A-4A82-A9E0-BB7127865989}" presName="root" presStyleCnt="0">
        <dgm:presLayoutVars>
          <dgm:dir/>
          <dgm:resizeHandles val="exact"/>
        </dgm:presLayoutVars>
      </dgm:prSet>
      <dgm:spPr/>
    </dgm:pt>
    <dgm:pt modelId="{793A3172-54A8-43D8-8A2C-25D7D3A4B097}" type="pres">
      <dgm:prSet presAssocID="{40F2FA07-D4B2-49DA-B4FF-9ADBD75E1D4F}" presName="compNode" presStyleCnt="0"/>
      <dgm:spPr/>
    </dgm:pt>
    <dgm:pt modelId="{BA0CC104-7786-4973-A815-8E0053C38445}" type="pres">
      <dgm:prSet presAssocID="{40F2FA07-D4B2-49DA-B4FF-9ADBD75E1D4F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C839CCB9-9F5F-48D8-9C98-1C1F6C79369B}" type="pres">
      <dgm:prSet presAssocID="{40F2FA07-D4B2-49DA-B4FF-9ADBD75E1D4F}" presName="spaceRect" presStyleCnt="0"/>
      <dgm:spPr/>
    </dgm:pt>
    <dgm:pt modelId="{EBEBB2B7-922D-4997-A86D-10B075FD595E}" type="pres">
      <dgm:prSet presAssocID="{40F2FA07-D4B2-49DA-B4FF-9ADBD75E1D4F}" presName="textRect" presStyleLbl="revTx" presStyleIdx="0" presStyleCnt="4">
        <dgm:presLayoutVars>
          <dgm:chMax val="1"/>
          <dgm:chPref val="1"/>
        </dgm:presLayoutVars>
      </dgm:prSet>
      <dgm:spPr/>
    </dgm:pt>
    <dgm:pt modelId="{E1115C72-0A2A-4C7D-A5F4-43E8CD0DDA03}" type="pres">
      <dgm:prSet presAssocID="{442E316F-DE2D-4516-9E5E-C05B46A81C8B}" presName="sibTrans" presStyleCnt="0"/>
      <dgm:spPr/>
    </dgm:pt>
    <dgm:pt modelId="{689BC2C6-D55C-4C3C-A38D-0A6394D52B64}" type="pres">
      <dgm:prSet presAssocID="{BF97B70A-7E28-4AB6-89A1-15F885D36C6F}" presName="compNode" presStyleCnt="0"/>
      <dgm:spPr/>
    </dgm:pt>
    <dgm:pt modelId="{E411662D-12BA-4BDE-830A-EA81CC6BCAEE}" type="pres">
      <dgm:prSet presAssocID="{BF97B70A-7E28-4AB6-89A1-15F885D36C6F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iefcase"/>
        </a:ext>
      </dgm:extLst>
    </dgm:pt>
    <dgm:pt modelId="{104F0700-5AD0-4A2E-A03B-6A8078062931}" type="pres">
      <dgm:prSet presAssocID="{BF97B70A-7E28-4AB6-89A1-15F885D36C6F}" presName="spaceRect" presStyleCnt="0"/>
      <dgm:spPr/>
    </dgm:pt>
    <dgm:pt modelId="{34499AB4-FEEB-4761-B099-3B578AAE2DE1}" type="pres">
      <dgm:prSet presAssocID="{BF97B70A-7E28-4AB6-89A1-15F885D36C6F}" presName="textRect" presStyleLbl="revTx" presStyleIdx="1" presStyleCnt="4">
        <dgm:presLayoutVars>
          <dgm:chMax val="1"/>
          <dgm:chPref val="1"/>
        </dgm:presLayoutVars>
      </dgm:prSet>
      <dgm:spPr/>
    </dgm:pt>
    <dgm:pt modelId="{5FFED6B5-C65B-4207-AC31-75320075B161}" type="pres">
      <dgm:prSet presAssocID="{82AC47D5-ABCC-43D4-8536-7B051F1CEDBE}" presName="sibTrans" presStyleCnt="0"/>
      <dgm:spPr/>
    </dgm:pt>
    <dgm:pt modelId="{A019B283-64A0-48BF-9812-16D901486ED2}" type="pres">
      <dgm:prSet presAssocID="{F70E2BCA-2C5F-4A4A-89BC-856F53C8152C}" presName="compNode" presStyleCnt="0"/>
      <dgm:spPr/>
    </dgm:pt>
    <dgm:pt modelId="{21DA6FC0-7093-428F-90BB-A8167A0B6945}" type="pres">
      <dgm:prSet presAssocID="{F70E2BCA-2C5F-4A4A-89BC-856F53C8152C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ACE74A7A-49D2-42E8-84CF-376DD3FEA9FB}" type="pres">
      <dgm:prSet presAssocID="{F70E2BCA-2C5F-4A4A-89BC-856F53C8152C}" presName="spaceRect" presStyleCnt="0"/>
      <dgm:spPr/>
    </dgm:pt>
    <dgm:pt modelId="{F32CD1BC-129C-47D3-B019-4004FDF518CC}" type="pres">
      <dgm:prSet presAssocID="{F70E2BCA-2C5F-4A4A-89BC-856F53C8152C}" presName="textRect" presStyleLbl="revTx" presStyleIdx="2" presStyleCnt="4">
        <dgm:presLayoutVars>
          <dgm:chMax val="1"/>
          <dgm:chPref val="1"/>
        </dgm:presLayoutVars>
      </dgm:prSet>
      <dgm:spPr/>
    </dgm:pt>
    <dgm:pt modelId="{C765A510-F9D2-4F2B-BFEA-66586605B963}" type="pres">
      <dgm:prSet presAssocID="{8A744E7B-AD40-4B08-9A65-DE5CF5D438CB}" presName="sibTrans" presStyleCnt="0"/>
      <dgm:spPr/>
    </dgm:pt>
    <dgm:pt modelId="{E2974CF8-FCD7-4A24-8709-D860E986CD75}" type="pres">
      <dgm:prSet presAssocID="{3C0E63DE-4619-4D43-A3E9-6BDCEAECE594}" presName="compNode" presStyleCnt="0"/>
      <dgm:spPr/>
    </dgm:pt>
    <dgm:pt modelId="{2EF468C1-9DDE-4BA3-B0E0-7617FDDB99DA}" type="pres">
      <dgm:prSet presAssocID="{3C0E63DE-4619-4D43-A3E9-6BDCEAECE594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  <dgm:pt modelId="{430E02D9-1C40-4DC4-B97C-DD55B48682CB}" type="pres">
      <dgm:prSet presAssocID="{3C0E63DE-4619-4D43-A3E9-6BDCEAECE594}" presName="spaceRect" presStyleCnt="0"/>
      <dgm:spPr/>
    </dgm:pt>
    <dgm:pt modelId="{E4201F3C-15FF-4682-81D3-0290A707F230}" type="pres">
      <dgm:prSet presAssocID="{3C0E63DE-4619-4D43-A3E9-6BDCEAECE594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27CD471D-5C39-42F5-9CB9-F4CF19F1B19D}" type="presOf" srcId="{84047214-1D4A-4A82-A9E0-BB7127865989}" destId="{CE790866-AB14-4C20-9796-5E6D6576A498}" srcOrd="0" destOrd="0" presId="urn:microsoft.com/office/officeart/2018/2/layout/IconLabelList"/>
    <dgm:cxn modelId="{784F8829-A073-4944-BE34-4C1C48DA0B99}" type="presOf" srcId="{F70E2BCA-2C5F-4A4A-89BC-856F53C8152C}" destId="{F32CD1BC-129C-47D3-B019-4004FDF518CC}" srcOrd="0" destOrd="0" presId="urn:microsoft.com/office/officeart/2018/2/layout/IconLabelList"/>
    <dgm:cxn modelId="{432DF533-43B2-482D-B089-E75F10C627B3}" type="presOf" srcId="{40F2FA07-D4B2-49DA-B4FF-9ADBD75E1D4F}" destId="{EBEBB2B7-922D-4997-A86D-10B075FD595E}" srcOrd="0" destOrd="0" presId="urn:microsoft.com/office/officeart/2018/2/layout/IconLabelList"/>
    <dgm:cxn modelId="{C6630760-DB87-4CBB-B820-B5C86DDCEC38}" srcId="{84047214-1D4A-4A82-A9E0-BB7127865989}" destId="{3C0E63DE-4619-4D43-A3E9-6BDCEAECE594}" srcOrd="3" destOrd="0" parTransId="{D7CC82D6-5BA3-4F54-AFAF-D0771E1A4BE5}" sibTransId="{54FD32CA-6D18-4AAD-A5A6-8D5BBF84B10B}"/>
    <dgm:cxn modelId="{1A612566-515F-4114-AAB2-5F82199E8FA3}" type="presOf" srcId="{3C0E63DE-4619-4D43-A3E9-6BDCEAECE594}" destId="{E4201F3C-15FF-4682-81D3-0290A707F230}" srcOrd="0" destOrd="0" presId="urn:microsoft.com/office/officeart/2018/2/layout/IconLabelList"/>
    <dgm:cxn modelId="{51259656-8141-49B3-ABEA-DB2ECC703A65}" srcId="{84047214-1D4A-4A82-A9E0-BB7127865989}" destId="{F70E2BCA-2C5F-4A4A-89BC-856F53C8152C}" srcOrd="2" destOrd="0" parTransId="{B6FFB961-5C3C-4529-8432-1993383CE3E4}" sibTransId="{8A744E7B-AD40-4B08-9A65-DE5CF5D438CB}"/>
    <dgm:cxn modelId="{0CE73193-0778-4A64-93B5-E31D755894C2}" srcId="{84047214-1D4A-4A82-A9E0-BB7127865989}" destId="{BF97B70A-7E28-4AB6-89A1-15F885D36C6F}" srcOrd="1" destOrd="0" parTransId="{F715BF70-70C9-4641-B340-3C5A4F505046}" sibTransId="{82AC47D5-ABCC-43D4-8536-7B051F1CEDBE}"/>
    <dgm:cxn modelId="{E8FEB1A2-ADC5-415B-AEE8-230CB0EDEDFB}" type="presOf" srcId="{BF97B70A-7E28-4AB6-89A1-15F885D36C6F}" destId="{34499AB4-FEEB-4761-B099-3B578AAE2DE1}" srcOrd="0" destOrd="0" presId="urn:microsoft.com/office/officeart/2018/2/layout/IconLabelList"/>
    <dgm:cxn modelId="{A1742BB3-27B1-4B8B-9EAD-0F474702A667}" srcId="{84047214-1D4A-4A82-A9E0-BB7127865989}" destId="{40F2FA07-D4B2-49DA-B4FF-9ADBD75E1D4F}" srcOrd="0" destOrd="0" parTransId="{068AFF76-7F17-48EE-95A1-68DC27C29943}" sibTransId="{442E316F-DE2D-4516-9E5E-C05B46A81C8B}"/>
    <dgm:cxn modelId="{21BA83FB-10EF-438E-BDC5-D05DBCB0C024}" type="presParOf" srcId="{CE790866-AB14-4C20-9796-5E6D6576A498}" destId="{793A3172-54A8-43D8-8A2C-25D7D3A4B097}" srcOrd="0" destOrd="0" presId="urn:microsoft.com/office/officeart/2018/2/layout/IconLabelList"/>
    <dgm:cxn modelId="{FE9A1EB3-CD5A-431F-8AD5-790A49CA990A}" type="presParOf" srcId="{793A3172-54A8-43D8-8A2C-25D7D3A4B097}" destId="{BA0CC104-7786-4973-A815-8E0053C38445}" srcOrd="0" destOrd="0" presId="urn:microsoft.com/office/officeart/2018/2/layout/IconLabelList"/>
    <dgm:cxn modelId="{E7D38A17-2BA4-4A68-BBE9-9C0366BA592B}" type="presParOf" srcId="{793A3172-54A8-43D8-8A2C-25D7D3A4B097}" destId="{C839CCB9-9F5F-48D8-9C98-1C1F6C79369B}" srcOrd="1" destOrd="0" presId="urn:microsoft.com/office/officeart/2018/2/layout/IconLabelList"/>
    <dgm:cxn modelId="{A2DA98B0-2B88-4CA4-AB7D-7208AB346187}" type="presParOf" srcId="{793A3172-54A8-43D8-8A2C-25D7D3A4B097}" destId="{EBEBB2B7-922D-4997-A86D-10B075FD595E}" srcOrd="2" destOrd="0" presId="urn:microsoft.com/office/officeart/2018/2/layout/IconLabelList"/>
    <dgm:cxn modelId="{839F5178-A383-41DF-B660-BF0E002990B6}" type="presParOf" srcId="{CE790866-AB14-4C20-9796-5E6D6576A498}" destId="{E1115C72-0A2A-4C7D-A5F4-43E8CD0DDA03}" srcOrd="1" destOrd="0" presId="urn:microsoft.com/office/officeart/2018/2/layout/IconLabelList"/>
    <dgm:cxn modelId="{FAC2AEFA-5546-4562-B8D1-C12BED5C07D6}" type="presParOf" srcId="{CE790866-AB14-4C20-9796-5E6D6576A498}" destId="{689BC2C6-D55C-4C3C-A38D-0A6394D52B64}" srcOrd="2" destOrd="0" presId="urn:microsoft.com/office/officeart/2018/2/layout/IconLabelList"/>
    <dgm:cxn modelId="{DFBE1DB1-47E7-42E9-B758-FFFAAA6A7212}" type="presParOf" srcId="{689BC2C6-D55C-4C3C-A38D-0A6394D52B64}" destId="{E411662D-12BA-4BDE-830A-EA81CC6BCAEE}" srcOrd="0" destOrd="0" presId="urn:microsoft.com/office/officeart/2018/2/layout/IconLabelList"/>
    <dgm:cxn modelId="{B22021BF-CD3B-4724-A267-1A32B27E391E}" type="presParOf" srcId="{689BC2C6-D55C-4C3C-A38D-0A6394D52B64}" destId="{104F0700-5AD0-4A2E-A03B-6A8078062931}" srcOrd="1" destOrd="0" presId="urn:microsoft.com/office/officeart/2018/2/layout/IconLabelList"/>
    <dgm:cxn modelId="{B4736307-80E1-440D-98AD-B725FD89404B}" type="presParOf" srcId="{689BC2C6-D55C-4C3C-A38D-0A6394D52B64}" destId="{34499AB4-FEEB-4761-B099-3B578AAE2DE1}" srcOrd="2" destOrd="0" presId="urn:microsoft.com/office/officeart/2018/2/layout/IconLabelList"/>
    <dgm:cxn modelId="{D28F35E0-7A67-4A37-A2AB-0884D7D2D475}" type="presParOf" srcId="{CE790866-AB14-4C20-9796-5E6D6576A498}" destId="{5FFED6B5-C65B-4207-AC31-75320075B161}" srcOrd="3" destOrd="0" presId="urn:microsoft.com/office/officeart/2018/2/layout/IconLabelList"/>
    <dgm:cxn modelId="{231938CB-8D0D-4415-82DF-4ABC403C24E1}" type="presParOf" srcId="{CE790866-AB14-4C20-9796-5E6D6576A498}" destId="{A019B283-64A0-48BF-9812-16D901486ED2}" srcOrd="4" destOrd="0" presId="urn:microsoft.com/office/officeart/2018/2/layout/IconLabelList"/>
    <dgm:cxn modelId="{D3623BAF-2907-4691-8FAC-DB14945494FF}" type="presParOf" srcId="{A019B283-64A0-48BF-9812-16D901486ED2}" destId="{21DA6FC0-7093-428F-90BB-A8167A0B6945}" srcOrd="0" destOrd="0" presId="urn:microsoft.com/office/officeart/2018/2/layout/IconLabelList"/>
    <dgm:cxn modelId="{0E7E7B01-F36E-4E44-9021-116FA7666479}" type="presParOf" srcId="{A019B283-64A0-48BF-9812-16D901486ED2}" destId="{ACE74A7A-49D2-42E8-84CF-376DD3FEA9FB}" srcOrd="1" destOrd="0" presId="urn:microsoft.com/office/officeart/2018/2/layout/IconLabelList"/>
    <dgm:cxn modelId="{026C4B0C-BD75-4B35-8FE4-0257396D8760}" type="presParOf" srcId="{A019B283-64A0-48BF-9812-16D901486ED2}" destId="{F32CD1BC-129C-47D3-B019-4004FDF518CC}" srcOrd="2" destOrd="0" presId="urn:microsoft.com/office/officeart/2018/2/layout/IconLabelList"/>
    <dgm:cxn modelId="{36E365DC-5FF8-4832-B589-98B3319B0B0A}" type="presParOf" srcId="{CE790866-AB14-4C20-9796-5E6D6576A498}" destId="{C765A510-F9D2-4F2B-BFEA-66586605B963}" srcOrd="5" destOrd="0" presId="urn:microsoft.com/office/officeart/2018/2/layout/IconLabelList"/>
    <dgm:cxn modelId="{68A91CE2-7343-43F2-884D-3C01F4811556}" type="presParOf" srcId="{CE790866-AB14-4C20-9796-5E6D6576A498}" destId="{E2974CF8-FCD7-4A24-8709-D860E986CD75}" srcOrd="6" destOrd="0" presId="urn:microsoft.com/office/officeart/2018/2/layout/IconLabelList"/>
    <dgm:cxn modelId="{17F63581-6A1F-4185-B1FB-11AA4A1BAFD1}" type="presParOf" srcId="{E2974CF8-FCD7-4A24-8709-D860E986CD75}" destId="{2EF468C1-9DDE-4BA3-B0E0-7617FDDB99DA}" srcOrd="0" destOrd="0" presId="urn:microsoft.com/office/officeart/2018/2/layout/IconLabelList"/>
    <dgm:cxn modelId="{C0300431-84ED-4540-92D1-F75F357916E0}" type="presParOf" srcId="{E2974CF8-FCD7-4A24-8709-D860E986CD75}" destId="{430E02D9-1C40-4DC4-B97C-DD55B48682CB}" srcOrd="1" destOrd="0" presId="urn:microsoft.com/office/officeart/2018/2/layout/IconLabelList"/>
    <dgm:cxn modelId="{FF778099-4B9C-45AA-A23E-E4C341A4A657}" type="presParOf" srcId="{E2974CF8-FCD7-4A24-8709-D860E986CD75}" destId="{E4201F3C-15FF-4682-81D3-0290A707F230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0CC104-7786-4973-A815-8E0053C38445}">
      <dsp:nvSpPr>
        <dsp:cNvPr id="0" name=""/>
        <dsp:cNvSpPr/>
      </dsp:nvSpPr>
      <dsp:spPr>
        <a:xfrm>
          <a:off x="481140" y="760705"/>
          <a:ext cx="783896" cy="78389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EBB2B7-922D-4997-A86D-10B075FD595E}">
      <dsp:nvSpPr>
        <dsp:cNvPr id="0" name=""/>
        <dsp:cNvSpPr/>
      </dsp:nvSpPr>
      <dsp:spPr>
        <a:xfrm>
          <a:off x="2092" y="1806001"/>
          <a:ext cx="1741992" cy="696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Research </a:t>
          </a:r>
          <a:r>
            <a:rPr lang="en-US" sz="2100" kern="1200"/>
            <a:t>methods course</a:t>
          </a:r>
          <a:endParaRPr lang="en-US" sz="2100" kern="1200" dirty="0"/>
        </a:p>
      </dsp:txBody>
      <dsp:txXfrm>
        <a:off x="2092" y="1806001"/>
        <a:ext cx="1741992" cy="696796"/>
      </dsp:txXfrm>
    </dsp:sp>
    <dsp:sp modelId="{E411662D-12BA-4BDE-830A-EA81CC6BCAEE}">
      <dsp:nvSpPr>
        <dsp:cNvPr id="0" name=""/>
        <dsp:cNvSpPr/>
      </dsp:nvSpPr>
      <dsp:spPr>
        <a:xfrm>
          <a:off x="2527981" y="760705"/>
          <a:ext cx="783896" cy="78389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499AB4-FEEB-4761-B099-3B578AAE2DE1}">
      <dsp:nvSpPr>
        <dsp:cNvPr id="0" name=""/>
        <dsp:cNvSpPr/>
      </dsp:nvSpPr>
      <dsp:spPr>
        <a:xfrm>
          <a:off x="2048933" y="1806001"/>
          <a:ext cx="1741992" cy="696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Internship</a:t>
          </a:r>
        </a:p>
      </dsp:txBody>
      <dsp:txXfrm>
        <a:off x="2048933" y="1806001"/>
        <a:ext cx="1741992" cy="696796"/>
      </dsp:txXfrm>
    </dsp:sp>
    <dsp:sp modelId="{21DA6FC0-7093-428F-90BB-A8167A0B6945}">
      <dsp:nvSpPr>
        <dsp:cNvPr id="0" name=""/>
        <dsp:cNvSpPr/>
      </dsp:nvSpPr>
      <dsp:spPr>
        <a:xfrm>
          <a:off x="4574822" y="760705"/>
          <a:ext cx="783896" cy="78389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2CD1BC-129C-47D3-B019-4004FDF518CC}">
      <dsp:nvSpPr>
        <dsp:cNvPr id="0" name=""/>
        <dsp:cNvSpPr/>
      </dsp:nvSpPr>
      <dsp:spPr>
        <a:xfrm>
          <a:off x="4095774" y="1806001"/>
          <a:ext cx="1741992" cy="696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Undergraduate research</a:t>
          </a:r>
        </a:p>
      </dsp:txBody>
      <dsp:txXfrm>
        <a:off x="4095774" y="1806001"/>
        <a:ext cx="1741992" cy="696796"/>
      </dsp:txXfrm>
    </dsp:sp>
    <dsp:sp modelId="{2EF468C1-9DDE-4BA3-B0E0-7617FDDB99DA}">
      <dsp:nvSpPr>
        <dsp:cNvPr id="0" name=""/>
        <dsp:cNvSpPr/>
      </dsp:nvSpPr>
      <dsp:spPr>
        <a:xfrm>
          <a:off x="6621662" y="760705"/>
          <a:ext cx="783896" cy="78389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201F3C-15FF-4682-81D3-0290A707F230}">
      <dsp:nvSpPr>
        <dsp:cNvPr id="0" name=""/>
        <dsp:cNvSpPr/>
      </dsp:nvSpPr>
      <dsp:spPr>
        <a:xfrm>
          <a:off x="6142615" y="1806001"/>
          <a:ext cx="1741992" cy="696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Study abroad to Vienna</a:t>
          </a:r>
        </a:p>
      </dsp:txBody>
      <dsp:txXfrm>
        <a:off x="6142615" y="1806001"/>
        <a:ext cx="1741992" cy="6967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8C62A0-F254-B548-8211-1E41B2EC66F9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E4AFE2-F20B-854B-A7D8-0C5097867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850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E4AFE2-F20B-854B-A7D8-0C5097867BF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221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1E79784A-5A86-9F40-BCC6-701F0CE6A576}" type="slidenum">
              <a:rPr lang="en-US" altLang="en-US" sz="1200"/>
              <a:pPr eaLnBrk="1" hangingPunct="1"/>
              <a:t>3</a:t>
            </a:fld>
            <a:endParaRPr lang="en-US" altLang="en-US" sz="1200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56213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E4AFE2-F20B-854B-A7D8-0C5097867BF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2134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E4AFE2-F20B-854B-A7D8-0C5097867BF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3765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9BF4-C0FB-49CB-A52D-440E0ABB182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6677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E4AFE2-F20B-854B-A7D8-0C5097867B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490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E4AFE2-F20B-854B-A7D8-0C5097867B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7647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FF6D4-D4D7-426A-98F7-170A3668379E}" type="datetime1">
              <a:rPr lang="en-US" smtClean="0"/>
              <a:pPr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20DFC-E2D5-4BD6-B744-D8DEEAB5F7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636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BE25A-485A-FA41-93FD-696A6C82432B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46083-C704-DF42-AE43-6333AC496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28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BE25A-485A-FA41-93FD-696A6C82432B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46083-C704-DF42-AE43-6333AC496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8209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CD417F-ED73-7140-9425-19738476BF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30283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494F4-F5F5-9049-92FE-E6A53D2867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443E9A-0F2B-E550-F84A-90FA0E38BB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9881B7-E9DB-A1BC-7BE8-9BBC69D42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1E765-5112-F347-B467-9EB009023670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29BD79-6B0B-1AA4-0819-8F76D7320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279B0-1242-B2C8-9BA3-FF3E0B11A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C7AE3-66F1-B44B-BC1E-E8F6A98BF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565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2BE8A-61A1-2B01-E1F9-679369030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C6BF96-82E4-5FE8-9FE0-4261D20D50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42CF6-6C64-398E-A1A5-26B486D32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1E765-5112-F347-B467-9EB009023670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834766-0860-035B-136C-88056CF56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396DBA-3386-C4DF-1DCF-637B2477D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C7AE3-66F1-B44B-BC1E-E8F6A98BF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7099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F32A3-C05E-9023-D245-CA13B4005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5DA64C-0B9F-C015-802A-863C8C0C95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EDAB94-2A8C-5D51-EC20-C07905F5E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1E765-5112-F347-B467-9EB009023670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E3957-CE94-B84F-A5DC-BE436F709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8B204-B5B1-1BFD-5B59-9B0B22713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C7AE3-66F1-B44B-BC1E-E8F6A98BF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7817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7BC88-3688-6E96-0D2C-D0C7FCE8C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B3438-5644-AB72-EB5F-92EFCC6921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98936F-AE77-F9B9-AC6D-FA73BD1CCB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0EC796-9273-A858-8CC3-40E118788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1E765-5112-F347-B467-9EB009023670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6DFCD4-5B0B-846B-CE00-F24479836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B22233-226D-AEF1-197B-315CB214B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C7AE3-66F1-B44B-BC1E-E8F6A98BF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2196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3F86B-0292-54A6-FEB9-12A604A36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889A0F-59C1-5B9A-8DBC-254A6FF848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F0A98D-9193-4FB0-097B-7D51C3E335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8600BE-9E09-CE9D-5FBB-3954E67B37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C50833-D292-C070-B987-2FE61A228E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3BDC8A-ADF4-2A96-2056-E1E01B66A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1E765-5112-F347-B467-9EB009023670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2C93B3-187E-BC68-0315-19B4805E1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0CCD8F-902F-CE9B-C272-8686042D8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C7AE3-66F1-B44B-BC1E-E8F6A98BF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1139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0B69B-0A7E-D960-1A15-3ACAD5013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8A483E-7EF8-FDA4-BC3A-A884C9C5B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1E765-5112-F347-B467-9EB009023670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28F20D-E8DD-218F-EDA6-5174D56E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ECFA48-5D5F-B043-C8C5-BD3535EBA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C7AE3-66F1-B44B-BC1E-E8F6A98BF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6958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66609-4418-75A0-6E4A-126171F03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1E765-5112-F347-B467-9EB009023670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7AFCDC-96A6-F58C-3C64-EC8B1AC2C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781E42-57CC-8CB2-C0CB-2716D8034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C7AE3-66F1-B44B-BC1E-E8F6A98BF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668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BE25A-485A-FA41-93FD-696A6C82432B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46083-C704-DF42-AE43-6333AC496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675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0E2C5-0F41-CA68-92AD-5358B43E1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51E99C-2F3F-1DDB-7A46-7B5911CC5B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60F3AE-CC1F-9F0A-8230-A3FC390131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331EFD-CF9E-0D10-3A3A-E7A07529A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1E765-5112-F347-B467-9EB009023670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EEDA67-2FDD-7B02-CF8B-2755CCC9B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A5DB6C-9408-BB74-7C05-2870C93C1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C7AE3-66F1-B44B-BC1E-E8F6A98BF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1185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F3C55-381F-9F7E-EF48-1EAF1D4C6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823ED4-C3B7-6211-268B-B816F3EFFB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AEBC96-C643-1E8B-849D-4D38378C7C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0CB213-38E9-A7C7-6C1F-617506253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1E765-5112-F347-B467-9EB009023670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F21664-CE9F-C752-2385-14B263CA3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257961-7B20-55B4-8131-7A5E6671C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C7AE3-66F1-B44B-BC1E-E8F6A98BF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1401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35A17-13CC-116D-E8BA-C2DDE8288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107F8F-A6F2-F4AD-D2DD-E34247C1FC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5EADA5-1F89-0C56-C3A6-A116BCD37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1E765-5112-F347-B467-9EB009023670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304024-A651-4C99-2543-95D670F37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D92F36-D9AD-EDF8-6783-5B44B0532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C7AE3-66F1-B44B-BC1E-E8F6A98BF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1807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D2D0CA-F12A-5CC3-B4EA-7924AA3B1E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66ECFE-984E-E170-70F5-3DF83A82AE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66451C-4031-AC26-0776-6C070559B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1E765-5112-F347-B467-9EB009023670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700492-9371-A7F5-A6B1-951D7AEAA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A197BC-0326-00CF-6801-246D55499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C7AE3-66F1-B44B-BC1E-E8F6A98BF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442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95D47-465E-4A05-802B-049480555B6D}" type="datetime1">
              <a:rPr lang="en-US" smtClean="0"/>
              <a:pPr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20DFC-E2D5-4BD6-B744-D8DEEAB5F7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841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BE25A-485A-FA41-93FD-696A6C82432B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46083-C704-DF42-AE43-6333AC496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49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BE25A-485A-FA41-93FD-696A6C82432B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46083-C704-DF42-AE43-6333AC496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339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BE25A-485A-FA41-93FD-696A6C82432B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46083-C704-DF42-AE43-6333AC496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255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BE25A-485A-FA41-93FD-696A6C82432B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46083-C704-DF42-AE43-6333AC496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090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BE25A-485A-FA41-93FD-696A6C82432B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46083-C704-DF42-AE43-6333AC496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161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BE25A-485A-FA41-93FD-696A6C82432B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46083-C704-DF42-AE43-6333AC496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793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BE25A-485A-FA41-93FD-696A6C82432B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46083-C704-DF42-AE43-6333AC496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435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1F975B-4473-A3BD-C389-56EEFE4DB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89416F-FBE6-F9E0-C589-7F3D5FD897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CC4D9B-1764-F607-B85D-4ADA264CBF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A1E765-5112-F347-B467-9EB009023670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0A0117-36F7-797A-22B8-0FD3F19178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1BDB95-410C-FFC6-59D1-E2F605D53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1C7AE3-66F1-B44B-BC1E-E8F6A98BF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293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4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mailto:arvietto@eiu.edu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nual Input 4"/>
          <p:cNvSpPr/>
          <p:nvPr/>
        </p:nvSpPr>
        <p:spPr>
          <a:xfrm>
            <a:off x="2616200" y="355708"/>
            <a:ext cx="6527800" cy="6502292"/>
          </a:xfrm>
          <a:prstGeom prst="flowChartManualInput">
            <a:avLst/>
          </a:prstGeom>
          <a:gradFill flip="none" rotWithShape="1">
            <a:gsLst>
              <a:gs pos="0">
                <a:schemeClr val="accent1">
                  <a:alpha val="21000"/>
                </a:schemeClr>
              </a:gs>
              <a:gs pos="100000">
                <a:schemeClr val="accent1">
                  <a:shade val="75000"/>
                  <a:satMod val="120000"/>
                  <a:lumMod val="90000"/>
                  <a:alpha val="21000"/>
                </a:schemeClr>
              </a:gs>
            </a:gsLst>
            <a:lin ang="54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  <a:p>
            <a:pPr algn="ctr"/>
            <a:endParaRPr lang="en-US"/>
          </a:p>
          <a:p>
            <a:r>
              <a:rPr lang="en-US"/>
              <a:t>			     </a:t>
            </a:r>
          </a:p>
          <a:p>
            <a:endParaRPr lang="en-US">
              <a:solidFill>
                <a:schemeClr val="tx2"/>
              </a:solidFill>
            </a:endParaRPr>
          </a:p>
          <a:p>
            <a:r>
              <a:rPr lang="en-US">
                <a:solidFill>
                  <a:schemeClr val="tx2"/>
                </a:solidFill>
              </a:rPr>
              <a:t>			     Dr. Barbara </a:t>
            </a:r>
            <a:r>
              <a:rPr lang="en-US" err="1">
                <a:solidFill>
                  <a:schemeClr val="tx2"/>
                </a:solidFill>
              </a:rPr>
              <a:t>Bonnekessen</a:t>
            </a:r>
            <a:r>
              <a:rPr lang="en-US">
                <a:solidFill>
                  <a:schemeClr val="tx2"/>
                </a:solidFill>
              </a:rPr>
              <a:t>, Dean</a:t>
            </a:r>
          </a:p>
          <a:p>
            <a:pPr algn="ctr"/>
            <a:r>
              <a:rPr lang="en-US">
                <a:solidFill>
                  <a:schemeClr val="tx2"/>
                </a:solidFill>
              </a:rPr>
              <a:t>         Dr. Michael Cornebise, Associate Dean     </a:t>
            </a:r>
          </a:p>
          <a:p>
            <a:pPr algn="ctr"/>
            <a:r>
              <a:rPr lang="en-US">
                <a:solidFill>
                  <a:schemeClr val="tx2"/>
                </a:solidFill>
              </a:rPr>
              <a:t>Dr. Chris Mitchell, Associate Dean</a:t>
            </a:r>
          </a:p>
        </p:txBody>
      </p:sp>
      <p:pic>
        <p:nvPicPr>
          <p:cNvPr id="8" name="Picture 6" descr="C:\Users\amrhoads\Pictures\COS Bann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75" y="2049395"/>
            <a:ext cx="6825198" cy="186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976848" y="2540129"/>
            <a:ext cx="4981927" cy="90718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068989" y="3091284"/>
            <a:ext cx="6712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0090"/>
                </a:solidFill>
                <a:latin typeface="Avenir Heavy"/>
                <a:cs typeface="Avenir Heavy"/>
              </a:rPr>
              <a:t>COLLEGE OF LIBERAL ARTS AND SCIENCES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DEB839-20FD-1F4D-AB43-B1B2317666C3}"/>
              </a:ext>
            </a:extLst>
          </p:cNvPr>
          <p:cNvSpPr/>
          <p:nvPr/>
        </p:nvSpPr>
        <p:spPr>
          <a:xfrm>
            <a:off x="-491734" y="4601477"/>
            <a:ext cx="347123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70C0"/>
                </a:solidFill>
              </a:rPr>
              <a:t>Exciting </a:t>
            </a:r>
            <a:r>
              <a:rPr lang="en-US" sz="2400" i="1">
                <a:solidFill>
                  <a:srgbClr val="0070C0"/>
                </a:solidFill>
              </a:rPr>
              <a:t>new</a:t>
            </a:r>
            <a:r>
              <a:rPr lang="en-US" sz="2400">
                <a:solidFill>
                  <a:srgbClr val="0070C0"/>
                </a:solidFill>
              </a:rPr>
              <a:t> developments </a:t>
            </a:r>
          </a:p>
          <a:p>
            <a:pPr algn="ctr"/>
            <a:r>
              <a:rPr lang="en-US" sz="2400">
                <a:solidFill>
                  <a:srgbClr val="0070C0"/>
                </a:solidFill>
              </a:rPr>
              <a:t>since you last </a:t>
            </a:r>
          </a:p>
          <a:p>
            <a:pPr algn="ctr"/>
            <a:r>
              <a:rPr lang="en-US" sz="2400">
                <a:solidFill>
                  <a:srgbClr val="0070C0"/>
                </a:solidFill>
              </a:rPr>
              <a:t>joined us!</a:t>
            </a:r>
          </a:p>
        </p:txBody>
      </p:sp>
    </p:spTree>
    <p:extLst>
      <p:ext uri="{BB962C8B-B14F-4D97-AF65-F5344CB8AC3E}">
        <p14:creationId xmlns:p14="http://schemas.microsoft.com/office/powerpoint/2010/main" val="33079080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/>
          <p:cNvCxnSpPr/>
          <p:nvPr/>
        </p:nvCxnSpPr>
        <p:spPr>
          <a:xfrm>
            <a:off x="1492955" y="1302660"/>
            <a:ext cx="2987847" cy="0"/>
          </a:xfrm>
          <a:prstGeom prst="lin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492956" y="947432"/>
            <a:ext cx="5116720" cy="346249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en-US" dirty="0">
                <a:solidFill>
                  <a:srgbClr val="000090"/>
                </a:solidFill>
                <a:latin typeface="Avenir Heavy"/>
                <a:cs typeface="Avenir Heavy"/>
              </a:rPr>
              <a:t>MUSIC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7553" y="3606000"/>
            <a:ext cx="8517347" cy="2354491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2060"/>
                </a:solidFill>
              </a:rPr>
              <a:t>We are thrilled to welcome several new faculty this year!  In addition to those pictured above, we will welcomed a new piano technician, Michael Campbell, and Jose Gobbo (guitar) will join us in January.</a:t>
            </a:r>
            <a:br>
              <a:rPr lang="en-US" sz="1350" dirty="0">
                <a:solidFill>
                  <a:srgbClr val="002060"/>
                </a:solidFill>
              </a:rPr>
            </a:br>
            <a:endParaRPr lang="en-US" sz="1350" dirty="0">
              <a:solidFill>
                <a:srgbClr val="002060"/>
              </a:solidFill>
              <a:cs typeface="Calibri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2060"/>
                </a:solidFill>
              </a:rPr>
              <a:t>The Department of Music had an excellent recruitment year, with this year’s entering class approximately doubling last year’s.  </a:t>
            </a:r>
            <a:br>
              <a:rPr lang="en-US" sz="1350" dirty="0">
                <a:solidFill>
                  <a:srgbClr val="002060"/>
                </a:solidFill>
              </a:rPr>
            </a:br>
            <a:endParaRPr lang="en-US" sz="1350" dirty="0">
              <a:solidFill>
                <a:srgbClr val="002060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2060"/>
                </a:solidFill>
              </a:rPr>
              <a:t>With the new BA in Audio and Recording Technology and the new minor in Music Technology are gaining in popularity, we graduate our first class last May and welcomed in a large entering class.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002060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2060"/>
                </a:solidFill>
              </a:rPr>
              <a:t>We are always happy to work on </a:t>
            </a:r>
            <a:r>
              <a:rPr lang="en-US" sz="1350">
                <a:solidFill>
                  <a:srgbClr val="002060"/>
                </a:solidFill>
              </a:rPr>
              <a:t>articulation agreements with your programs!</a:t>
            </a:r>
            <a:endParaRPr lang="en-US" sz="1350" dirty="0">
              <a:solidFill>
                <a:srgbClr val="002060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00206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A6E046-03DB-BB42-A107-3812A98C99C7}"/>
              </a:ext>
            </a:extLst>
          </p:cNvPr>
          <p:cNvSpPr txBox="1"/>
          <p:nvPr/>
        </p:nvSpPr>
        <p:spPr>
          <a:xfrm>
            <a:off x="207554" y="3036110"/>
            <a:ext cx="2042313" cy="484748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algn="ctr"/>
            <a:r>
              <a:rPr lang="en-US" sz="1350" dirty="0">
                <a:solidFill>
                  <a:schemeClr val="accent1">
                    <a:lumMod val="50000"/>
                  </a:schemeClr>
                </a:solidFill>
                <a:cs typeface="Calibri"/>
              </a:rPr>
              <a:t>Janet </a:t>
            </a:r>
            <a:r>
              <a:rPr lang="en-US" sz="1350" dirty="0" err="1">
                <a:solidFill>
                  <a:schemeClr val="accent1">
                    <a:lumMod val="50000"/>
                  </a:schemeClr>
                </a:solidFill>
                <a:cs typeface="Calibri"/>
              </a:rPr>
              <a:t>McCumber</a:t>
            </a:r>
            <a:r>
              <a:rPr lang="en-US" sz="1350" dirty="0">
                <a:solidFill>
                  <a:schemeClr val="accent1">
                    <a:lumMod val="50000"/>
                  </a:schemeClr>
                </a:solidFill>
                <a:cs typeface="Calibri"/>
              </a:rPr>
              <a:t>, Director of Choral Activities</a:t>
            </a:r>
            <a:endParaRPr lang="en-US" sz="13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29B12E-EC95-4646-BC03-5FEE29CA3B0D}"/>
              </a:ext>
            </a:extLst>
          </p:cNvPr>
          <p:cNvSpPr txBox="1"/>
          <p:nvPr/>
        </p:nvSpPr>
        <p:spPr>
          <a:xfrm>
            <a:off x="2155071" y="3036110"/>
            <a:ext cx="1896244" cy="484748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algn="ctr"/>
            <a:r>
              <a:rPr lang="en-US" sz="1350" dirty="0">
                <a:solidFill>
                  <a:schemeClr val="accent1">
                    <a:lumMod val="50000"/>
                  </a:schemeClr>
                </a:solidFill>
              </a:rPr>
              <a:t>Ben Carrasquillo, trombone and Jazz/Rock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838597-0946-4552-9F5B-157DB748C7BE}"/>
              </a:ext>
            </a:extLst>
          </p:cNvPr>
          <p:cNvSpPr txBox="1"/>
          <p:nvPr/>
        </p:nvSpPr>
        <p:spPr>
          <a:xfrm>
            <a:off x="3806278" y="3036109"/>
            <a:ext cx="1896244" cy="4847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50" dirty="0">
                <a:solidFill>
                  <a:schemeClr val="accent1">
                    <a:lumMod val="50000"/>
                  </a:schemeClr>
                </a:solidFill>
              </a:rPr>
              <a:t>George Alberti, tuba/euphonium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27FB72-8A37-64CA-3278-202727BCF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5067" y="1507461"/>
            <a:ext cx="1678494" cy="14435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A80830-39A3-0BC0-8D23-723741E5D8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1223" y="1512860"/>
            <a:ext cx="952500" cy="14573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5F06BE-B8C7-CADA-EA9E-D7AE96FF4C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621" y="1578136"/>
            <a:ext cx="926368" cy="13895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CF900D-2BBF-2214-A672-A44A25193C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1545" y="1528053"/>
            <a:ext cx="1085342" cy="14435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9CA4686-DE2D-DA55-3342-93DCA30534B8}"/>
              </a:ext>
            </a:extLst>
          </p:cNvPr>
          <p:cNvSpPr txBox="1"/>
          <p:nvPr/>
        </p:nvSpPr>
        <p:spPr>
          <a:xfrm>
            <a:off x="6067004" y="3036109"/>
            <a:ext cx="1085343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002060"/>
                </a:solidFill>
              </a:rPr>
              <a:t>Nolan </a:t>
            </a:r>
            <a:r>
              <a:rPr lang="en-US" sz="1350" dirty="0" err="1">
                <a:solidFill>
                  <a:srgbClr val="002060"/>
                </a:solidFill>
              </a:rPr>
              <a:t>Vallier</a:t>
            </a:r>
            <a:r>
              <a:rPr lang="en-US" sz="1350" dirty="0">
                <a:solidFill>
                  <a:srgbClr val="002060"/>
                </a:solidFill>
              </a:rPr>
              <a:t>, </a:t>
            </a:r>
            <a:br>
              <a:rPr lang="en-US" sz="1350" dirty="0">
                <a:solidFill>
                  <a:srgbClr val="002060"/>
                </a:solidFill>
              </a:rPr>
            </a:br>
            <a:r>
              <a:rPr lang="en-US" sz="1350" dirty="0">
                <a:solidFill>
                  <a:srgbClr val="002060"/>
                </a:solidFill>
              </a:rPr>
              <a:t>music history</a:t>
            </a:r>
          </a:p>
          <a:p>
            <a:endParaRPr lang="en-US" sz="135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A41A5D5-7BB7-DD9B-5639-07C5B2E367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4871" y="1529820"/>
            <a:ext cx="1037221" cy="14417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268CB7F-4F89-D8DF-35CF-EC02AF49FB2A}"/>
              </a:ext>
            </a:extLst>
          </p:cNvPr>
          <p:cNvSpPr txBox="1"/>
          <p:nvPr/>
        </p:nvSpPr>
        <p:spPr>
          <a:xfrm>
            <a:off x="7258933" y="3036109"/>
            <a:ext cx="1602197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rgbClr val="002060"/>
                </a:solidFill>
              </a:rPr>
              <a:t>Timothy McGowan, voice</a:t>
            </a:r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710985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65969B-6226-D440-A5EC-453B229E6C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1" y="1200150"/>
            <a:ext cx="5943599" cy="4457700"/>
          </a:xfrm>
          <a:prstGeom prst="rect">
            <a:avLst/>
          </a:prstGeom>
        </p:spPr>
      </p:pic>
      <p:pic>
        <p:nvPicPr>
          <p:cNvPr id="4" name="Audio Recording Aug 31, 2022 at 11:05:18 AM" descr="Audio Recording Aug 31, 2022 at 11:05:18 AM">
            <a:hlinkClick r:id="" action="ppaction://media"/>
            <a:extLst>
              <a:ext uri="{FF2B5EF4-FFF2-40B4-BE49-F238E27FC236}">
                <a16:creationId xmlns:a16="http://schemas.microsoft.com/office/drawing/2014/main" id="{F934FB0F-57D5-C841-B8BA-7E5D8FCAD7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31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04800" y="2362200"/>
            <a:ext cx="86106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Lucida Handwriting" pitchFamily="66" charset="0"/>
                <a:ea typeface="+mj-ea"/>
                <a:cs typeface="Latha" pitchFamily="2"/>
              </a:rPr>
              <a:t>The EIU Physics Department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0" y="0"/>
            <a:ext cx="1600200" cy="2402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10000"/>
            <a:ext cx="406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81000" y="228600"/>
            <a:ext cx="32766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Electrical Engineering:</a:t>
            </a:r>
          </a:p>
          <a:p>
            <a:r>
              <a:rPr lang="en-US" dirty="0"/>
              <a:t>In our 3</a:t>
            </a:r>
            <a:r>
              <a:rPr lang="en-US" baseline="30000" dirty="0"/>
              <a:t>rd</a:t>
            </a:r>
            <a:r>
              <a:rPr lang="en-US" dirty="0"/>
              <a:t> year and planning to graduate our first class in the spring.  </a:t>
            </a:r>
          </a:p>
          <a:p>
            <a:r>
              <a:rPr lang="en-US" dirty="0"/>
              <a:t>Program is developed and can accept transfer students.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000" y="3832225"/>
            <a:ext cx="411480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Programs Available: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Astronomy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Physics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Computational Physics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Teacher Licensure in Physics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Engineering Physics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Pre-Engineering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Electrical Engineering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867400" y="228600"/>
            <a:ext cx="2743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Research Opportunities:</a:t>
            </a:r>
          </a:p>
          <a:p>
            <a:r>
              <a:rPr lang="en-US" dirty="0"/>
              <a:t>* Paid summer research</a:t>
            </a:r>
          </a:p>
          <a:p>
            <a:r>
              <a:rPr lang="en-US" dirty="0"/>
              <a:t>* Faculty mentored  </a:t>
            </a:r>
          </a:p>
          <a:p>
            <a:r>
              <a:rPr lang="en-US" dirty="0"/>
              <a:t>   research during the year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7566" y="282815"/>
            <a:ext cx="67123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venir Heavy"/>
                <a:ea typeface="+mn-ea"/>
                <a:cs typeface="Avenir Heavy"/>
              </a:rPr>
              <a:t>POLITICAL SCIENCE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B10C28-B944-4CEB-9811-059C3951F1F2}"/>
              </a:ext>
            </a:extLst>
          </p:cNvPr>
          <p:cNvSpPr txBox="1"/>
          <p:nvPr/>
        </p:nvSpPr>
        <p:spPr>
          <a:xfrm>
            <a:off x="6499168" y="3254615"/>
            <a:ext cx="251060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New faculty:</a:t>
            </a:r>
          </a:p>
          <a:p>
            <a:r>
              <a:rPr lang="en-US" sz="2200" dirty="0"/>
              <a:t>Dr. Daniel Banini </a:t>
            </a:r>
          </a:p>
          <a:p>
            <a:endParaRPr lang="en-US" sz="2200" dirty="0"/>
          </a:p>
          <a:p>
            <a:r>
              <a:rPr lang="en-US" sz="2200" dirty="0"/>
              <a:t>His courses include African Politics, the Politics of Developing Nations, and International Relations.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E78BDB-C7C3-2662-C383-FDF020DD3B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9168" y="155346"/>
            <a:ext cx="2358233" cy="2971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6B00C2-E78A-6726-4CA0-9886775B25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506" y="1772987"/>
            <a:ext cx="2417704" cy="228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E3E9515-4414-3DA4-DC26-AD46AE8506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0526" y="1785791"/>
            <a:ext cx="2413000" cy="2286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C42817E-250A-B86E-A242-53CD2B41B69E}"/>
              </a:ext>
            </a:extLst>
          </p:cNvPr>
          <p:cNvSpPr txBox="1"/>
          <p:nvPr/>
        </p:nvSpPr>
        <p:spPr>
          <a:xfrm>
            <a:off x="477567" y="4137261"/>
            <a:ext cx="516596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All Students Participate in Applied Learning: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Moot Court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Model Illinois Government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Undergraduate Research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Internships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Study Abroad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7124F1-CC50-42A0-FF24-4C4DBE18AA14}"/>
              </a:ext>
            </a:extLst>
          </p:cNvPr>
          <p:cNvSpPr txBox="1"/>
          <p:nvPr/>
        </p:nvSpPr>
        <p:spPr>
          <a:xfrm>
            <a:off x="477566" y="1179581"/>
            <a:ext cx="5663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New Course: </a:t>
            </a:r>
            <a:r>
              <a:rPr lang="en-US" sz="2400" dirty="0"/>
              <a:t>Health Politics &amp; Policy</a:t>
            </a:r>
          </a:p>
        </p:txBody>
      </p:sp>
    </p:spTree>
    <p:extLst>
      <p:ext uri="{BB962C8B-B14F-4D97-AF65-F5344CB8AC3E}">
        <p14:creationId xmlns:p14="http://schemas.microsoft.com/office/powerpoint/2010/main" val="39825563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F0BA48B-A753-457A-AE85-CE0A7B919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1131094"/>
            <a:ext cx="3938487" cy="1355479"/>
          </a:xfrm>
        </p:spPr>
        <p:txBody>
          <a:bodyPr vert="horz" lIns="68580" tIns="34290" rIns="68580" bIns="34290" rtlCol="0" anchor="ctr">
            <a:normAutofit fontScale="90000"/>
          </a:bodyPr>
          <a:lstStyle/>
          <a:p>
            <a:r>
              <a:rPr lang="en-US" dirty="0"/>
              <a:t>Department of Psychology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01ED11F-FAC6-4F30-944F-926FFD9232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2607223"/>
            <a:ext cx="3464716" cy="2882750"/>
          </a:xfr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sz="1500" dirty="0"/>
              <a:t>Undergraduate Programs</a:t>
            </a:r>
          </a:p>
          <a:p>
            <a:pPr lvl="1"/>
            <a:r>
              <a:rPr lang="en-US" sz="1500" dirty="0"/>
              <a:t>Psychology (n = 242)</a:t>
            </a:r>
          </a:p>
          <a:p>
            <a:pPr lvl="1"/>
            <a:r>
              <a:rPr lang="en-US" sz="1500" dirty="0"/>
              <a:t>Psychology Online (n </a:t>
            </a:r>
            <a:r>
              <a:rPr lang="en-US" sz="1500"/>
              <a:t>= 139)</a:t>
            </a:r>
            <a:endParaRPr lang="en-US" sz="1500" dirty="0"/>
          </a:p>
          <a:p>
            <a:pPr lvl="1"/>
            <a:r>
              <a:rPr lang="en-US" sz="1500" dirty="0"/>
              <a:t>Neuroscience (n = 16)</a:t>
            </a:r>
          </a:p>
          <a:p>
            <a:r>
              <a:rPr lang="en-US" sz="1500" dirty="0"/>
              <a:t>Graduate Programs</a:t>
            </a:r>
          </a:p>
          <a:p>
            <a:pPr lvl="1"/>
            <a:r>
              <a:rPr lang="en-US" sz="1500" dirty="0"/>
              <a:t>School Psychology</a:t>
            </a:r>
          </a:p>
          <a:p>
            <a:pPr lvl="1"/>
            <a:r>
              <a:rPr lang="en-US" sz="1500" dirty="0"/>
              <a:t>Clinical Psychology</a:t>
            </a:r>
          </a:p>
        </p:txBody>
      </p:sp>
      <p:pic>
        <p:nvPicPr>
          <p:cNvPr id="10" name="Content Placeholder 9" descr="Computer Generated Lights">
            <a:extLst>
              <a:ext uri="{FF2B5EF4-FFF2-40B4-BE49-F238E27FC236}">
                <a16:creationId xmlns:a16="http://schemas.microsoft.com/office/drawing/2014/main" id="{62F03B69-D7E3-4434-B477-EB491FFC8FA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5" r="23285"/>
          <a:stretch/>
        </p:blipFill>
        <p:spPr>
          <a:xfrm>
            <a:off x="4671912" y="857257"/>
            <a:ext cx="4472089" cy="5143493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332267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959C6-1333-4154-9F1A-164648718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Department </a:t>
            </a:r>
            <a:r>
              <a:rPr lang="en-US"/>
              <a:t>of Psychology</a:t>
            </a:r>
            <a:br>
              <a:rPr lang="en-US"/>
            </a:br>
            <a:r>
              <a:rPr lang="en-US"/>
              <a:t>High-Impact </a:t>
            </a:r>
            <a:r>
              <a:rPr lang="en-US" dirty="0"/>
              <a:t>Undergraduate Opportunities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9A458D7-B56B-4D22-B83E-596A531CAA5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650" y="2226469"/>
          <a:ext cx="7886700" cy="3263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792389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5C23C-2665-C972-0AB3-4CFAE7612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School of Communication &amp; Journalism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E8627-E7B3-DF06-C37B-92441C3203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57175" indent="-257175"/>
            <a:r>
              <a:rPr lang="en-US" sz="1500" dirty="0">
                <a:cs typeface="Calibri"/>
              </a:rPr>
              <a:t>New minor in Strategic Social Media Communication</a:t>
            </a:r>
          </a:p>
          <a:p>
            <a:pPr marL="600075" lvl="1" indent="-257175">
              <a:buFont typeface="Arial"/>
              <a:buChar char="•"/>
            </a:pPr>
            <a:r>
              <a:rPr lang="en-US" sz="1500" dirty="0">
                <a:cs typeface="Calibri"/>
              </a:rPr>
              <a:t>Students learn content creation and the strategic management of social platforms</a:t>
            </a:r>
          </a:p>
          <a:p>
            <a:pPr marL="257175" indent="-257175"/>
            <a:r>
              <a:rPr lang="en-US" sz="1500" dirty="0">
                <a:cs typeface="Calibri"/>
              </a:rPr>
              <a:t>Journalism major was completely revised including:</a:t>
            </a:r>
          </a:p>
          <a:p>
            <a:pPr marL="600075" lvl="1" indent="-257175">
              <a:buFont typeface="Arial"/>
              <a:buChar char="•"/>
            </a:pPr>
            <a:r>
              <a:rPr lang="en-US" sz="1500" dirty="0">
                <a:cs typeface="Calibri"/>
              </a:rPr>
              <a:t>A new capstone course</a:t>
            </a:r>
          </a:p>
          <a:p>
            <a:pPr marL="600075" lvl="1" indent="-257175">
              <a:buFont typeface="Arial"/>
              <a:buChar char="•"/>
            </a:pPr>
            <a:r>
              <a:rPr lang="en-US" sz="1500" dirty="0">
                <a:cs typeface="Calibri"/>
              </a:rPr>
              <a:t>Increased flexibility for students to tailor the major to their career aspirations</a:t>
            </a:r>
            <a:endParaRPr lang="en-US" dirty="0">
              <a:cs typeface="Calibri"/>
            </a:endParaRPr>
          </a:p>
          <a:p>
            <a:pPr marL="600075" lvl="1" indent="-257175">
              <a:buFont typeface="Arial"/>
              <a:buChar char="•"/>
            </a:pPr>
            <a:r>
              <a:rPr lang="en-US" sz="1500" dirty="0">
                <a:cs typeface="Calibri"/>
              </a:rPr>
              <a:t>Now only 60 required hours and can be completed in two years</a:t>
            </a:r>
          </a:p>
          <a:p>
            <a:pPr marL="257175" indent="-257175"/>
            <a:r>
              <a:rPr lang="en-US" sz="1500" dirty="0"/>
              <a:t>SC&amp;J Welcomes Two New Faculty Members</a:t>
            </a:r>
            <a:endParaRPr lang="en-US" sz="1500" dirty="0">
              <a:cs typeface="Calibri"/>
            </a:endParaRPr>
          </a:p>
          <a:p>
            <a:pPr marL="685800" lvl="1" indent="-342900">
              <a:buFont typeface="Arial"/>
              <a:buChar char="•"/>
            </a:pPr>
            <a:r>
              <a:rPr lang="en-US" sz="1500" dirty="0"/>
              <a:t>Tim </a:t>
            </a:r>
            <a:r>
              <a:rPr lang="en-US" sz="1500" dirty="0" err="1"/>
              <a:t>Drachlis</a:t>
            </a:r>
            <a:r>
              <a:rPr lang="en-US" sz="1500" dirty="0"/>
              <a:t>, Journalism</a:t>
            </a:r>
            <a:endParaRPr lang="en-US" sz="1500" dirty="0">
              <a:cs typeface="Calibri"/>
            </a:endParaRPr>
          </a:p>
          <a:p>
            <a:pPr marL="685800" lvl="1" indent="-342900">
              <a:buFont typeface="Arial"/>
              <a:buChar char="•"/>
            </a:pPr>
            <a:r>
              <a:rPr lang="en-US" sz="1500" dirty="0"/>
              <a:t>Josh Grube, Mass Communication</a:t>
            </a:r>
            <a:endParaRPr lang="en-US" sz="1500" dirty="0">
              <a:cs typeface="Calibri"/>
            </a:endParaRPr>
          </a:p>
          <a:p>
            <a:pPr marL="600075" lvl="1" indent="-257175">
              <a:buFont typeface="Arial"/>
              <a:buChar char="•"/>
            </a:pPr>
            <a:endParaRPr lang="en-US" sz="1500" dirty="0">
              <a:cs typeface="Calibri"/>
            </a:endParaRPr>
          </a:p>
          <a:p>
            <a:endParaRPr lang="en-US" dirty="0"/>
          </a:p>
        </p:txBody>
      </p:sp>
      <p:pic>
        <p:nvPicPr>
          <p:cNvPr id="5" name="Picture 4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2321D1D0-393B-1A00-9C7E-7EF6EFF0F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5361" y="3767266"/>
            <a:ext cx="1488989" cy="2233484"/>
          </a:xfrm>
          <a:prstGeom prst="rect">
            <a:avLst/>
          </a:prstGeom>
        </p:spPr>
      </p:pic>
      <p:pic>
        <p:nvPicPr>
          <p:cNvPr id="7" name="Picture 6" descr="A person in a suit&#10;&#10;Description automatically generated with low confidence">
            <a:extLst>
              <a:ext uri="{FF2B5EF4-FFF2-40B4-BE49-F238E27FC236}">
                <a16:creationId xmlns:a16="http://schemas.microsoft.com/office/drawing/2014/main" id="{96ED4098-A8D7-CD5C-7975-96A6E6894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340" y="3858221"/>
            <a:ext cx="1678021" cy="214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5689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CAC CLAS THEATRE" descr="CCAC CLAS THEATRE">
            <a:hlinkClick r:id="" action="ppaction://media"/>
            <a:extLst>
              <a:ext uri="{FF2B5EF4-FFF2-40B4-BE49-F238E27FC236}">
                <a16:creationId xmlns:a16="http://schemas.microsoft.com/office/drawing/2014/main" id="{635CB500-55B0-712F-1FE2-D21E1B43C1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38" y="4763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105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/>
          <p:cNvCxnSpPr>
            <a:cxnSpLocks/>
          </p:cNvCxnSpPr>
          <p:nvPr/>
        </p:nvCxnSpPr>
        <p:spPr>
          <a:xfrm>
            <a:off x="782251" y="724429"/>
            <a:ext cx="4179893" cy="0"/>
          </a:xfrm>
          <a:prstGeom prst="lin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80927" y="313819"/>
            <a:ext cx="5034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dirty="0">
                <a:solidFill>
                  <a:srgbClr val="000090"/>
                </a:solidFill>
                <a:latin typeface="Avenir Heavy"/>
                <a:cs typeface="Avenir Heavy"/>
              </a:rPr>
              <a:t>WORLD LANGUAGES AND CULTURES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0927" y="3238521"/>
            <a:ext cx="6702366" cy="3116238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Calibri" panose="020F0502020204030204"/>
              </a:rPr>
              <a:t>Flexible Major in Spanish, French &amp; German: 24-26 upper-division </a:t>
            </a:r>
            <a:r>
              <a:rPr lang="en-US" dirty="0" err="1">
                <a:solidFill>
                  <a:srgbClr val="002060"/>
                </a:solidFill>
                <a:latin typeface="Calibri" panose="020F0502020204030204"/>
              </a:rPr>
              <a:t>hrs</a:t>
            </a:r>
            <a:r>
              <a:rPr lang="en-US" dirty="0">
                <a:solidFill>
                  <a:srgbClr val="002060"/>
                </a:solidFill>
                <a:latin typeface="Calibri" panose="020F0502020204030204"/>
              </a:rPr>
              <a:t> &amp; 9 </a:t>
            </a:r>
            <a:r>
              <a:rPr lang="en-US" dirty="0" err="1">
                <a:solidFill>
                  <a:srgbClr val="002060"/>
                </a:solidFill>
                <a:latin typeface="Calibri" panose="020F0502020204030204"/>
              </a:rPr>
              <a:t>hrs</a:t>
            </a:r>
            <a:r>
              <a:rPr lang="en-US" dirty="0">
                <a:solidFill>
                  <a:srgbClr val="002060"/>
                </a:solidFill>
                <a:latin typeface="Calibri" panose="020F0502020204030204"/>
              </a:rPr>
              <a:t> electives</a:t>
            </a:r>
            <a:endParaRPr lang="en-US" dirty="0">
              <a:solidFill>
                <a:srgbClr val="002060"/>
              </a:solidFill>
              <a:latin typeface="Calibri" panose="020F0502020204030204"/>
              <a:cs typeface="Calibri"/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Calibri" panose="020F0502020204030204"/>
              </a:rPr>
              <a:t>World Language Minor: In the top 5 minors on campus</a:t>
            </a:r>
            <a:endParaRPr lang="en-US" dirty="0">
              <a:solidFill>
                <a:srgbClr val="002060"/>
              </a:solidFill>
              <a:latin typeface="Calibri" panose="020F0502020204030204"/>
              <a:cs typeface="Calibri"/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Calibri" panose="020F0502020204030204"/>
                <a:cs typeface="Calibri"/>
              </a:rPr>
              <a:t>A growing minor: Latin American &amp; Latinx Studies 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Calibri" panose="020F0502020204030204"/>
              </a:rPr>
              <a:t>Online WLS 1112 Spanish for the Health Professions. Second-semester Spanish course. Meets FLG graduation requirement.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Calibri" panose="020F0502020204030204"/>
                <a:cs typeface="Calibri"/>
              </a:rPr>
              <a:t>Planned for Spring 2023: WLS 3012 Medical Spanish for Health Care and Allied Fields.  </a:t>
            </a:r>
            <a:r>
              <a:rPr lang="en-US" dirty="0" err="1">
                <a:solidFill>
                  <a:srgbClr val="002060"/>
                </a:solidFill>
                <a:latin typeface="Calibri" panose="020F0502020204030204"/>
                <a:cs typeface="Calibri"/>
              </a:rPr>
              <a:t>Prereq</a:t>
            </a:r>
            <a:r>
              <a:rPr lang="en-US" dirty="0">
                <a:solidFill>
                  <a:srgbClr val="002060"/>
                </a:solidFill>
                <a:latin typeface="Calibri" panose="020F0502020204030204"/>
                <a:cs typeface="Calibri"/>
              </a:rPr>
              <a:t>: 4 semesters Spanish, or equivalent proficiency. 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Calibri" panose="020F0502020204030204"/>
                <a:cs typeface="Calibri"/>
              </a:rPr>
              <a:t>WLA 1101 &amp; 1102 American Sign Language I &amp; II  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  <a:latin typeface="Calibri" panose="020F0502020204030204"/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CFAD8D-8DF9-E348-B1E2-F91A51EDC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2869" y="1024511"/>
            <a:ext cx="2807076" cy="18621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251" y="1024511"/>
            <a:ext cx="2681960" cy="187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34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C:\Users\amrhoads\Pictures\COS Bann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75" y="2049395"/>
            <a:ext cx="6825198" cy="186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976848" y="2540129"/>
            <a:ext cx="4981927" cy="90718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068989" y="3091284"/>
            <a:ext cx="6712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0090"/>
                </a:solidFill>
                <a:latin typeface="Avenir Heavy"/>
                <a:cs typeface="Avenir Heavy"/>
              </a:rPr>
              <a:t>COLLEGE OF LIBERAL ARTS AND SCIENCES</a:t>
            </a:r>
          </a:p>
        </p:txBody>
      </p:sp>
    </p:spTree>
    <p:extLst>
      <p:ext uri="{BB962C8B-B14F-4D97-AF65-F5344CB8AC3E}">
        <p14:creationId xmlns:p14="http://schemas.microsoft.com/office/powerpoint/2010/main" val="1252550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/>
          <p:cNvCxnSpPr/>
          <p:nvPr/>
        </p:nvCxnSpPr>
        <p:spPr>
          <a:xfrm>
            <a:off x="1574730" y="1353216"/>
            <a:ext cx="2987847" cy="0"/>
          </a:xfrm>
          <a:prstGeom prst="lin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592317" y="1029250"/>
            <a:ext cx="503426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000090"/>
                </a:solidFill>
                <a:latin typeface="Avenir Heavy"/>
                <a:cs typeface="Avenir Heavy"/>
              </a:rPr>
              <a:t>Department of ART + DESIGN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6805" y="3169917"/>
            <a:ext cx="8236373" cy="2839239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2060"/>
                </a:solidFill>
              </a:rPr>
              <a:t>The Department is pleased to announce Dr. Brad Olson was hired as our new Unit A position in Art Education for Fall 2022. He brings expertise and leadership to the undergraduate and graduate program.</a:t>
            </a:r>
          </a:p>
          <a:p>
            <a:endParaRPr lang="en-US" sz="1500" dirty="0">
              <a:solidFill>
                <a:srgbClr val="002060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2060"/>
                </a:solidFill>
              </a:rPr>
              <a:t>In addition, Dr. Olson was named the Illinois Art Education Association’s </a:t>
            </a:r>
            <a:r>
              <a:rPr lang="en-US" sz="1500" b="1" dirty="0">
                <a:solidFill>
                  <a:srgbClr val="00B0F0"/>
                </a:solidFill>
              </a:rPr>
              <a:t>Higher Education Art Educator of the Year for 2022</a:t>
            </a:r>
            <a:r>
              <a:rPr lang="en-US" sz="1500" dirty="0">
                <a:solidFill>
                  <a:srgbClr val="002060"/>
                </a:solidFill>
              </a:rPr>
              <a:t>.</a:t>
            </a:r>
            <a:br>
              <a:rPr lang="en-US" sz="1500" dirty="0">
                <a:solidFill>
                  <a:srgbClr val="002060"/>
                </a:solidFill>
              </a:rPr>
            </a:br>
            <a:endParaRPr lang="en-US" sz="1500" dirty="0">
              <a:solidFill>
                <a:srgbClr val="002060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2060"/>
                </a:solidFill>
              </a:rPr>
              <a:t>We are seeing growth in all Majors</a:t>
            </a:r>
            <a:br>
              <a:rPr lang="en-US" sz="1500" dirty="0">
                <a:solidFill>
                  <a:srgbClr val="002060"/>
                </a:solidFill>
              </a:rPr>
            </a:br>
            <a:endParaRPr lang="en-US" sz="1500" dirty="0">
              <a:solidFill>
                <a:srgbClr val="002060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2060"/>
                </a:solidFill>
              </a:rPr>
              <a:t>Fashion Merchandising was able to host their Biennial Fashion Show (in-person) in the </a:t>
            </a:r>
            <a:r>
              <a:rPr lang="en-US" sz="1500" dirty="0" err="1">
                <a:solidFill>
                  <a:srgbClr val="002060"/>
                </a:solidFill>
              </a:rPr>
              <a:t>Doudna</a:t>
            </a:r>
            <a:r>
              <a:rPr lang="en-US" sz="1500" dirty="0">
                <a:solidFill>
                  <a:srgbClr val="002060"/>
                </a:solidFill>
              </a:rPr>
              <a:t> concourse in Spring 2022. </a:t>
            </a:r>
          </a:p>
          <a:p>
            <a:endParaRPr lang="en-US" sz="1500" dirty="0">
              <a:solidFill>
                <a:srgbClr val="00206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4DEECC-CAFF-EA49-879F-B6FCACCDA49F}"/>
              </a:ext>
            </a:extLst>
          </p:cNvPr>
          <p:cNvSpPr txBox="1"/>
          <p:nvPr/>
        </p:nvSpPr>
        <p:spPr>
          <a:xfrm>
            <a:off x="7934220" y="2700962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00B0F0"/>
                </a:solidFill>
              </a:rPr>
              <a:t>Dr. Bradley Olson </a:t>
            </a:r>
            <a:br>
              <a:rPr lang="en-US" sz="900" dirty="0">
                <a:solidFill>
                  <a:srgbClr val="00B0F0"/>
                </a:solidFill>
              </a:rPr>
            </a:br>
            <a:r>
              <a:rPr lang="en-US" sz="900" dirty="0">
                <a:solidFill>
                  <a:srgbClr val="00B0F0"/>
                </a:solidFill>
              </a:rPr>
              <a:t>Art Education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622BEF-A5DF-8246-B9B9-896E0DD7E9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5840" y="1016313"/>
            <a:ext cx="1661644" cy="20308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A2FC78-27A8-0F41-B1D5-2FA317549B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8838" y="795306"/>
            <a:ext cx="1801523" cy="22519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E6B150-72E4-7C4B-92FE-8C5ACEA2AB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2317" y="1523682"/>
            <a:ext cx="1218823" cy="15235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FD7416-EFF7-E647-B1CB-B31896CD3A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2087" y="1509109"/>
            <a:ext cx="1230481" cy="15381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12486E-F8F2-8449-AD89-4C23A550EA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5919" y="1520476"/>
            <a:ext cx="1221389" cy="152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693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>
          <a:xfrm>
            <a:off x="1342342" y="801103"/>
            <a:ext cx="4744461" cy="91200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400" b="1" dirty="0">
                <a:latin typeface="Arial" charset="0"/>
                <a:ea typeface="Arial" charset="0"/>
                <a:cs typeface="Arial" charset="0"/>
              </a:rPr>
              <a:t>Biological Sciences</a:t>
            </a:r>
            <a:br>
              <a:rPr lang="en-US" altLang="en-US" sz="2400" b="1" dirty="0">
                <a:latin typeface="Arial" charset="0"/>
                <a:ea typeface="Arial" charset="0"/>
                <a:cs typeface="Arial" charset="0"/>
              </a:rPr>
            </a:br>
            <a:endParaRPr lang="en-US" altLang="en-US" sz="1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ADC536-89B7-FE4D-B898-D851D7DDE5A3}"/>
              </a:ext>
            </a:extLst>
          </p:cNvPr>
          <p:cNvSpPr txBox="1"/>
          <p:nvPr/>
        </p:nvSpPr>
        <p:spPr>
          <a:xfrm>
            <a:off x="872659" y="1412281"/>
            <a:ext cx="1632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en-US" b="1" dirty="0">
                <a:latin typeface="Arial" charset="0"/>
                <a:ea typeface="Arial" charset="0"/>
                <a:cs typeface="Arial" charset="0"/>
              </a:rPr>
              <a:t>Curriculum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789C69-B32A-EF48-A558-ED9C5FCB25C7}"/>
              </a:ext>
            </a:extLst>
          </p:cNvPr>
          <p:cNvSpPr txBox="1"/>
          <p:nvPr/>
        </p:nvSpPr>
        <p:spPr>
          <a:xfrm>
            <a:off x="488035" y="2461898"/>
            <a:ext cx="5602633" cy="3808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00113" lvl="2" indent="-214313">
              <a:buFont typeface="Arial" panose="020B0604020202020204" pitchFamily="34" charset="0"/>
              <a:buChar char="•"/>
            </a:pPr>
            <a:r>
              <a:rPr lang="en-US" sz="1350" b="1" dirty="0"/>
              <a:t>Biological Sciences</a:t>
            </a:r>
          </a:p>
          <a:p>
            <a:pPr marL="900113" lvl="2" indent="-214313">
              <a:buFont typeface="Arial" panose="020B0604020202020204" pitchFamily="34" charset="0"/>
              <a:buChar char="•"/>
            </a:pPr>
            <a:r>
              <a:rPr lang="en-US" sz="1350" b="1" dirty="0"/>
              <a:t>Zoology</a:t>
            </a:r>
          </a:p>
          <a:p>
            <a:pPr marL="900113" lvl="2" indent="-214313">
              <a:buFont typeface="Arial" panose="020B0604020202020204" pitchFamily="34" charset="0"/>
              <a:buChar char="•"/>
            </a:pPr>
            <a:r>
              <a:rPr lang="en-US" sz="1350" b="1" dirty="0"/>
              <a:t>Botany</a:t>
            </a:r>
          </a:p>
          <a:p>
            <a:pPr marL="900113" lvl="2" indent="-214313">
              <a:buFont typeface="Arial" panose="020B0604020202020204" pitchFamily="34" charset="0"/>
              <a:buChar char="•"/>
            </a:pPr>
            <a:r>
              <a:rPr lang="en-US" sz="1350" b="1" dirty="0"/>
              <a:t>Environmental  Biology  </a:t>
            </a:r>
          </a:p>
          <a:p>
            <a:pPr marL="900113" lvl="2" indent="-214313">
              <a:buFont typeface="Arial" panose="020B0604020202020204" pitchFamily="34" charset="0"/>
              <a:buChar char="•"/>
            </a:pPr>
            <a:r>
              <a:rPr lang="en-US" sz="1350" b="1" dirty="0"/>
              <a:t>Pre-Health- (BIO major or non-major) </a:t>
            </a:r>
          </a:p>
          <a:p>
            <a:pPr marL="1243013" lvl="3" indent="-214313">
              <a:buFont typeface="Arial" panose="020B0604020202020204" pitchFamily="34" charset="0"/>
              <a:buChar char="•"/>
            </a:pPr>
            <a:r>
              <a:rPr lang="en-US" sz="1350" b="1" dirty="0"/>
              <a:t>Medicine, Dentistry, Pharmacy, Optometry, Chiropractic, Physical Therapy, Physician’s Assistant , Veterinary, etc.</a:t>
            </a:r>
          </a:p>
          <a:p>
            <a:pPr marL="900113" lvl="2" indent="-214313">
              <a:buFont typeface="Arial" panose="020B0604020202020204" pitchFamily="34" charset="0"/>
              <a:buChar char="•"/>
            </a:pPr>
            <a:r>
              <a:rPr lang="en-US" sz="1350" b="1" dirty="0"/>
              <a:t>Teacher Certification </a:t>
            </a:r>
          </a:p>
          <a:p>
            <a:pPr marL="900113" lvl="2" indent="-214313">
              <a:buFont typeface="Arial" panose="020B0604020202020204" pitchFamily="34" charset="0"/>
              <a:buChar char="•"/>
            </a:pPr>
            <a:r>
              <a:rPr lang="en-US" sz="1350" b="1" dirty="0"/>
              <a:t>Clinical Laboratory Science </a:t>
            </a:r>
            <a:endParaRPr lang="en-US" sz="1500" b="1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500" b="1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en-US" sz="1500" b="1" dirty="0">
                <a:ea typeface="Arial" charset="0"/>
                <a:cs typeface="Arial" charset="0"/>
              </a:rPr>
              <a:t>16 research-active faculty with broad expertise</a:t>
            </a:r>
            <a:endParaRPr lang="en-US" sz="15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b="1" dirty="0"/>
              <a:t>Departmental Honors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b="1" dirty="0"/>
              <a:t>Undergraduate research opportunities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b="1" dirty="0"/>
              <a:t>9 active student clubs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b="1" dirty="0"/>
              <a:t>Life Science building remodel near completion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b="1" dirty="0"/>
              <a:t>New interdisciplinary science building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500" b="1" dirty="0"/>
          </a:p>
        </p:txBody>
      </p:sp>
      <p:pic>
        <p:nvPicPr>
          <p:cNvPr id="12" name="Picture 11" descr="prot_warbler">
            <a:extLst>
              <a:ext uri="{FF2B5EF4-FFF2-40B4-BE49-F238E27FC236}">
                <a16:creationId xmlns:a16="http://schemas.microsoft.com/office/drawing/2014/main" id="{708F6FE6-FBAC-0E47-9D85-13A98B6A4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242" y="3427420"/>
            <a:ext cx="955446" cy="687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Screen shot 2013-10-01 at 1.30.22 PM (2).png">
            <a:extLst>
              <a:ext uri="{FF2B5EF4-FFF2-40B4-BE49-F238E27FC236}">
                <a16:creationId xmlns:a16="http://schemas.microsoft.com/office/drawing/2014/main" id="{670CFF66-2702-8746-B6A4-DA3606C1A5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54" t="28946" r="28613" b="40239"/>
          <a:stretch>
            <a:fillRect/>
          </a:stretch>
        </p:blipFill>
        <p:spPr bwMode="auto">
          <a:xfrm>
            <a:off x="5892033" y="3086173"/>
            <a:ext cx="2218516" cy="112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49BA03A-944A-5649-A17C-7AA4D0C650D2}"/>
              </a:ext>
            </a:extLst>
          </p:cNvPr>
          <p:cNvSpPr txBox="1"/>
          <p:nvPr/>
        </p:nvSpPr>
        <p:spPr>
          <a:xfrm>
            <a:off x="5528804" y="2515857"/>
            <a:ext cx="1638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cs typeface="Aharoni" panose="02010803020104030203" pitchFamily="2" charset="-79"/>
              </a:rPr>
              <a:t>Eden </a:t>
            </a:r>
            <a:r>
              <a:rPr lang="en-US" sz="1200" b="1" dirty="0" err="1">
                <a:cs typeface="Aharoni" panose="02010803020104030203" pitchFamily="2" charset="-79"/>
              </a:rPr>
              <a:t>Effert</a:t>
            </a:r>
            <a:r>
              <a:rPr lang="en-US" sz="1200" b="1" dirty="0">
                <a:cs typeface="Aharoni" panose="02010803020104030203" pitchFamily="2" charset="-79"/>
              </a:rPr>
              <a:t>-Fanta, PhD</a:t>
            </a:r>
          </a:p>
          <a:p>
            <a:pPr algn="ctr"/>
            <a:r>
              <a:rPr lang="en-US" sz="1200" b="1" dirty="0">
                <a:cs typeface="Aharoni" panose="02010803020104030203" pitchFamily="2" charset="-79"/>
              </a:rPr>
              <a:t>Aquatic Ecologist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F491F5-C801-C646-9659-40802D5E9ED3}"/>
              </a:ext>
            </a:extLst>
          </p:cNvPr>
          <p:cNvSpPr txBox="1"/>
          <p:nvPr/>
        </p:nvSpPr>
        <p:spPr>
          <a:xfrm>
            <a:off x="7079040" y="2501328"/>
            <a:ext cx="1782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cs typeface="Aharoni" panose="02010803020104030203" pitchFamily="2" charset="-79"/>
              </a:rPr>
              <a:t>Marissa Grant, MS</a:t>
            </a:r>
          </a:p>
          <a:p>
            <a:pPr algn="ctr"/>
            <a:r>
              <a:rPr lang="en-US" sz="1200" b="1" dirty="0">
                <a:cs typeface="Aharoni" panose="02010803020104030203" pitchFamily="2" charset="-79"/>
              </a:rPr>
              <a:t>Instructor-Microbiology</a:t>
            </a:r>
          </a:p>
        </p:txBody>
      </p:sp>
      <p:pic>
        <p:nvPicPr>
          <p:cNvPr id="3" name="Picture 2" descr="A person smiling in front of a computer screen&#10;&#10;Description automatically generated with medium confidence">
            <a:extLst>
              <a:ext uri="{FF2B5EF4-FFF2-40B4-BE49-F238E27FC236}">
                <a16:creationId xmlns:a16="http://schemas.microsoft.com/office/drawing/2014/main" id="{C66251F6-E119-1D5D-C2BD-ED8419C297B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6233" t="15509" r="17180" b="10935"/>
          <a:stretch/>
        </p:blipFill>
        <p:spPr>
          <a:xfrm>
            <a:off x="7444850" y="1063663"/>
            <a:ext cx="1174415" cy="1328116"/>
          </a:xfrm>
          <a:prstGeom prst="rect">
            <a:avLst/>
          </a:prstGeom>
        </p:spPr>
      </p:pic>
      <p:pic>
        <p:nvPicPr>
          <p:cNvPr id="6" name="Picture 5" descr="A picture containing person, tree, water, outdoor&#10;&#10;Description automatically generated">
            <a:extLst>
              <a:ext uri="{FF2B5EF4-FFF2-40B4-BE49-F238E27FC236}">
                <a16:creationId xmlns:a16="http://schemas.microsoft.com/office/drawing/2014/main" id="{7565FE7D-C0F6-CB58-C257-8752A5B323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23905" y="1095199"/>
            <a:ext cx="1448696" cy="1311110"/>
          </a:xfrm>
          <a:prstGeom prst="rect">
            <a:avLst/>
          </a:prstGeom>
        </p:spPr>
      </p:pic>
      <p:pic>
        <p:nvPicPr>
          <p:cNvPr id="10" name="Picture 14" descr="Logo, icon&#10;&#10;Description automatically generated">
            <a:extLst>
              <a:ext uri="{FF2B5EF4-FFF2-40B4-BE49-F238E27FC236}">
                <a16:creationId xmlns:a16="http://schemas.microsoft.com/office/drawing/2014/main" id="{77C7F692-17B0-BBAA-3A5C-FA1E8FF2D3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12" y="857251"/>
            <a:ext cx="977783" cy="79028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AADE2ED-A981-68CF-38AB-2F951975F022}"/>
              </a:ext>
            </a:extLst>
          </p:cNvPr>
          <p:cNvSpPr txBox="1"/>
          <p:nvPr/>
        </p:nvSpPr>
        <p:spPr>
          <a:xfrm>
            <a:off x="6549701" y="804073"/>
            <a:ext cx="154701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cs typeface="Aharoni" panose="02010803020104030203" pitchFamily="2" charset="-79"/>
              </a:rPr>
              <a:t>New faculty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8DFD70-33B7-2477-5FE5-9B36F69DC6F3}"/>
              </a:ext>
            </a:extLst>
          </p:cNvPr>
          <p:cNvSpPr txBox="1"/>
          <p:nvPr/>
        </p:nvSpPr>
        <p:spPr>
          <a:xfrm>
            <a:off x="1479408" y="1730322"/>
            <a:ext cx="389388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en-US" sz="1350" b="1" dirty="0">
                <a:latin typeface="Arial" charset="0"/>
                <a:ea typeface="Arial" charset="0"/>
                <a:cs typeface="Arial" charset="0"/>
              </a:rPr>
              <a:t>BIO 2001G Human Physiology replaced with </a:t>
            </a:r>
            <a:r>
              <a:rPr lang="en-US" altLang="en-US" sz="1350" b="1" dirty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BIO 2005G Human Biology  </a:t>
            </a:r>
            <a:endParaRPr lang="en-US" sz="1350" dirty="0">
              <a:solidFill>
                <a:srgbClr val="0432FF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3B3273D-AE29-D148-C072-1D2703D4D48E}"/>
              </a:ext>
            </a:extLst>
          </p:cNvPr>
          <p:cNvSpPr txBox="1"/>
          <p:nvPr/>
        </p:nvSpPr>
        <p:spPr>
          <a:xfrm>
            <a:off x="521360" y="2215775"/>
            <a:ext cx="269849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en-US" sz="1500" b="1" dirty="0">
                <a:latin typeface="Arial" charset="0"/>
                <a:ea typeface="Arial" charset="0"/>
                <a:cs typeface="Arial" charset="0"/>
              </a:rPr>
              <a:t>26 fillable PDF checklists</a:t>
            </a:r>
            <a:endParaRPr lang="en-US" sz="1500" dirty="0"/>
          </a:p>
        </p:txBody>
      </p:sp>
      <p:pic>
        <p:nvPicPr>
          <p:cNvPr id="29" name="Picture 28" descr="Qr code&#10;&#10;Description automatically generated">
            <a:extLst>
              <a:ext uri="{FF2B5EF4-FFF2-40B4-BE49-F238E27FC236}">
                <a16:creationId xmlns:a16="http://schemas.microsoft.com/office/drawing/2014/main" id="{2D0BD3DC-AC20-1AFB-39FC-D4F03112ACB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4970" t="7530" r="24953" b="19155"/>
          <a:stretch/>
        </p:blipFill>
        <p:spPr>
          <a:xfrm>
            <a:off x="3472305" y="2256279"/>
            <a:ext cx="1448696" cy="9944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B9FADC84-DC41-A0B4-BD15-C57899C82E2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5968" t="23985" r="5962" b="3827"/>
          <a:stretch/>
        </p:blipFill>
        <p:spPr>
          <a:xfrm>
            <a:off x="4501460" y="4337081"/>
            <a:ext cx="2599148" cy="1550444"/>
          </a:xfrm>
          <a:prstGeom prst="rect">
            <a:avLst/>
          </a:prstGeom>
        </p:spPr>
      </p:pic>
      <p:pic>
        <p:nvPicPr>
          <p:cNvPr id="15" name="Video 14">
            <a:hlinkClick r:id="" action="ppaction://media"/>
            <a:extLst>
              <a:ext uri="{FF2B5EF4-FFF2-40B4-BE49-F238E27FC236}">
                <a16:creationId xmlns:a16="http://schemas.microsoft.com/office/drawing/2014/main" id="{C7DBA2B2-2511-54A6-01B6-D3713832C6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429500" y="4714875"/>
            <a:ext cx="171450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16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711" x="1770063" y="1414463"/>
          <p14:tracePt t="8725" x="1770063" y="1404938"/>
          <p14:tracePt t="8732" x="1770063" y="1397000"/>
          <p14:tracePt t="8749" x="1770063" y="1389063"/>
          <p14:tracePt t="8773" x="1770063" y="1379538"/>
          <p14:tracePt t="8790" x="1770063" y="1371600"/>
          <p14:tracePt t="8847" x="1778000" y="1371600"/>
          <p14:tracePt t="8889" x="1778000" y="1363663"/>
          <p14:tracePt t="8955" x="1785938" y="1363663"/>
          <p14:tracePt t="8987" x="1795463" y="1363663"/>
          <p14:tracePt t="9012" x="1803400" y="1363663"/>
          <p14:tracePt t="9020" x="1811338" y="1363663"/>
          <p14:tracePt t="9045" x="1820863" y="1371600"/>
          <p14:tracePt t="9062" x="1828800" y="1371600"/>
          <p14:tracePt t="9069" x="1836738" y="1371600"/>
          <p14:tracePt t="9078" x="1846263" y="1379538"/>
          <p14:tracePt t="9102" x="1854200" y="1379538"/>
          <p14:tracePt t="9127" x="1862138" y="1379538"/>
          <p14:tracePt t="9192" x="1862138" y="1389063"/>
          <p14:tracePt t="9258" x="1862138" y="1397000"/>
          <p14:tracePt t="18888" x="1897063" y="1397000"/>
          <p14:tracePt t="18892" x="1912938" y="1397000"/>
          <p14:tracePt t="18905" x="1938338" y="1389063"/>
          <p14:tracePt t="18908" x="1973263" y="1389063"/>
          <p14:tracePt t="18922" x="2024063" y="1379538"/>
          <p14:tracePt t="18925" x="2100263" y="1363663"/>
          <p14:tracePt t="18938" x="2184400" y="1354138"/>
          <p14:tracePt t="18941" x="2278063" y="1338263"/>
          <p14:tracePt t="18956" x="2319338" y="1328738"/>
          <p14:tracePt t="18957" x="2413000" y="1320800"/>
          <p14:tracePt t="18972" x="2506663" y="1303338"/>
          <p14:tracePt t="18974" x="2590800" y="1295400"/>
          <p14:tracePt t="18988" x="2659063" y="1295400"/>
          <p14:tracePt t="18990" x="2725738" y="1277938"/>
          <p14:tracePt t="19005" x="2786063" y="1277938"/>
          <p14:tracePt t="19007" x="2836863" y="1270000"/>
          <p14:tracePt t="19022" x="2887663" y="1262063"/>
          <p14:tracePt t="19023" x="2928938" y="1262063"/>
          <p14:tracePt t="19038" x="2979738" y="1244600"/>
          <p14:tracePt t="19040" x="3073400" y="1219200"/>
          <p14:tracePt t="19055" x="3141663" y="1201738"/>
          <p14:tracePt t="19057" x="3225800" y="1168400"/>
          <p14:tracePt t="19072" x="3335338" y="1135063"/>
          <p14:tracePt t="19074" x="3446463" y="1100138"/>
          <p14:tracePt t="19088" x="3589338" y="1058863"/>
          <p14:tracePt t="19090" x="3725863" y="1023938"/>
          <p14:tracePt t="19105" x="3868738" y="998538"/>
          <p14:tracePt t="19107" x="3919538" y="990600"/>
          <p14:tracePt t="19122" x="4021138" y="982663"/>
          <p14:tracePt t="19123" x="4106863" y="982663"/>
          <p14:tracePt t="19138" x="4173538" y="982663"/>
          <p14:tracePt t="19140" x="4191000" y="982663"/>
          <p14:tracePt t="19155" x="4233863" y="982663"/>
          <p14:tracePt t="19156" x="4275138" y="982663"/>
          <p14:tracePt t="19172" x="4325938" y="1008063"/>
          <p14:tracePt t="19173" x="4351338" y="1023938"/>
          <p14:tracePt t="19188" x="4368800" y="1033463"/>
          <p14:tracePt t="19190" x="4376738" y="1033463"/>
          <p14:tracePt t="19205" x="4427538" y="1049338"/>
          <p14:tracePt t="19212" x="4445000" y="1049338"/>
          <p14:tracePt t="19221" x="4452938" y="1049338"/>
          <p14:tracePt t="19409" x="4503738" y="1049338"/>
          <p14:tracePt t="19417" x="4572000" y="1049338"/>
          <p14:tracePt t="19426" x="4656138" y="1058863"/>
          <p14:tracePt t="19434" x="4775200" y="1066800"/>
          <p14:tracePt t="19442" x="4894263" y="1066800"/>
          <p14:tracePt t="19451" x="5054600" y="1066800"/>
          <p14:tracePt t="19459" x="5214938" y="1066800"/>
          <p14:tracePt t="19467" x="5537200" y="1066800"/>
          <p14:tracePt t="19475" x="5859463" y="1033463"/>
          <p14:tracePt t="19483" x="6180138" y="998538"/>
          <p14:tracePt t="19491" x="6299200" y="973138"/>
          <p14:tracePt t="19499" x="6383338" y="965200"/>
          <p14:tracePt t="19507" x="6451600" y="957263"/>
          <p14:tracePt t="19515" x="6561138" y="939800"/>
          <p14:tracePt t="19524" x="6646863" y="931863"/>
          <p14:tracePt t="19532" x="6688138" y="922338"/>
          <p14:tracePt t="19540" x="6713538" y="914400"/>
          <p14:tracePt t="19548" x="6738938" y="906463"/>
          <p14:tracePt t="19705" x="6756400" y="906463"/>
          <p14:tracePt t="19714" x="6815138" y="922338"/>
          <p14:tracePt t="19722" x="6875463" y="931863"/>
          <p14:tracePt t="19730" x="6951663" y="947738"/>
          <p14:tracePt t="19739" x="7035800" y="957263"/>
          <p14:tracePt t="19746" x="7129463" y="965200"/>
          <p14:tracePt t="19756" x="7221538" y="973138"/>
          <p14:tracePt t="19762" x="7307263" y="982663"/>
          <p14:tracePt t="19770" x="7373938" y="982663"/>
          <p14:tracePt t="19779" x="7424738" y="982663"/>
          <p14:tracePt t="19787" x="7510463" y="982663"/>
          <p14:tracePt t="19795" x="7561263" y="990600"/>
          <p14:tracePt t="19803" x="7602538" y="990600"/>
          <p14:tracePt t="19812" x="7637463" y="998538"/>
          <p14:tracePt t="19819" x="7637463" y="1016000"/>
          <p14:tracePt t="20050" x="7627938" y="1016000"/>
          <p14:tracePt t="20059" x="7602538" y="1041400"/>
          <p14:tracePt t="20067" x="7569200" y="1066800"/>
          <p14:tracePt t="20075" x="7543800" y="1084263"/>
          <p14:tracePt t="20083" x="7510463" y="1100138"/>
          <p14:tracePt t="20091" x="7475538" y="1125538"/>
          <p14:tracePt t="20100" x="7467600" y="1125538"/>
          <p14:tracePt t="20107" x="7434263" y="1143000"/>
          <p14:tracePt t="20116" x="7416800" y="1160463"/>
          <p14:tracePt t="20124" x="7399338" y="1168400"/>
          <p14:tracePt t="20132" x="7383463" y="1176338"/>
          <p14:tracePt t="20141" x="7366000" y="1185863"/>
          <p14:tracePt t="20149" x="7358063" y="1193800"/>
          <p14:tracePt t="20157" x="7348538" y="1201738"/>
          <p14:tracePt t="20165" x="7340600" y="1201738"/>
          <p14:tracePt t="20174" x="7332663" y="1219200"/>
          <p14:tracePt t="20181" x="7323138" y="1227138"/>
          <p14:tracePt t="20190" x="7315200" y="1236663"/>
          <p14:tracePt t="20198" x="7307263" y="1252538"/>
          <p14:tracePt t="20206" x="7297738" y="1262063"/>
          <p14:tracePt t="20214" x="7289800" y="1277938"/>
          <p14:tracePt t="20222" x="7281863" y="1287463"/>
          <p14:tracePt t="20231" x="7272338" y="1295400"/>
          <p14:tracePt t="20239" x="7264400" y="1303338"/>
          <p14:tracePt t="20247" x="7256463" y="1312863"/>
          <p14:tracePt t="20256" x="7246938" y="1320800"/>
          <p14:tracePt t="20273" x="7239000" y="1320800"/>
          <p14:tracePt t="20280" x="7239000" y="1328738"/>
          <p14:tracePt t="20297" x="7231063" y="1328738"/>
          <p14:tracePt t="20379" x="7231063" y="1338263"/>
          <p14:tracePt t="20412" x="7221538" y="1338263"/>
          <p14:tracePt t="25772" x="7239000" y="1338263"/>
          <p14:tracePt t="25778" x="7264400" y="1346200"/>
          <p14:tracePt t="25788" x="7297738" y="1346200"/>
          <p14:tracePt t="25795" x="7340600" y="1346200"/>
          <p14:tracePt t="25805" x="7383463" y="1346200"/>
          <p14:tracePt t="25809" x="7467600" y="1346200"/>
          <p14:tracePt t="25821" x="7535863" y="1346200"/>
          <p14:tracePt t="25826" x="7602538" y="1346200"/>
          <p14:tracePt t="25838" x="7688263" y="1346200"/>
          <p14:tracePt t="25842" x="7780338" y="1346200"/>
          <p14:tracePt t="25855" x="7874000" y="1346200"/>
          <p14:tracePt t="25859" x="7975600" y="1346200"/>
          <p14:tracePt t="25872" x="8077200" y="1338263"/>
          <p14:tracePt t="25875" x="8186738" y="1328738"/>
          <p14:tracePt t="25888" x="8297863" y="1320800"/>
          <p14:tracePt t="25892" x="8399463" y="1312863"/>
          <p14:tracePt t="25905" x="8509000" y="1303338"/>
          <p14:tracePt t="25908" x="8618538" y="1295400"/>
          <p14:tracePt t="25921" x="8729663" y="1287463"/>
          <p14:tracePt t="25924" x="8847138" y="1287463"/>
          <p14:tracePt t="25938" x="8948738" y="1287463"/>
          <p14:tracePt t="25941" x="9059863" y="1287463"/>
          <p14:tracePt t="25956" x="9101138" y="1287463"/>
          <p14:tracePt t="25957" x="9194800" y="1287463"/>
          <p14:tracePt t="25972" x="9263063" y="1287463"/>
          <p14:tracePt t="25974" x="9329738" y="1287463"/>
          <p14:tracePt t="25988" x="9355138" y="1287463"/>
          <p14:tracePt t="25990" x="9390063" y="1287463"/>
          <p14:tracePt t="26005" x="9423400" y="1295400"/>
          <p14:tracePt t="26007" x="9448800" y="1295400"/>
          <p14:tracePt t="26021" x="9466263" y="1295400"/>
          <p14:tracePt t="26023" x="9474200" y="1295400"/>
          <p14:tracePt t="26196" x="9474200" y="1287463"/>
          <p14:tracePt t="26221" x="9482138" y="1287463"/>
          <p14:tracePt t="26229" x="9491663" y="1287463"/>
          <p14:tracePt t="26237" x="9517063" y="1287463"/>
          <p14:tracePt t="26245" x="9532938" y="1287463"/>
          <p14:tracePt t="26253" x="9558338" y="1295400"/>
          <p14:tracePt t="26262" x="9567863" y="1295400"/>
          <p14:tracePt t="26270" x="9575800" y="1295400"/>
          <p14:tracePt t="26278" x="9575800" y="1303338"/>
          <p14:tracePt t="26286" x="9593263" y="1303338"/>
          <p14:tracePt t="26294" x="9601200" y="1303338"/>
          <p14:tracePt t="26302" x="9601200" y="1312863"/>
          <p14:tracePt t="26311" x="9609138" y="1312863"/>
          <p14:tracePt t="26345" x="9618663" y="1312863"/>
          <p14:tracePt t="26368" x="9618663" y="1320800"/>
          <p14:tracePt t="26384" x="9626600" y="1320800"/>
          <p14:tracePt t="26401" x="9626600" y="1328738"/>
          <p14:tracePt t="26442" x="9626600" y="1338263"/>
          <p14:tracePt t="26467" x="9626600" y="1346200"/>
          <p14:tracePt t="26475" x="9634538" y="1354138"/>
          <p14:tracePt t="26491" x="9634538" y="1363663"/>
          <p14:tracePt t="26508" x="9634538" y="1371600"/>
          <p14:tracePt t="26532" x="9634538" y="1379538"/>
          <p14:tracePt t="26565" x="9634538" y="1389063"/>
          <p14:tracePt t="26590" x="9634538" y="1397000"/>
          <p14:tracePt t="26606" x="9634538" y="1404938"/>
          <p14:tracePt t="26623" x="9634538" y="1414463"/>
          <p14:tracePt t="26631" x="9634538" y="1422400"/>
          <p14:tracePt t="26656" x="9634538" y="1430338"/>
          <p14:tracePt t="26688" x="9634538" y="1439863"/>
          <p14:tracePt t="26738" x="9634538" y="1447800"/>
          <p14:tracePt t="26756" x="9644063" y="1447800"/>
          <p14:tracePt t="26770" x="9644063" y="1455738"/>
          <p14:tracePt t="26886" x="9644063" y="1465263"/>
          <p14:tracePt t="32844" x="9644063" y="1473200"/>
          <p14:tracePt t="32857" x="9634538" y="1481138"/>
          <p14:tracePt t="32882" x="9634538" y="1490663"/>
          <p14:tracePt t="32914" x="9634538" y="1498600"/>
          <p14:tracePt t="32964" x="9626600" y="1498600"/>
          <p14:tracePt t="33005" x="9626600" y="1506538"/>
          <p14:tracePt t="33038" x="9626600" y="1516063"/>
          <p14:tracePt t="33062" x="9626600" y="1524000"/>
          <p14:tracePt t="33087" x="9626600" y="1531938"/>
          <p14:tracePt t="33169" x="9634538" y="1531938"/>
          <p14:tracePt t="33207" x="9644063" y="1531938"/>
          <p14:tracePt t="33375" x="9634538" y="1531938"/>
          <p14:tracePt t="33383" x="9626600" y="1531938"/>
          <p14:tracePt t="33391" x="9583738" y="1531938"/>
          <p14:tracePt t="33399" x="9525000" y="1531938"/>
          <p14:tracePt t="33407" x="9456738" y="1531938"/>
          <p14:tracePt t="33416" x="9271000" y="1531938"/>
          <p14:tracePt t="33424" x="9075738" y="1557338"/>
          <p14:tracePt t="33433" x="8856663" y="1582738"/>
          <p14:tracePt t="33441" x="8567738" y="1643063"/>
          <p14:tracePt t="33449" x="8018463" y="1744663"/>
          <p14:tracePt t="33458" x="7848600" y="1778000"/>
          <p14:tracePt t="33465" x="7459663" y="1879600"/>
          <p14:tracePt t="33474" x="7112000" y="1981200"/>
          <p14:tracePt t="33482" x="6799263" y="2074863"/>
          <p14:tracePt t="33490" x="6680200" y="2125663"/>
          <p14:tracePt t="33499" x="6451600" y="2217738"/>
          <p14:tracePt t="33507" x="6375400" y="2243138"/>
          <p14:tracePt t="33515" x="6223000" y="2311400"/>
          <p14:tracePt t="33523" x="6121400" y="2362200"/>
          <p14:tracePt t="33531" x="6096000" y="2379663"/>
          <p14:tracePt t="33539" x="5994400" y="2438400"/>
          <p14:tracePt t="33892" x="5943600" y="2438400"/>
          <p14:tracePt t="33900" x="5867400" y="2438400"/>
          <p14:tracePt t="33909" x="5748338" y="2455863"/>
          <p14:tracePt t="33917" x="5511800" y="2481263"/>
          <p14:tracePt t="33926" x="5224463" y="2514600"/>
          <p14:tracePt t="33938" x="5054600" y="2532063"/>
          <p14:tracePt t="33942" x="4732338" y="2573338"/>
          <p14:tracePt t="33955" x="4411663" y="2624138"/>
          <p14:tracePt t="33958" x="4275138" y="2641600"/>
          <p14:tracePt t="33971" x="4021138" y="2692400"/>
          <p14:tracePt t="33975" x="3827463" y="2751138"/>
          <p14:tracePt t="33988" x="3649663" y="2801938"/>
          <p14:tracePt t="33991" x="3598863" y="2827338"/>
          <p14:tracePt t="34005" x="3563938" y="2844800"/>
          <p14:tracePt t="34007" x="3497263" y="2878138"/>
          <p14:tracePt t="34021" x="3454400" y="2903538"/>
          <p14:tracePt t="34336" x="3429000" y="2903538"/>
          <p14:tracePt t="34345" x="3403600" y="2921000"/>
          <p14:tracePt t="34352" x="3352800" y="2938463"/>
          <p14:tracePt t="34361" x="3302000" y="2971800"/>
          <p14:tracePt t="34368" x="3141663" y="3065463"/>
          <p14:tracePt t="34378" x="2989263" y="3141663"/>
          <p14:tracePt t="34385" x="2819400" y="3233738"/>
          <p14:tracePt t="34394" x="2641600" y="3327400"/>
          <p14:tracePt t="34402" x="2547938" y="3378200"/>
          <p14:tracePt t="34412" x="2379663" y="3462338"/>
          <p14:tracePt t="34418" x="2227263" y="3538538"/>
          <p14:tracePt t="34428" x="2176463" y="3573463"/>
          <p14:tracePt t="34435" x="2065338" y="3632200"/>
          <p14:tracePt t="34442" x="1973263" y="3683000"/>
          <p14:tracePt t="34450" x="1947863" y="3700463"/>
          <p14:tracePt t="34459" x="1897063" y="3733800"/>
          <p14:tracePt t="34467" x="1862138" y="3759200"/>
          <p14:tracePt t="34640" x="1828800" y="3767138"/>
          <p14:tracePt t="34648" x="1795463" y="3792538"/>
          <p14:tracePt t="34657" x="1744663" y="3843338"/>
          <p14:tracePt t="34664" x="1684338" y="3903663"/>
          <p14:tracePt t="34673" x="1625600" y="4005263"/>
          <p14:tracePt t="34681" x="1557338" y="4122738"/>
          <p14:tracePt t="34689" x="1498600" y="4241800"/>
          <p14:tracePt t="34697" x="1447800" y="4360863"/>
          <p14:tracePt t="34706" x="1404938" y="4462463"/>
          <p14:tracePt t="34714" x="1328738" y="4648200"/>
          <p14:tracePt t="34723" x="1303338" y="4716463"/>
          <p14:tracePt t="34730" x="1244600" y="4859338"/>
          <p14:tracePt t="34739" x="1211263" y="4970463"/>
          <p14:tracePt t="34746" x="1193800" y="4995863"/>
          <p14:tracePt t="34756" x="1176338" y="5062538"/>
          <p14:tracePt t="34762" x="1160463" y="5122863"/>
          <p14:tracePt t="34911" x="1150938" y="5148263"/>
          <p14:tracePt t="34920" x="1109663" y="5214938"/>
          <p14:tracePt t="34929" x="1084263" y="5275263"/>
          <p14:tracePt t="34935" x="1058863" y="5326063"/>
          <p14:tracePt t="34945" x="1041400" y="5359400"/>
          <p14:tracePt t="34952" x="1023938" y="5392738"/>
          <p14:tracePt t="34962" x="1016000" y="5418138"/>
          <p14:tracePt t="34968" x="998538" y="5453063"/>
          <p14:tracePt t="34978" x="982663" y="5478463"/>
          <p14:tracePt t="34985" x="965200" y="5519738"/>
          <p14:tracePt t="34995" x="939800" y="5562600"/>
          <p14:tracePt t="35001" x="931863" y="5580063"/>
          <p14:tracePt t="35012" x="914400" y="5605463"/>
          <p14:tracePt t="35018" x="906463" y="5630863"/>
          <p14:tracePt t="35028" x="896938" y="5646738"/>
          <p14:tracePt t="35034" x="889000" y="5656263"/>
          <p14:tracePt t="35042" x="881063" y="5664200"/>
          <p14:tracePt t="35050" x="881063" y="5672138"/>
          <p14:tracePt t="35058" x="871538" y="5681663"/>
          <p14:tracePt t="35067" x="871538" y="5689600"/>
          <p14:tracePt t="35207" x="863600" y="5707063"/>
          <p14:tracePt t="35215" x="846138" y="5757863"/>
          <p14:tracePt t="35223" x="820738" y="5816600"/>
          <p14:tracePt t="35231" x="795338" y="5875338"/>
          <p14:tracePt t="35240" x="779463" y="5926138"/>
          <p14:tracePt t="35247" x="762000" y="5969000"/>
          <p14:tracePt t="35256" x="744538" y="6002338"/>
          <p14:tracePt t="35264" x="736600" y="6027738"/>
          <p14:tracePt t="35272" x="728663" y="6053138"/>
          <p14:tracePt t="35280" x="711200" y="6103938"/>
          <p14:tracePt t="35289" x="703263" y="6138863"/>
          <p14:tracePt t="35297" x="693738" y="6164263"/>
          <p14:tracePt t="35306" x="685800" y="6180138"/>
          <p14:tracePt t="35314" x="685800" y="6197600"/>
          <p14:tracePt t="35323" x="685800" y="6205538"/>
          <p14:tracePt t="35330" x="677863" y="6215063"/>
          <p14:tracePt t="35347" x="677863" y="6223000"/>
          <p14:tracePt t="35356" x="668338" y="6223000"/>
          <p14:tracePt t="35420" x="668338" y="6230938"/>
          <p14:tracePt t="35561" x="677863" y="6240463"/>
          <p14:tracePt t="35576" x="677863" y="6248400"/>
          <p14:tracePt t="35584" x="685800" y="6248400"/>
          <p14:tracePt t="35592" x="685800" y="6256338"/>
          <p14:tracePt t="35605" x="685800" y="6265863"/>
          <p14:tracePt t="35609" x="693738" y="6265863"/>
          <p14:tracePt t="35621" x="693738" y="6273800"/>
          <p14:tracePt t="35625" x="703263" y="6273800"/>
          <p14:tracePt t="35638" x="703263" y="6281738"/>
          <p14:tracePt t="35650" x="711200" y="6281738"/>
          <p14:tracePt t="35658" x="719138" y="6281738"/>
          <p14:tracePt t="35666" x="719138" y="6291263"/>
          <p14:tracePt t="35675" x="728663" y="6291263"/>
          <p14:tracePt t="35683" x="736600" y="6299200"/>
          <p14:tracePt t="35691" x="744538" y="6299200"/>
          <p14:tracePt t="35699" x="754063" y="6299200"/>
          <p14:tracePt t="35707" x="754063" y="6307138"/>
          <p14:tracePt t="35715" x="762000" y="6307138"/>
          <p14:tracePt t="35724" x="769938" y="6316663"/>
          <p14:tracePt t="35749" x="769938" y="6324600"/>
          <p14:tracePt t="35757" x="779463" y="6324600"/>
          <p14:tracePt t="39405" x="779463" y="6332538"/>
          <p14:tracePt t="39412" x="769938" y="6342063"/>
          <p14:tracePt t="39434" x="769938" y="6350000"/>
          <p14:tracePt t="39443" x="762000" y="6357938"/>
          <p14:tracePt t="39467" x="762000" y="6367463"/>
          <p14:tracePt t="39475" x="762000" y="6375400"/>
          <p14:tracePt t="39492" x="762000" y="6383338"/>
          <p14:tracePt t="39499" x="754063" y="6392863"/>
          <p14:tracePt t="39508" x="754063" y="6400800"/>
          <p14:tracePt t="39524" x="744538" y="6408738"/>
          <p14:tracePt t="39533" x="744538" y="6418263"/>
          <p14:tracePt t="39541" x="736600" y="6426200"/>
          <p14:tracePt t="39549" x="736600" y="6434138"/>
          <p14:tracePt t="39557" x="736600" y="6443663"/>
          <p14:tracePt t="39565" x="728663" y="6443663"/>
          <p14:tracePt t="39574" x="728663" y="6451600"/>
          <p14:tracePt t="39582" x="728663" y="6459538"/>
          <p14:tracePt t="39606" x="728663" y="6469063"/>
          <p14:tracePt t="39623" x="728663" y="6477000"/>
          <p14:tracePt t="39640" x="719138" y="6484938"/>
          <p14:tracePt t="39648" x="719138" y="6494463"/>
          <p14:tracePt t="39656" x="719138" y="6502400"/>
          <p14:tracePt t="39664" x="719138" y="6510338"/>
          <p14:tracePt t="39681" x="719138" y="6519863"/>
          <p14:tracePt t="39689" x="719138" y="6527800"/>
          <p14:tracePt t="39706" x="719138" y="6535738"/>
          <p14:tracePt t="39730" x="719138" y="6545263"/>
          <p14:tracePt t="39755" x="719138" y="6553200"/>
          <p14:tracePt t="39773" x="728663" y="6561138"/>
          <p14:tracePt t="39804" x="728663" y="6570663"/>
          <p14:tracePt t="39829" x="728663" y="6578600"/>
          <p14:tracePt t="39836" x="736600" y="6578600"/>
          <p14:tracePt t="40923" x="795338" y="6570663"/>
          <p14:tracePt t="40946" x="804863" y="6570663"/>
          <p14:tracePt t="40987" x="804863" y="6561138"/>
          <p14:tracePt t="40995" x="812800" y="6561138"/>
          <p14:tracePt t="41003" x="820738" y="6561138"/>
          <p14:tracePt t="41012" x="830263" y="6553200"/>
          <p14:tracePt t="41019" x="830263" y="6545263"/>
          <p14:tracePt t="41028" x="838200" y="6545263"/>
          <p14:tracePt t="41036" x="846138" y="6535738"/>
          <p14:tracePt t="41053" x="855663" y="6535738"/>
          <p14:tracePt t="41094" x="855663" y="6527800"/>
          <p14:tracePt t="50506" x="863600" y="6527800"/>
          <p14:tracePt t="50514" x="947738" y="6510338"/>
          <p14:tracePt t="50522" x="1074738" y="6434138"/>
          <p14:tracePt t="50531" x="1244600" y="6332538"/>
          <p14:tracePt t="50540" x="1473200" y="6205538"/>
          <p14:tracePt t="50547" x="2328863" y="5791200"/>
          <p14:tracePt t="50557" x="3090863" y="5443538"/>
          <p14:tracePt t="50563" x="3937000" y="5080000"/>
          <p14:tracePt t="50573" x="4343400" y="4927600"/>
          <p14:tracePt t="50588" x="5105400" y="4605338"/>
          <p14:tracePt t="50593" x="5351463" y="4487863"/>
          <p14:tracePt t="50605" x="5562600" y="4386263"/>
          <p14:tracePt t="50610" x="5935663" y="4191000"/>
          <p14:tracePt t="50622" x="6400800" y="3868738"/>
          <p14:tracePt t="50628" x="6510338" y="3751263"/>
          <p14:tracePt t="50769" x="6553200" y="3725863"/>
          <p14:tracePt t="50778" x="6680200" y="3640138"/>
          <p14:tracePt t="50786" x="6815138" y="3556000"/>
          <p14:tracePt t="50795" x="6942138" y="3479800"/>
          <p14:tracePt t="50801" x="7053263" y="3403600"/>
          <p14:tracePt t="50811" x="7162800" y="3327400"/>
          <p14:tracePt t="50818" x="7272338" y="3251200"/>
          <p14:tracePt t="50828" x="7366000" y="3167063"/>
          <p14:tracePt t="50834" x="7442200" y="3090863"/>
          <p14:tracePt t="50843" x="7500938" y="3030538"/>
          <p14:tracePt t="50851" x="7535863" y="3005138"/>
          <p14:tracePt t="50860" x="7594600" y="2946400"/>
          <p14:tracePt t="50867" x="7688263" y="2870200"/>
          <p14:tracePt t="51114" x="7866063" y="2565400"/>
          <p14:tracePt t="51122" x="8272463" y="2024063"/>
          <p14:tracePt t="51131" x="8628063" y="1506538"/>
          <p14:tracePt t="51139" x="8907463" y="1117600"/>
          <p14:tracePt t="51146" x="9118600" y="830263"/>
          <p14:tracePt t="51156" x="9271000" y="652463"/>
          <p14:tracePt t="51163" x="9364663" y="550863"/>
          <p14:tracePt t="51173" x="9415463" y="515938"/>
          <p14:tracePt t="51311" x="9466263" y="482600"/>
          <p14:tracePt t="51319" x="9542463" y="423863"/>
          <p14:tracePt t="51329" x="9609138" y="355600"/>
          <p14:tracePt t="51336" x="9677400" y="279400"/>
          <p14:tracePt t="51345" x="9736138" y="220663"/>
          <p14:tracePt t="51352" x="9786938" y="152400"/>
          <p14:tracePt t="51362" x="9829800" y="93663"/>
          <p14:tracePt t="51368" x="9863138" y="42863"/>
          <p14:tracePt t="51378" x="9888538" y="0"/>
          <p14:tracePt t="52108" x="10287000" y="228600"/>
          <p14:tracePt t="52116" x="10210800" y="431800"/>
          <p14:tracePt t="52124" x="10126663" y="627063"/>
          <p14:tracePt t="52132" x="10050463" y="779463"/>
          <p14:tracePt t="52141" x="10007600" y="830263"/>
          <p14:tracePt t="52149" x="9939338" y="922338"/>
          <p14:tracePt t="52157" x="9812338" y="1066800"/>
          <p14:tracePt t="52166" x="9736138" y="1109663"/>
          <p14:tracePt t="52174" x="9669463" y="1125538"/>
          <p14:tracePt t="52182" x="9626600" y="1125538"/>
          <p14:tracePt t="52190" x="9567863" y="1125538"/>
          <p14:tracePt t="52198" x="9507538" y="1125538"/>
          <p14:tracePt t="52207" x="9456738" y="1100138"/>
          <p14:tracePt t="52215" x="9440863" y="1084263"/>
          <p14:tracePt t="52223" x="9415463" y="1058863"/>
          <p14:tracePt t="52231" x="9390063" y="1041400"/>
          <p14:tracePt t="52239" x="9380538" y="1023938"/>
          <p14:tracePt t="52248" x="9372600" y="1016000"/>
          <p14:tracePt t="52256" x="9372600" y="1008063"/>
          <p14:tracePt t="52264" x="9372600" y="982663"/>
          <p14:tracePt t="52272" x="9380538" y="965200"/>
          <p14:tracePt t="52281" x="9474200" y="922338"/>
          <p14:tracePt t="52289" x="9593263" y="863600"/>
          <p14:tracePt t="52297" x="9753600" y="804863"/>
          <p14:tracePt t="52306" x="9923463" y="736600"/>
          <p14:tracePt t="52313" x="10015538" y="711200"/>
          <p14:tracePt t="52322" x="10083800" y="693738"/>
          <p14:tracePt t="52329" x="10202863" y="652463"/>
          <p14:tracePt t="52339" x="10244138" y="642938"/>
          <p14:tracePt t="52346" x="10304463" y="617538"/>
          <p14:tracePt t="52355" x="10345738" y="601663"/>
          <p14:tracePt t="52363" x="10406063" y="576263"/>
          <p14:tracePt t="52373" x="10431463" y="558800"/>
          <p14:tracePt t="52379" x="10439400" y="533400"/>
          <p14:tracePt t="52387" x="10447338" y="500063"/>
          <p14:tracePt t="52396" x="10447338" y="465138"/>
          <p14:tracePt t="52403" x="10456863" y="449263"/>
          <p14:tracePt t="52412" x="10456863" y="414338"/>
          <p14:tracePt t="52420" x="10456863" y="363538"/>
          <p14:tracePt t="52428" x="10456863" y="322263"/>
          <p14:tracePt t="52436" x="10456863" y="287338"/>
          <p14:tracePt t="52445" x="10456863" y="254000"/>
          <p14:tracePt t="52453" x="10456863" y="246063"/>
          <p14:tracePt t="52462" x="10447338" y="228600"/>
          <p14:tracePt t="52469" x="10439400" y="211138"/>
          <p14:tracePt t="52479" x="10439400" y="203200"/>
          <p14:tracePt t="52485" x="10439400" y="195263"/>
          <p14:tracePt t="52495" x="10431463" y="185738"/>
          <p14:tracePt t="52502" x="10431463" y="177800"/>
          <p14:tracePt t="52511" x="10421938" y="169863"/>
          <p14:tracePt t="52518" x="10421938" y="160338"/>
          <p14:tracePt t="52529" x="10414000" y="144463"/>
          <p14:tracePt t="52535" x="10406063" y="144463"/>
          <p14:tracePt t="52545" x="10388600" y="119063"/>
          <p14:tracePt t="52551" x="10371138" y="101600"/>
          <p14:tracePt t="52561" x="10355263" y="84138"/>
          <p14:tracePt t="52568" x="10355263" y="76200"/>
          <p14:tracePt t="52578" x="10329863" y="42863"/>
          <p14:tracePt t="52584" x="10329863" y="25400"/>
          <p14:tracePt t="52595" x="10320338" y="7938"/>
          <p14:tracePt t="53669" x="10802938" y="33338"/>
          <p14:tracePt t="53679" x="10802938" y="84138"/>
          <p14:tracePt t="53685" x="10802938" y="134938"/>
          <p14:tracePt t="53695" x="10795000" y="185738"/>
          <p14:tracePt t="53701" x="10769600" y="246063"/>
          <p14:tracePt t="53712" x="10752138" y="261938"/>
          <p14:tracePt t="53718" x="10736263" y="296863"/>
          <p14:tracePt t="53728" x="10718800" y="322263"/>
          <p14:tracePt t="53735" x="10710863" y="338138"/>
          <p14:tracePt t="53744" x="10693400" y="347663"/>
          <p14:tracePt t="53751" x="10668000" y="363538"/>
          <p14:tracePt t="53759" x="10650538" y="363538"/>
          <p14:tracePt t="53767" x="10625138" y="363538"/>
          <p14:tracePt t="53775" x="10599738" y="355600"/>
          <p14:tracePt t="53784" x="10566400" y="347663"/>
          <p14:tracePt t="53792" x="10523538" y="330200"/>
          <p14:tracePt t="53800" x="10439400" y="312738"/>
          <p14:tracePt t="53808" x="10380663" y="312738"/>
          <p14:tracePt t="53817" x="10337800" y="312738"/>
          <p14:tracePt t="53825" x="10269538" y="312738"/>
          <p14:tracePt t="53833" x="10236200" y="312738"/>
          <p14:tracePt t="53841" x="10193338" y="312738"/>
          <p14:tracePt t="53849" x="10160000" y="312738"/>
          <p14:tracePt t="53858" x="10126663" y="312738"/>
          <p14:tracePt t="53866" x="10109200" y="312738"/>
          <p14:tracePt t="53874" x="10101263" y="312738"/>
          <p14:tracePt t="53883" x="10091738" y="304800"/>
          <p14:tracePt t="53891" x="10091738" y="296863"/>
          <p14:tracePt t="53899" x="10091738" y="279400"/>
          <p14:tracePt t="53907" x="10091738" y="261938"/>
          <p14:tracePt t="53916" x="10091738" y="236538"/>
          <p14:tracePt t="53923" x="10091738" y="220663"/>
          <p14:tracePt t="53932" x="10101263" y="195263"/>
          <p14:tracePt t="53940" x="10101263" y="169863"/>
          <p14:tracePt t="53948" x="10109200" y="144463"/>
          <p14:tracePt t="53956" x="10109200" y="127000"/>
          <p14:tracePt t="53965" x="10117138" y="101600"/>
          <p14:tracePt t="53973" x="10117138" y="93663"/>
          <p14:tracePt t="53981" x="10117138" y="68263"/>
          <p14:tracePt t="53989" x="10117138" y="50800"/>
          <p14:tracePt t="53997" x="10126663" y="2540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311" y="920493"/>
            <a:ext cx="3873381" cy="324833"/>
          </a:xfrm>
        </p:spPr>
        <p:txBody>
          <a:bodyPr>
            <a:noAutofit/>
          </a:bodyPr>
          <a:lstStyle/>
          <a:p>
            <a:pPr algn="l"/>
            <a:r>
              <a:rPr lang="en-US" sz="1800" b="1" cap="all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Chemistry and Biochemistry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242996"/>
            <a:ext cx="7889906" cy="3842414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sz="1350" b="1" u="sng" dirty="0">
                <a:solidFill>
                  <a:schemeClr val="accent1">
                    <a:lumMod val="50000"/>
                  </a:schemeClr>
                </a:solidFill>
              </a:rPr>
              <a:t>Programs:</a:t>
            </a:r>
            <a:r>
              <a:rPr lang="en-US" sz="1350" dirty="0">
                <a:solidFill>
                  <a:schemeClr val="accent1">
                    <a:lumMod val="50000"/>
                  </a:schemeClr>
                </a:solidFill>
              </a:rPr>
              <a:t>   B.S. in Chemistry, Biochemistry  or Chemistry Management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sz="1350" dirty="0">
                <a:solidFill>
                  <a:schemeClr val="accent1">
                    <a:lumMod val="50000"/>
                  </a:schemeClr>
                </a:solidFill>
              </a:rPr>
              <a:t>	   B.A. in Chemistry,  B.S. in Science with Teacher Licensure (Chemistry)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sz="1350" dirty="0">
                <a:solidFill>
                  <a:schemeClr val="accent1">
                    <a:lumMod val="50000"/>
                  </a:schemeClr>
                </a:solidFill>
              </a:rPr>
              <a:t>   	   </a:t>
            </a:r>
            <a:r>
              <a:rPr lang="en-US" sz="1350" dirty="0">
                <a:solidFill>
                  <a:srgbClr val="FF0000"/>
                </a:solidFill>
              </a:rPr>
              <a:t>Accelerated BS/MS and BA/MS (5-year program)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sz="1350" dirty="0">
                <a:solidFill>
                  <a:schemeClr val="accent1">
                    <a:lumMod val="50000"/>
                  </a:schemeClr>
                </a:solidFill>
              </a:rPr>
              <a:t>	   </a:t>
            </a:r>
            <a:r>
              <a:rPr lang="en-US" sz="1350" dirty="0">
                <a:solidFill>
                  <a:schemeClr val="accent4">
                    <a:lumMod val="75000"/>
                  </a:schemeClr>
                </a:solidFill>
              </a:rPr>
              <a:t>Ability to major and pursue pre-health option 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sz="1350" dirty="0">
                <a:solidFill>
                  <a:schemeClr val="accent4">
                    <a:lumMod val="75000"/>
                  </a:schemeClr>
                </a:solidFill>
              </a:rPr>
              <a:t>	   Departmental Honors (write thesis on research, take graduate course)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1350" dirty="0">
                <a:solidFill>
                  <a:schemeClr val="accent1">
                    <a:lumMod val="50000"/>
                  </a:schemeClr>
                </a:solidFill>
              </a:rPr>
              <a:t>	   </a:t>
            </a:r>
            <a:r>
              <a:rPr lang="en-US" sz="1350" dirty="0">
                <a:solidFill>
                  <a:srgbClr val="9966FF"/>
                </a:solidFill>
              </a:rPr>
              <a:t>Minor in Chemistry  or Biochemistry (2 or 3 courses beyond gen chem &amp; org, with labs) </a:t>
            </a:r>
          </a:p>
          <a:p>
            <a:pPr algn="l">
              <a:spcBef>
                <a:spcPts val="0"/>
              </a:spcBef>
            </a:pPr>
            <a:r>
              <a:rPr lang="en-US" sz="1350" dirty="0">
                <a:solidFill>
                  <a:srgbClr val="00B050"/>
                </a:solidFill>
              </a:rPr>
              <a:t>     </a:t>
            </a:r>
          </a:p>
          <a:p>
            <a:pPr algn="l">
              <a:spcBef>
                <a:spcPts val="0"/>
              </a:spcBef>
            </a:pPr>
            <a:r>
              <a:rPr lang="en-US" sz="1350" b="1" dirty="0">
                <a:solidFill>
                  <a:schemeClr val="accent1">
                    <a:lumMod val="50000"/>
                  </a:schemeClr>
                </a:solidFill>
              </a:rPr>
              <a:t>                     </a:t>
            </a:r>
            <a:endParaRPr lang="en-US" sz="135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DA4288-8289-4F03-9858-1753A6F31D13}"/>
              </a:ext>
            </a:extLst>
          </p:cNvPr>
          <p:cNvSpPr/>
          <p:nvPr/>
        </p:nvSpPr>
        <p:spPr>
          <a:xfrm>
            <a:off x="5035216" y="3202299"/>
            <a:ext cx="4251830" cy="2500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b="1" u="sng" dirty="0">
                <a:solidFill>
                  <a:schemeClr val="accent1">
                    <a:lumMod val="50000"/>
                  </a:schemeClr>
                </a:solidFill>
              </a:rPr>
              <a:t>Special features EIU Chem / </a:t>
            </a:r>
            <a:r>
              <a:rPr lang="en-US" sz="1350" b="1" u="sng" dirty="0" err="1">
                <a:solidFill>
                  <a:schemeClr val="accent1">
                    <a:lumMod val="50000"/>
                  </a:schemeClr>
                </a:solidFill>
              </a:rPr>
              <a:t>Biochem</a:t>
            </a:r>
            <a:r>
              <a:rPr lang="en-US" sz="1350" b="1" u="sng" dirty="0">
                <a:solidFill>
                  <a:schemeClr val="accent1">
                    <a:lumMod val="50000"/>
                  </a:schemeClr>
                </a:solidFill>
              </a:rPr>
              <a:t> programs:</a:t>
            </a:r>
          </a:p>
          <a:p>
            <a:r>
              <a:rPr lang="en-US" sz="1350" dirty="0">
                <a:solidFill>
                  <a:schemeClr val="accent1">
                    <a:lumMod val="50000"/>
                  </a:schemeClr>
                </a:solidFill>
              </a:rPr>
              <a:t>Student seminar series – majors give two PowerPoint</a:t>
            </a:r>
          </a:p>
          <a:p>
            <a:pPr>
              <a:spcAft>
                <a:spcPts val="225"/>
              </a:spcAft>
            </a:pPr>
            <a:r>
              <a:rPr lang="en-US" sz="1350" dirty="0">
                <a:solidFill>
                  <a:schemeClr val="accent1">
                    <a:lumMod val="50000"/>
                  </a:schemeClr>
                </a:solidFill>
              </a:rPr>
              <a:t>       seminars (including Q&amp;A) to peers and faculty</a:t>
            </a:r>
          </a:p>
          <a:p>
            <a:r>
              <a:rPr lang="en-US" sz="1350" dirty="0">
                <a:solidFill>
                  <a:schemeClr val="accent1">
                    <a:lumMod val="50000"/>
                  </a:schemeClr>
                </a:solidFill>
              </a:rPr>
              <a:t>Student research – have 13 undergrad working in 4 </a:t>
            </a:r>
          </a:p>
          <a:p>
            <a:pPr>
              <a:spcAft>
                <a:spcPts val="225"/>
              </a:spcAft>
            </a:pPr>
            <a:r>
              <a:rPr lang="en-US" sz="1350" dirty="0">
                <a:solidFill>
                  <a:schemeClr val="accent1">
                    <a:lumMod val="50000"/>
                  </a:schemeClr>
                </a:solidFill>
              </a:rPr>
              <a:t>       different groups at moment</a:t>
            </a:r>
          </a:p>
          <a:p>
            <a:r>
              <a:rPr lang="en-US" sz="1350" dirty="0">
                <a:solidFill>
                  <a:schemeClr val="accent1">
                    <a:lumMod val="50000"/>
                  </a:schemeClr>
                </a:solidFill>
              </a:rPr>
              <a:t>Student presentation/internship – students present</a:t>
            </a:r>
          </a:p>
          <a:p>
            <a:r>
              <a:rPr lang="en-US" sz="1350" dirty="0">
                <a:solidFill>
                  <a:schemeClr val="accent1">
                    <a:lumMod val="50000"/>
                  </a:schemeClr>
                </a:solidFill>
              </a:rPr>
              <a:t>       at National ACS meetings, regional meetings</a:t>
            </a:r>
          </a:p>
          <a:p>
            <a:pPr>
              <a:spcAft>
                <a:spcPts val="225"/>
              </a:spcAft>
            </a:pPr>
            <a:r>
              <a:rPr lang="en-US" sz="1350" dirty="0">
                <a:solidFill>
                  <a:schemeClr val="accent1">
                    <a:lumMod val="50000"/>
                  </a:schemeClr>
                </a:solidFill>
              </a:rPr>
              <a:t>       student had a summer internship at Argonne Natl Lab</a:t>
            </a:r>
          </a:p>
          <a:p>
            <a:r>
              <a:rPr lang="en-US" sz="1350" dirty="0">
                <a:solidFill>
                  <a:schemeClr val="accent1">
                    <a:lumMod val="50000"/>
                  </a:schemeClr>
                </a:solidFill>
              </a:rPr>
              <a:t>Research grants – 4 successful for FY22, over $250K</a:t>
            </a:r>
          </a:p>
          <a:p>
            <a:r>
              <a:rPr lang="en-US" sz="1350" dirty="0">
                <a:solidFill>
                  <a:schemeClr val="accent1">
                    <a:lumMod val="50000"/>
                  </a:schemeClr>
                </a:solidFill>
              </a:rPr>
              <a:t>     </a:t>
            </a:r>
          </a:p>
          <a:p>
            <a:endParaRPr lang="en-US" sz="6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sz="105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C75E10-1E8E-4325-A7A7-EFD6D12A44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313" y="5200850"/>
            <a:ext cx="590043" cy="78672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5D87766-8DAF-4D3B-ABC4-1AA14B581F72}"/>
              </a:ext>
            </a:extLst>
          </p:cNvPr>
          <p:cNvSpPr/>
          <p:nvPr/>
        </p:nvSpPr>
        <p:spPr>
          <a:xfrm>
            <a:off x="0" y="4282547"/>
            <a:ext cx="7623710" cy="1733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b="1" u="sng" dirty="0">
                <a:solidFill>
                  <a:schemeClr val="accent1">
                    <a:lumMod val="50000"/>
                  </a:schemeClr>
                </a:solidFill>
              </a:rPr>
              <a:t>Requirements outside major:</a:t>
            </a:r>
          </a:p>
          <a:p>
            <a:pPr>
              <a:spcAft>
                <a:spcPts val="225"/>
              </a:spcAft>
            </a:pPr>
            <a:r>
              <a:rPr lang="en-US" sz="1350" dirty="0">
                <a:solidFill>
                  <a:schemeClr val="accent1">
                    <a:lumMod val="50000"/>
                  </a:schemeClr>
                </a:solidFill>
              </a:rPr>
              <a:t>      Calc I and Calc II</a:t>
            </a:r>
          </a:p>
          <a:p>
            <a:r>
              <a:rPr lang="en-US" sz="1350" dirty="0">
                <a:solidFill>
                  <a:schemeClr val="accent1">
                    <a:lumMod val="50000"/>
                  </a:schemeClr>
                </a:solidFill>
              </a:rPr>
              <a:t>      Physics I and Physics II with labs </a:t>
            </a:r>
          </a:p>
          <a:p>
            <a:r>
              <a:rPr lang="en-US" sz="1350" dirty="0">
                <a:solidFill>
                  <a:schemeClr val="accent1">
                    <a:lumMod val="50000"/>
                  </a:schemeClr>
                </a:solidFill>
              </a:rPr>
              <a:t>          Calc based preferred, but non-calc base accepted</a:t>
            </a:r>
          </a:p>
          <a:p>
            <a:r>
              <a:rPr lang="en-US" sz="1350" dirty="0">
                <a:solidFill>
                  <a:schemeClr val="accent1">
                    <a:lumMod val="50000"/>
                  </a:schemeClr>
                </a:solidFill>
              </a:rPr>
              <a:t>      Is best if these are done BEFORE junior year </a:t>
            </a:r>
          </a:p>
          <a:p>
            <a:r>
              <a:rPr lang="en-US" sz="1350" dirty="0">
                <a:solidFill>
                  <a:schemeClr val="accent1">
                    <a:lumMod val="50000"/>
                  </a:schemeClr>
                </a:solidFill>
              </a:rPr>
              <a:t>          (so can take physical chem courses (CHM 3910 </a:t>
            </a:r>
            <a:r>
              <a:rPr lang="en-US" sz="1350">
                <a:solidFill>
                  <a:schemeClr val="accent1">
                    <a:lumMod val="50000"/>
                  </a:schemeClr>
                </a:solidFill>
              </a:rPr>
              <a:t>&amp; 3920))</a:t>
            </a:r>
            <a:endParaRPr lang="en-US" sz="135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1350" dirty="0">
                <a:solidFill>
                  <a:schemeClr val="accent1">
                    <a:lumMod val="50000"/>
                  </a:schemeClr>
                </a:solidFill>
              </a:rPr>
              <a:t>         </a:t>
            </a:r>
          </a:p>
          <a:p>
            <a:endParaRPr lang="en-US" sz="10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34EF627-F5E7-4885-9ED9-C0021D3532A6}"/>
              </a:ext>
            </a:extLst>
          </p:cNvPr>
          <p:cNvSpPr/>
          <p:nvPr/>
        </p:nvSpPr>
        <p:spPr>
          <a:xfrm>
            <a:off x="0" y="3243488"/>
            <a:ext cx="7623710" cy="1136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b="1" u="sng" dirty="0">
                <a:solidFill>
                  <a:schemeClr val="accent1">
                    <a:lumMod val="50000"/>
                  </a:schemeClr>
                </a:solidFill>
              </a:rPr>
              <a:t>Major requirements (typically freshman &amp; sophomore classes):</a:t>
            </a:r>
          </a:p>
          <a:p>
            <a:pPr>
              <a:spcAft>
                <a:spcPts val="225"/>
              </a:spcAft>
            </a:pPr>
            <a:r>
              <a:rPr lang="en-US" sz="1350" dirty="0">
                <a:solidFill>
                  <a:schemeClr val="accent1">
                    <a:lumMod val="50000"/>
                  </a:schemeClr>
                </a:solidFill>
              </a:rPr>
              <a:t>      year-long gen chem with labs  (not a gen-org-</a:t>
            </a:r>
            <a:r>
              <a:rPr lang="en-US" sz="1350" dirty="0" err="1">
                <a:solidFill>
                  <a:schemeClr val="accent1">
                    <a:lumMod val="50000"/>
                  </a:schemeClr>
                </a:solidFill>
              </a:rPr>
              <a:t>biochem</a:t>
            </a:r>
            <a:r>
              <a:rPr lang="en-US" sz="1350" dirty="0">
                <a:solidFill>
                  <a:schemeClr val="accent1">
                    <a:lumMod val="50000"/>
                  </a:schemeClr>
                </a:solidFill>
              </a:rPr>
              <a:t> course)</a:t>
            </a:r>
          </a:p>
          <a:p>
            <a:pPr>
              <a:spcAft>
                <a:spcPts val="225"/>
              </a:spcAft>
            </a:pPr>
            <a:r>
              <a:rPr lang="en-US" sz="1350" dirty="0">
                <a:solidFill>
                  <a:schemeClr val="accent1">
                    <a:lumMod val="50000"/>
                  </a:schemeClr>
                </a:solidFill>
              </a:rPr>
              <a:t>      year-long organic chem with lab</a:t>
            </a:r>
          </a:p>
          <a:p>
            <a:r>
              <a:rPr lang="en-US" sz="1350" dirty="0">
                <a:solidFill>
                  <a:schemeClr val="accent1">
                    <a:lumMod val="50000"/>
                  </a:schemeClr>
                </a:solidFill>
              </a:rPr>
              <a:t>      our organic II is a continuation of org I, not org I with more detail</a:t>
            </a:r>
          </a:p>
          <a:p>
            <a:endParaRPr lang="en-US" sz="105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0D935E-736B-4ED8-853A-8A55D68053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8262" y="882695"/>
            <a:ext cx="2423288" cy="12000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5C8B68-FA2B-4C37-A540-B993D258D3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4112" y="1776451"/>
            <a:ext cx="707661" cy="11615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47F9D1-3D5B-4344-AA00-35378588DC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1544" y="2169506"/>
            <a:ext cx="1792185" cy="8573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2BB7B1-ACAB-4B0B-AE28-174A6EDFD1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0492" y="5205962"/>
            <a:ext cx="1453703" cy="7764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10EAB8-9791-4767-9F4B-7A404D1981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3903" y="1648499"/>
            <a:ext cx="1204426" cy="118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3901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5092" y="1416301"/>
            <a:ext cx="4356089" cy="1130300"/>
          </a:xfrm>
        </p:spPr>
        <p:txBody>
          <a:bodyPr>
            <a:normAutofit fontScale="90000"/>
          </a:bodyPr>
          <a:lstStyle/>
          <a:p>
            <a:r>
              <a:rPr lang="en-US" dirty="0"/>
              <a:t>A Year in transition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957" y="2774950"/>
            <a:ext cx="6400800" cy="2711450"/>
          </a:xfrm>
        </p:spPr>
        <p:txBody>
          <a:bodyPr>
            <a:noAutofit/>
          </a:bodyPr>
          <a:lstStyle/>
          <a:p>
            <a:r>
              <a:rPr lang="en-US" sz="1800" u="sng" dirty="0"/>
              <a:t>Major Goals for the Year</a:t>
            </a:r>
            <a:endParaRPr lang="en-US" sz="1800" dirty="0"/>
          </a:p>
          <a:p>
            <a:r>
              <a:rPr lang="en-US" sz="1800" dirty="0"/>
              <a:t>Name a new chair for the next academic year (Michael Cornebise,  Acting Chair for Academic Year 2023)</a:t>
            </a:r>
          </a:p>
          <a:p>
            <a:r>
              <a:rPr lang="en-US" sz="1800" dirty="0"/>
              <a:t>Plans to reassess (and likely remove) many course prerequisites  </a:t>
            </a:r>
          </a:p>
          <a:p>
            <a:r>
              <a:rPr lang="en-US" sz="1800" dirty="0"/>
              <a:t>Revise the Graduate Program which is currently on a two-year hiatus</a:t>
            </a:r>
          </a:p>
          <a:p>
            <a:r>
              <a:rPr lang="en-US" sz="1800" dirty="0"/>
              <a:t>Develop Comprehensive Social Media Plan</a:t>
            </a:r>
          </a:p>
        </p:txBody>
      </p:sp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5D56EA1C-2A59-B22C-24F4-9C15E3F88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381" y="1038401"/>
            <a:ext cx="3703320" cy="151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9414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F6DDD-4AF3-3B48-92AF-4CF638A7E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English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89558C-DF2F-3D42-A810-4901E7741D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New course: English 2706G, Latin American and Latinx Literature</a:t>
            </a:r>
          </a:p>
          <a:p>
            <a:r>
              <a:rPr lang="en-US" dirty="0"/>
              <a:t>Our creative writing festival, Lions in Winter, will return to in-person this January and will continue to be free of charge. Community college students and faculty are invited. For more information, email Angela Vietto, </a:t>
            </a:r>
            <a:r>
              <a:rPr lang="en-US" dirty="0">
                <a:hlinkClick r:id="rId2"/>
              </a:rPr>
              <a:t>arvietto@eiu.edu</a:t>
            </a:r>
            <a:r>
              <a:rPr lang="en-US" dirty="0"/>
              <a:t>.</a:t>
            </a:r>
          </a:p>
          <a:p>
            <a:r>
              <a:rPr lang="en-US" dirty="0"/>
              <a:t>We’ve made a few changes to our curriculum for English majors to help ensure timely graduation, both for teacher certification students and for English majors in literary studies, creative writing, or professional writing.</a:t>
            </a:r>
          </a:p>
        </p:txBody>
      </p:sp>
    </p:spTree>
    <p:extLst>
      <p:ext uri="{BB962C8B-B14F-4D97-AF65-F5344CB8AC3E}">
        <p14:creationId xmlns:p14="http://schemas.microsoft.com/office/powerpoint/2010/main" val="15416112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BE7B2ED-F059-4809-A93C-75BD33F23845}"/>
              </a:ext>
            </a:extLst>
          </p:cNvPr>
          <p:cNvSpPr txBox="1"/>
          <p:nvPr/>
        </p:nvSpPr>
        <p:spPr>
          <a:xfrm>
            <a:off x="705657" y="1459416"/>
            <a:ext cx="250263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Geology and Geography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35A94F-C548-4C59-87EE-56DFA102E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2950" y="1759499"/>
            <a:ext cx="4062643" cy="270737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94F89FF-6D15-44E7-B539-37838A0E4DB2}"/>
              </a:ext>
            </a:extLst>
          </p:cNvPr>
          <p:cNvCxnSpPr/>
          <p:nvPr/>
        </p:nvCxnSpPr>
        <p:spPr>
          <a:xfrm flipH="1">
            <a:off x="671357" y="1759499"/>
            <a:ext cx="311119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lowchart: Manual Input 6">
            <a:extLst>
              <a:ext uri="{FF2B5EF4-FFF2-40B4-BE49-F238E27FC236}">
                <a16:creationId xmlns:a16="http://schemas.microsoft.com/office/drawing/2014/main" id="{6C1D49D6-C880-4B32-9283-3B4D80BC6FD3}"/>
              </a:ext>
            </a:extLst>
          </p:cNvPr>
          <p:cNvSpPr/>
          <p:nvPr/>
        </p:nvSpPr>
        <p:spPr>
          <a:xfrm flipH="1">
            <a:off x="656115" y="1759498"/>
            <a:ext cx="7849477" cy="3906713"/>
          </a:xfrm>
          <a:prstGeom prst="flowChartManualInput">
            <a:avLst/>
          </a:prstGeom>
          <a:gradFill flip="none" rotWithShape="1">
            <a:gsLst>
              <a:gs pos="100000">
                <a:srgbClr val="BBC8F1"/>
              </a:gs>
              <a:gs pos="46000">
                <a:schemeClr val="accent1">
                  <a:tint val="660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046335-C840-4EE4-945C-271A9713A2A6}"/>
              </a:ext>
            </a:extLst>
          </p:cNvPr>
          <p:cNvSpPr txBox="1"/>
          <p:nvPr/>
        </p:nvSpPr>
        <p:spPr>
          <a:xfrm>
            <a:off x="780956" y="1792439"/>
            <a:ext cx="345853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Incorporated Garrett HS students into phenology research project.  Students work alongside EIU faculty and department majors in an investigation of climate change.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Professional Science Master’s degree (GIS) is now an online program.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Students can use courses from their undergraduate degree to apply to the PSM to accelerate their educational career.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6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504F35-986C-4E88-ADC0-19C6B719C004}"/>
              </a:ext>
            </a:extLst>
          </p:cNvPr>
          <p:cNvSpPr txBox="1"/>
          <p:nvPr/>
        </p:nvSpPr>
        <p:spPr>
          <a:xfrm>
            <a:off x="4442950" y="4464179"/>
            <a:ext cx="4125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Garrett High School students and instructors at Lake Charleston, Illinois gathering tree data (March, 2022).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1FE420-EB77-4B86-9F04-1E8B1DAD7215}"/>
              </a:ext>
            </a:extLst>
          </p:cNvPr>
          <p:cNvSpPr txBox="1"/>
          <p:nvPr/>
        </p:nvSpPr>
        <p:spPr>
          <a:xfrm>
            <a:off x="1155022" y="5018542"/>
            <a:ext cx="735057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Degree programs in:  Geology, Geography – Human tract, Geography – Environmental/Physical tract, Environmental Law (in cooperation with NIU), Science Teacher Certification, PSM – GIS</a:t>
            </a:r>
          </a:p>
        </p:txBody>
      </p:sp>
    </p:spTree>
    <p:extLst>
      <p:ext uri="{BB962C8B-B14F-4D97-AF65-F5344CB8AC3E}">
        <p14:creationId xmlns:p14="http://schemas.microsoft.com/office/powerpoint/2010/main" val="19102463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2AD6103-71B7-0ABE-E7D8-350B340FD8E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6623" y="1346557"/>
            <a:ext cx="2949179" cy="1200150"/>
          </a:xfrm>
        </p:spPr>
        <p:txBody>
          <a:bodyPr>
            <a:normAutofit fontScale="90000"/>
          </a:bodyPr>
          <a:lstStyle/>
          <a:p>
            <a:r>
              <a:rPr lang="en-US" dirty="0"/>
              <a:t>History Department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E7FE1FA-D596-572F-ACA1-E4EC82BE8A78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1456533" y="2701299"/>
            <a:ext cx="1487184" cy="38335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/>
              <a:t>New Faculty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610AB3-4E71-7801-BF05-35648930D3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0118" y="1248310"/>
            <a:ext cx="1895582" cy="18955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C59DE5-C7C3-4223-EA31-1D8FCCCCE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2452" y="3327007"/>
            <a:ext cx="1610474" cy="242401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7439CB9-4755-6FBF-2E18-EF270C3713CD}"/>
              </a:ext>
            </a:extLst>
          </p:cNvPr>
          <p:cNvSpPr txBox="1"/>
          <p:nvPr/>
        </p:nvSpPr>
        <p:spPr>
          <a:xfrm>
            <a:off x="6184400" y="1828159"/>
            <a:ext cx="273902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Dr. Aura </a:t>
            </a:r>
            <a:r>
              <a:rPr lang="en-US" sz="1350" dirty="0" err="1"/>
              <a:t>Jirau</a:t>
            </a:r>
            <a:r>
              <a:rPr lang="en-US" sz="1350" dirty="0"/>
              <a:t> Arroyo, Asst. Professor</a:t>
            </a:r>
          </a:p>
          <a:p>
            <a:r>
              <a:rPr lang="en-US" sz="1350" dirty="0"/>
              <a:t>Latin American and Latinx History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D1765E-FBC4-BBE8-3E21-8F14EFA29F2B}"/>
              </a:ext>
            </a:extLst>
          </p:cNvPr>
          <p:cNvSpPr txBox="1"/>
          <p:nvPr/>
        </p:nvSpPr>
        <p:spPr>
          <a:xfrm>
            <a:off x="3995051" y="4088889"/>
            <a:ext cx="22383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Dr. Trevor Burrow</a:t>
            </a:r>
          </a:p>
          <a:p>
            <a:r>
              <a:rPr lang="en-US" sz="1350" dirty="0"/>
              <a:t>Digital Initiatives Coordinator</a:t>
            </a:r>
          </a:p>
          <a:p>
            <a:r>
              <a:rPr lang="en-US" sz="1350" dirty="0"/>
              <a:t>(Booth Library)</a:t>
            </a:r>
          </a:p>
          <a:p>
            <a:r>
              <a:rPr lang="en-US" sz="1350" dirty="0"/>
              <a:t>And Instructor of History</a:t>
            </a:r>
          </a:p>
        </p:txBody>
      </p:sp>
    </p:spTree>
    <p:extLst>
      <p:ext uri="{BB962C8B-B14F-4D97-AF65-F5344CB8AC3E}">
        <p14:creationId xmlns:p14="http://schemas.microsoft.com/office/powerpoint/2010/main" val="37116647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nual Input 11"/>
          <p:cNvSpPr/>
          <p:nvPr/>
        </p:nvSpPr>
        <p:spPr>
          <a:xfrm>
            <a:off x="0" y="1126646"/>
            <a:ext cx="9144000" cy="5514869"/>
          </a:xfrm>
          <a:prstGeom prst="flowChartManualInput">
            <a:avLst/>
          </a:prstGeom>
          <a:gradFill flip="none" rotWithShape="1">
            <a:gsLst>
              <a:gs pos="0">
                <a:schemeClr val="accent1">
                  <a:alpha val="21000"/>
                </a:schemeClr>
              </a:gs>
              <a:gs pos="100000">
                <a:schemeClr val="accent1">
                  <a:shade val="75000"/>
                  <a:satMod val="120000"/>
                  <a:lumMod val="90000"/>
                  <a:alpha val="21000"/>
                </a:schemeClr>
              </a:gs>
            </a:gsLst>
            <a:lin ang="54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>
            <a:cxnSpLocks/>
          </p:cNvCxnSpPr>
          <p:nvPr/>
        </p:nvCxnSpPr>
        <p:spPr>
          <a:xfrm>
            <a:off x="575640" y="1040673"/>
            <a:ext cx="4725825" cy="42646"/>
          </a:xfrm>
          <a:prstGeom prst="lin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99089" y="608718"/>
            <a:ext cx="6712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90"/>
                </a:solidFill>
                <a:latin typeface="Avenir Heavy"/>
                <a:cs typeface="Avenir Heavy"/>
              </a:rPr>
              <a:t>MATHEMATICS AND COMPUTER SCIENCE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8962" y="4537320"/>
            <a:ext cx="70685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Three avenues for math placement, including High school GPA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New Computer Science RSO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Completely online graduate program in Mathematics Education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Four Minors- Computer Science, Computer Science Teacher Licensure, Mathematics, Mathematics Teacher Licensure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6474" y="4865915"/>
            <a:ext cx="1084165" cy="13389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72477" y="6216952"/>
            <a:ext cx="18505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Dr. Marshall </a:t>
            </a:r>
            <a:r>
              <a:rPr lang="en-US" sz="1200" dirty="0" err="1"/>
              <a:t>Lassak</a:t>
            </a:r>
            <a:r>
              <a:rPr lang="en-US" sz="1200" dirty="0"/>
              <a:t>, Chair</a:t>
            </a:r>
          </a:p>
        </p:txBody>
      </p:sp>
      <p:pic>
        <p:nvPicPr>
          <p:cNvPr id="13" name="Picture 12" descr="A picture containing text, person, indoor, computer&#10;&#10;Description automatically generated">
            <a:extLst>
              <a:ext uri="{FF2B5EF4-FFF2-40B4-BE49-F238E27FC236}">
                <a16:creationId xmlns:a16="http://schemas.microsoft.com/office/drawing/2014/main" id="{07E7AB3A-9A67-3846-B30B-976F477868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3832" y="2381065"/>
            <a:ext cx="1759593" cy="17595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496BCF7-3AA5-5E42-A6C6-A5535676CD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783" y="1216574"/>
            <a:ext cx="2852144" cy="2143564"/>
          </a:xfrm>
          <a:prstGeom prst="rect">
            <a:avLst/>
          </a:prstGeom>
        </p:spPr>
      </p:pic>
      <p:pic>
        <p:nvPicPr>
          <p:cNvPr id="19" name="Picture 18" descr="A group of people in a meeting&#10;&#10;Description automatically generated with medium confidence">
            <a:extLst>
              <a:ext uri="{FF2B5EF4-FFF2-40B4-BE49-F238E27FC236}">
                <a16:creationId xmlns:a16="http://schemas.microsoft.com/office/drawing/2014/main" id="{7AF891EE-32AC-D64A-BD7C-71215C6414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8394" y="1356517"/>
            <a:ext cx="3128165" cy="1759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7851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</TotalTime>
  <Words>1338</Words>
  <Application>Microsoft Office PowerPoint</Application>
  <PresentationFormat>On-screen Show (4:3)</PresentationFormat>
  <Paragraphs>179</Paragraphs>
  <Slides>19</Slides>
  <Notes>7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Office Theme</vt:lpstr>
      <vt:lpstr>1_Office Theme</vt:lpstr>
      <vt:lpstr>PowerPoint Presentation</vt:lpstr>
      <vt:lpstr>PowerPoint Presentation</vt:lpstr>
      <vt:lpstr>Biological Sciences </vt:lpstr>
      <vt:lpstr>Chemistry and Biochemistry</vt:lpstr>
      <vt:lpstr>A Year in transition</vt:lpstr>
      <vt:lpstr>English</vt:lpstr>
      <vt:lpstr>PowerPoint Presentation</vt:lpstr>
      <vt:lpstr>History Department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Department of Psychology</vt:lpstr>
      <vt:lpstr>Department of Psychology High-Impact Undergraduate Opportunities</vt:lpstr>
      <vt:lpstr>School of Communication &amp; Journalism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Your Passion is our Purpose</dc:title>
  <dc:creator>Michael W Cornebise</dc:creator>
  <cp:lastModifiedBy>Christopher J Mitchell</cp:lastModifiedBy>
  <cp:revision>167</cp:revision>
  <cp:lastPrinted>2020-09-21T16:53:52Z</cp:lastPrinted>
  <dcterms:modified xsi:type="dcterms:W3CDTF">2022-09-16T20:48:27Z</dcterms:modified>
</cp:coreProperties>
</file>