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78" r:id="rId4"/>
  </p:sldMasterIdLst>
  <p:notesMasterIdLst>
    <p:notesMasterId r:id="rId11"/>
  </p:notesMasterIdLst>
  <p:handoutMasterIdLst>
    <p:handoutMasterId r:id="rId12"/>
  </p:handoutMasterIdLst>
  <p:sldIdLst>
    <p:sldId id="271" r:id="rId5"/>
    <p:sldId id="287" r:id="rId6"/>
    <p:sldId id="258" r:id="rId7"/>
    <p:sldId id="284" r:id="rId8"/>
    <p:sldId id="286" r:id="rId9"/>
    <p:sldId id="288" r:id="rId1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6C4CAD-8C93-4368-9089-A2568F851B86}" v="2" dt="2020-09-22T21:24:59.2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75" autoAdjust="0"/>
  </p:normalViewPr>
  <p:slideViewPr>
    <p:cSldViewPr>
      <p:cViewPr varScale="1">
        <p:scale>
          <a:sx n="111" d="100"/>
          <a:sy n="111" d="100"/>
        </p:scale>
        <p:origin x="103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ustin Cheney" userId="cc7a84d5-97c4-4c8c-bd9e-85404ed5cbbc" providerId="ADAL" clId="{506C4CAD-8C93-4368-9089-A2568F851B86}"/>
    <pc:docChg chg="custSel modSld">
      <pc:chgData name="Austin Cheney" userId="cc7a84d5-97c4-4c8c-bd9e-85404ed5cbbc" providerId="ADAL" clId="{506C4CAD-8C93-4368-9089-A2568F851B86}" dt="2020-09-22T21:47:53.096" v="125" actId="20577"/>
      <pc:docMkLst>
        <pc:docMk/>
      </pc:docMkLst>
      <pc:sldChg chg="delSp modSp">
        <pc:chgData name="Austin Cheney" userId="cc7a84d5-97c4-4c8c-bd9e-85404ed5cbbc" providerId="ADAL" clId="{506C4CAD-8C93-4368-9089-A2568F851B86}" dt="2020-09-22T21:22:50.067" v="5" actId="1076"/>
        <pc:sldMkLst>
          <pc:docMk/>
          <pc:sldMk cId="1603063054" sldId="258"/>
        </pc:sldMkLst>
        <pc:picChg chg="del">
          <ac:chgData name="Austin Cheney" userId="cc7a84d5-97c4-4c8c-bd9e-85404ed5cbbc" providerId="ADAL" clId="{506C4CAD-8C93-4368-9089-A2568F851B86}" dt="2020-09-22T21:17:59.176" v="1" actId="478"/>
          <ac:picMkLst>
            <pc:docMk/>
            <pc:sldMk cId="1603063054" sldId="258"/>
            <ac:picMk id="3" creationId="{00000000-0000-0000-0000-000000000000}"/>
          </ac:picMkLst>
        </pc:picChg>
        <pc:picChg chg="del">
          <ac:chgData name="Austin Cheney" userId="cc7a84d5-97c4-4c8c-bd9e-85404ed5cbbc" providerId="ADAL" clId="{506C4CAD-8C93-4368-9089-A2568F851B86}" dt="2020-09-22T21:17:56.482" v="0" actId="478"/>
          <ac:picMkLst>
            <pc:docMk/>
            <pc:sldMk cId="1603063054" sldId="258"/>
            <ac:picMk id="13" creationId="{00000000-0000-0000-0000-000000000000}"/>
          </ac:picMkLst>
        </pc:picChg>
        <pc:picChg chg="mod">
          <ac:chgData name="Austin Cheney" userId="cc7a84d5-97c4-4c8c-bd9e-85404ed5cbbc" providerId="ADAL" clId="{506C4CAD-8C93-4368-9089-A2568F851B86}" dt="2020-09-22T21:22:50.067" v="5" actId="1076"/>
          <ac:picMkLst>
            <pc:docMk/>
            <pc:sldMk cId="1603063054" sldId="258"/>
            <ac:picMk id="15" creationId="{00000000-0000-0000-0000-000000000000}"/>
          </ac:picMkLst>
        </pc:picChg>
      </pc:sldChg>
      <pc:sldChg chg="addSp modSp">
        <pc:chgData name="Austin Cheney" userId="cc7a84d5-97c4-4c8c-bd9e-85404ed5cbbc" providerId="ADAL" clId="{506C4CAD-8C93-4368-9089-A2568F851B86}" dt="2020-09-22T21:44:21.283" v="123" actId="1076"/>
        <pc:sldMkLst>
          <pc:docMk/>
          <pc:sldMk cId="2758927555" sldId="271"/>
        </pc:sldMkLst>
        <pc:spChg chg="add mod">
          <ac:chgData name="Austin Cheney" userId="cc7a84d5-97c4-4c8c-bd9e-85404ed5cbbc" providerId="ADAL" clId="{506C4CAD-8C93-4368-9089-A2568F851B86}" dt="2020-09-22T21:44:21.283" v="123" actId="1076"/>
          <ac:spMkLst>
            <pc:docMk/>
            <pc:sldMk cId="2758927555" sldId="271"/>
            <ac:spMk id="2" creationId="{E975553B-2599-4504-8DFA-C806F7872443}"/>
          </ac:spMkLst>
        </pc:spChg>
      </pc:sldChg>
      <pc:sldChg chg="addSp modSp">
        <pc:chgData name="Austin Cheney" userId="cc7a84d5-97c4-4c8c-bd9e-85404ed5cbbc" providerId="ADAL" clId="{506C4CAD-8C93-4368-9089-A2568F851B86}" dt="2020-09-22T21:22:41.756" v="4" actId="1076"/>
        <pc:sldMkLst>
          <pc:docMk/>
          <pc:sldMk cId="2106531449" sldId="284"/>
        </pc:sldMkLst>
        <pc:picChg chg="add mod">
          <ac:chgData name="Austin Cheney" userId="cc7a84d5-97c4-4c8c-bd9e-85404ed5cbbc" providerId="ADAL" clId="{506C4CAD-8C93-4368-9089-A2568F851B86}" dt="2020-09-22T21:22:41.756" v="4" actId="1076"/>
          <ac:picMkLst>
            <pc:docMk/>
            <pc:sldMk cId="2106531449" sldId="284"/>
            <ac:picMk id="8" creationId="{2F834B81-70EC-47F2-ADD4-775D1810F896}"/>
          </ac:picMkLst>
        </pc:picChg>
      </pc:sldChg>
      <pc:sldChg chg="modSp">
        <pc:chgData name="Austin Cheney" userId="cc7a84d5-97c4-4c8c-bd9e-85404ed5cbbc" providerId="ADAL" clId="{506C4CAD-8C93-4368-9089-A2568F851B86}" dt="2020-09-22T21:24:09.769" v="18" actId="20577"/>
        <pc:sldMkLst>
          <pc:docMk/>
          <pc:sldMk cId="2276122925" sldId="285"/>
        </pc:sldMkLst>
        <pc:spChg chg="mod">
          <ac:chgData name="Austin Cheney" userId="cc7a84d5-97c4-4c8c-bd9e-85404ed5cbbc" providerId="ADAL" clId="{506C4CAD-8C93-4368-9089-A2568F851B86}" dt="2020-09-22T21:24:09.769" v="18" actId="20577"/>
          <ac:spMkLst>
            <pc:docMk/>
            <pc:sldMk cId="2276122925" sldId="285"/>
            <ac:spMk id="25" creationId="{4CBFDDDD-0742-481A-91F1-46E703FC1A11}"/>
          </ac:spMkLst>
        </pc:spChg>
      </pc:sldChg>
      <pc:sldChg chg="modSp">
        <pc:chgData name="Austin Cheney" userId="cc7a84d5-97c4-4c8c-bd9e-85404ed5cbbc" providerId="ADAL" clId="{506C4CAD-8C93-4368-9089-A2568F851B86}" dt="2020-09-22T21:47:53.096" v="125" actId="20577"/>
        <pc:sldMkLst>
          <pc:docMk/>
          <pc:sldMk cId="1964016502" sldId="287"/>
        </pc:sldMkLst>
        <pc:spChg chg="mod">
          <ac:chgData name="Austin Cheney" userId="cc7a84d5-97c4-4c8c-bd9e-85404ed5cbbc" providerId="ADAL" clId="{506C4CAD-8C93-4368-9089-A2568F851B86}" dt="2020-09-22T21:47:53.096" v="125" actId="20577"/>
          <ac:spMkLst>
            <pc:docMk/>
            <pc:sldMk cId="1964016502" sldId="287"/>
            <ac:spMk id="6" creationId="{1A3A704D-12FD-47D4-A8B5-7B9172B09022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E118B83-E339-493D-B565-37E31F25E9B2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987B4FD-5346-4B93-A63A-FF021D199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1736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774648-19AC-4A9B-8007-397D36BC9433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771A1B-7587-4D34-BBA5-6BD17EF13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125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71A1B-7587-4D34-BBA5-6BD17EF13E6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9173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71A1B-7587-4D34-BBA5-6BD17EF13E6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917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71A1B-7587-4D34-BBA5-6BD17EF13E6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7271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71A1B-7587-4D34-BBA5-6BD17EF13E6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338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052AB-15F5-465A-9DFE-B01F9DD7983B}" type="datetimeFigureOut">
              <a:rPr lang="en-US" smtClean="0"/>
              <a:t>9/20/2021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5562C-A47B-46A8-BC7E-22B4831D892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052AB-15F5-465A-9DFE-B01F9DD7983B}" type="datetimeFigureOut">
              <a:rPr lang="en-US" smtClean="0"/>
              <a:t>9/20/2021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5562C-A47B-46A8-BC7E-22B4831D892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052AB-15F5-465A-9DFE-B01F9DD7983B}" type="datetimeFigureOut">
              <a:rPr lang="en-US" smtClean="0"/>
              <a:t>9/20/2021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5562C-A47B-46A8-BC7E-22B4831D892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052AB-15F5-465A-9DFE-B01F9DD7983B}" type="datetimeFigureOut">
              <a:rPr lang="en-US" smtClean="0"/>
              <a:t>9/20/2021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5562C-A47B-46A8-BC7E-22B4831D892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052AB-15F5-465A-9DFE-B01F9DD7983B}" type="datetimeFigureOut">
              <a:rPr lang="en-US" smtClean="0"/>
              <a:t>9/20/2021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5562C-A47B-46A8-BC7E-22B4831D892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052AB-15F5-465A-9DFE-B01F9DD7983B}" type="datetimeFigureOut">
              <a:rPr lang="en-US" smtClean="0"/>
              <a:t>9/20/2021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5562C-A47B-46A8-BC7E-22B4831D892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052AB-15F5-465A-9DFE-B01F9DD7983B}" type="datetimeFigureOut">
              <a:rPr lang="en-US" smtClean="0"/>
              <a:t>9/20/2021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5562C-A47B-46A8-BC7E-22B4831D892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052AB-15F5-465A-9DFE-B01F9DD7983B}" type="datetimeFigureOut">
              <a:rPr lang="en-US" smtClean="0"/>
              <a:t>9/20/2021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5562C-A47B-46A8-BC7E-22B4831D892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052AB-15F5-465A-9DFE-B01F9DD7983B}" type="datetimeFigureOut">
              <a:rPr lang="en-US" smtClean="0"/>
              <a:t>9/20/2021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5562C-A47B-46A8-BC7E-22B4831D892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052AB-15F5-465A-9DFE-B01F9DD7983B}" type="datetimeFigureOut">
              <a:rPr lang="en-US" smtClean="0"/>
              <a:t>9/20/2021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5562C-A47B-46A8-BC7E-22B4831D89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052AB-15F5-465A-9DFE-B01F9DD7983B}" type="datetimeFigureOut">
              <a:rPr lang="en-US" smtClean="0"/>
              <a:t>9/20/2021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15562C-A47B-46A8-BC7E-22B4831D89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415562C-A47B-46A8-BC7E-22B4831D89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624052AB-15F5-465A-9DFE-B01F9DD7983B}" type="datetimeFigureOut">
              <a:rPr lang="en-US" smtClean="0"/>
              <a:t>9/20/2021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9" r:id="rId1"/>
    <p:sldLayoutId id="2147484280" r:id="rId2"/>
    <p:sldLayoutId id="2147484281" r:id="rId3"/>
    <p:sldLayoutId id="2147484282" r:id="rId4"/>
    <p:sldLayoutId id="2147484283" r:id="rId5"/>
    <p:sldLayoutId id="2147484284" r:id="rId6"/>
    <p:sldLayoutId id="2147484285" r:id="rId7"/>
    <p:sldLayoutId id="2147484286" r:id="rId8"/>
    <p:sldLayoutId id="2147484287" r:id="rId9"/>
    <p:sldLayoutId id="2147484288" r:id="rId10"/>
    <p:sldLayoutId id="214748428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jpg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81200" y="4724400"/>
            <a:ext cx="5715000" cy="138499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latin typeface="Century Gothic" panose="020B0502020202020204" pitchFamily="34" charset="0"/>
              </a:rPr>
              <a:t>Austin Cheney, Dean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latin typeface="Century Gothic" panose="020B0502020202020204" pitchFamily="34" charset="0"/>
              </a:rPr>
              <a:t>Melody Wollan, Associate </a:t>
            </a:r>
            <a:r>
              <a:rPr lang="en-US" sz="1400" dirty="0" smtClean="0">
                <a:latin typeface="Century Gothic" panose="020B0502020202020204" pitchFamily="34" charset="0"/>
              </a:rPr>
              <a:t>Dean</a:t>
            </a:r>
            <a:endParaRPr lang="en-US" sz="1400" dirty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400" dirty="0">
                <a:latin typeface="Century Gothic" panose="020B0502020202020204" pitchFamily="34" charset="0"/>
              </a:rPr>
              <a:t>John Willems, </a:t>
            </a:r>
            <a:r>
              <a:rPr lang="en-US" sz="1400" dirty="0" smtClean="0">
                <a:latin typeface="Century Gothic" panose="020B0502020202020204" pitchFamily="34" charset="0"/>
              </a:rPr>
              <a:t>Interim Chair</a:t>
            </a:r>
            <a:r>
              <a:rPr lang="en-US" sz="1400" dirty="0">
                <a:latin typeface="Century Gothic" panose="020B0502020202020204" pitchFamily="34" charset="0"/>
              </a:rPr>
              <a:t>, School of Business</a:t>
            </a:r>
          </a:p>
          <a:p>
            <a:pPr>
              <a:lnSpc>
                <a:spcPct val="150000"/>
              </a:lnSpc>
            </a:pPr>
            <a:r>
              <a:rPr lang="en-US" sz="1400" dirty="0" smtClean="0">
                <a:latin typeface="Century Gothic" panose="020B0502020202020204" pitchFamily="34" charset="0"/>
              </a:rPr>
              <a:t>Isaac Slaven, Interim Chair</a:t>
            </a:r>
            <a:r>
              <a:rPr lang="en-US" sz="1400" dirty="0">
                <a:latin typeface="Century Gothic" panose="020B0502020202020204" pitchFamily="34" charset="0"/>
              </a:rPr>
              <a:t>, School of Technology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638301" y="4800600"/>
            <a:ext cx="571500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905000" y="4572000"/>
            <a:ext cx="0" cy="160020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E975553B-2599-4504-8DFA-C806F7872443}"/>
              </a:ext>
            </a:extLst>
          </p:cNvPr>
          <p:cNvSpPr txBox="1"/>
          <p:nvPr/>
        </p:nvSpPr>
        <p:spPr>
          <a:xfrm>
            <a:off x="1295402" y="3455092"/>
            <a:ext cx="64007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/>
              <a:t>We engage and inspire leaders to improve </a:t>
            </a:r>
            <a:endParaRPr lang="en-US" sz="2000" b="1" i="1" dirty="0" smtClean="0"/>
          </a:p>
          <a:p>
            <a:pPr algn="ctr"/>
            <a:r>
              <a:rPr lang="en-US" sz="2000" b="1" i="1" dirty="0" smtClean="0"/>
              <a:t>the </a:t>
            </a:r>
            <a:r>
              <a:rPr lang="en-US" sz="2000" b="1" i="1" dirty="0"/>
              <a:t>world around them.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50381"/>
            <a:ext cx="7126394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927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1A3A704D-12FD-47D4-A8B5-7B9172B09022}"/>
              </a:ext>
            </a:extLst>
          </p:cNvPr>
          <p:cNvSpPr txBox="1">
            <a:spLocks/>
          </p:cNvSpPr>
          <p:nvPr/>
        </p:nvSpPr>
        <p:spPr>
          <a:xfrm>
            <a:off x="1524000" y="2209800"/>
            <a:ext cx="5972176" cy="3429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u="sng" dirty="0" smtClean="0">
                <a:solidFill>
                  <a:schemeClr val="tx1"/>
                </a:solidFill>
                <a:latin typeface="Candara" panose="020E0502030303020204" pitchFamily="34" charset="0"/>
              </a:rPr>
              <a:t>2020 - 2021 Highlights</a:t>
            </a:r>
            <a:endParaRPr lang="en-US" b="1" u="sng" dirty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Internships </a:t>
            </a:r>
            <a:r>
              <a:rPr lang="en-US" sz="1600" dirty="0">
                <a:solidFill>
                  <a:schemeClr val="tx1"/>
                </a:solidFill>
                <a:latin typeface="Candara" panose="020E0502030303020204" pitchFamily="34" charset="0"/>
              </a:rPr>
              <a:t>Supported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Candara" panose="020E0502030303020204" pitchFamily="34" charset="0"/>
              </a:rPr>
              <a:t>Undergraduate Research Opportunities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Candara" panose="020E0502030303020204" pitchFamily="34" charset="0"/>
              </a:rPr>
              <a:t>National Student </a:t>
            </a:r>
            <a:r>
              <a:rPr lang="en-US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Competitions (virtual)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Accounting Program AACSB Re-accreditation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Candara" panose="020E0502030303020204" pitchFamily="34" charset="0"/>
              </a:rPr>
              <a:t>Launch of new Business Analytics &amp; Information Systems program (formerly Management Information Systems)</a:t>
            </a:r>
          </a:p>
          <a:p>
            <a:endParaRPr lang="en-US" sz="1600" dirty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endParaRPr lang="en-US" sz="1600" dirty="0">
              <a:latin typeface="Candara" panose="020E0502030303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345" y="457200"/>
            <a:ext cx="5863485" cy="131661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780372" y="5641540"/>
            <a:ext cx="32179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Sketch Block" panose="02000000000000000000" pitchFamily="2" charset="0"/>
              </a:rPr>
              <a:t>eiu.edu/</a:t>
            </a:r>
            <a:r>
              <a:rPr lang="en-US" sz="3200" b="1" dirty="0" err="1" smtClean="0">
                <a:latin typeface="Sketch Block" panose="02000000000000000000" pitchFamily="2" charset="0"/>
              </a:rPr>
              <a:t>lumpkin</a:t>
            </a:r>
            <a:endParaRPr lang="en-US" sz="3200" b="1" dirty="0">
              <a:latin typeface="Sketch Blo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016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" y="383025"/>
            <a:ext cx="830580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 </a:t>
            </a:r>
          </a:p>
          <a:p>
            <a:pPr algn="ctr"/>
            <a:endParaRPr lang="en-US" sz="3200" b="1" dirty="0"/>
          </a:p>
          <a:p>
            <a:r>
              <a:rPr lang="en-US" sz="3200" dirty="0"/>
              <a:t>	     	</a:t>
            </a:r>
          </a:p>
          <a:p>
            <a:r>
              <a:rPr lang="en-US" sz="3200" dirty="0"/>
              <a:t>   </a:t>
            </a:r>
            <a:r>
              <a:rPr lang="en-US" sz="3200" b="1" dirty="0"/>
              <a:t>		</a:t>
            </a:r>
            <a:r>
              <a:rPr lang="en-US" sz="3200" dirty="0"/>
              <a:t>	</a:t>
            </a:r>
          </a:p>
          <a:p>
            <a:r>
              <a:rPr lang="en-US" sz="3200" dirty="0"/>
              <a:t>      </a:t>
            </a:r>
            <a:endParaRPr lang="en-US" sz="3200" b="1" dirty="0"/>
          </a:p>
          <a:p>
            <a:endParaRPr lang="en-US" sz="32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b="1" dirty="0"/>
          </a:p>
          <a:p>
            <a:endParaRPr lang="en-US" sz="3200" b="1" dirty="0"/>
          </a:p>
          <a:p>
            <a:endParaRPr lang="en-US" sz="3200" b="1" dirty="0"/>
          </a:p>
          <a:p>
            <a:endParaRPr lang="en-US" sz="3200" b="1" dirty="0"/>
          </a:p>
          <a:p>
            <a:endParaRPr lang="en-US" sz="800" b="1" dirty="0"/>
          </a:p>
          <a:p>
            <a:r>
              <a:rPr lang="en-US" sz="800" b="1" dirty="0"/>
              <a:t>            					</a:t>
            </a:r>
            <a:endParaRPr lang="en-US" sz="3200" b="1" dirty="0"/>
          </a:p>
          <a:p>
            <a:endParaRPr lang="en-US" b="1" dirty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780372" y="5641540"/>
            <a:ext cx="28446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Sketch Block" panose="02000000000000000000" pitchFamily="2" charset="0"/>
              </a:rPr>
              <a:t>eiu.edu/business</a:t>
            </a:r>
          </a:p>
        </p:txBody>
      </p:sp>
      <p:pic>
        <p:nvPicPr>
          <p:cNvPr id="7" name="Picture 2" descr="School of Business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800" y="112027"/>
            <a:ext cx="50800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/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95300" y="1752600"/>
            <a:ext cx="3657600" cy="459028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000" b="1" u="sng" dirty="0">
                <a:latin typeface="Candara" panose="020E0502030303020204" pitchFamily="34" charset="0"/>
              </a:rPr>
              <a:t>Majors</a:t>
            </a:r>
          </a:p>
          <a:p>
            <a:r>
              <a:rPr lang="en-US" sz="1600" dirty="0">
                <a:latin typeface="Candara" panose="020E0502030303020204" pitchFamily="34" charset="0"/>
              </a:rPr>
              <a:t>Accounting</a:t>
            </a:r>
          </a:p>
          <a:p>
            <a:r>
              <a:rPr lang="en-US" sz="1600" dirty="0">
                <a:latin typeface="Candara" panose="020E0502030303020204" pitchFamily="34" charset="0"/>
              </a:rPr>
              <a:t>Business Administration </a:t>
            </a:r>
          </a:p>
          <a:p>
            <a:pPr lvl="1"/>
            <a:r>
              <a:rPr lang="en-US" sz="1600" dirty="0" smtClean="0">
                <a:latin typeface="Candara" panose="020E0502030303020204" pitchFamily="34" charset="0"/>
              </a:rPr>
              <a:t>Online completion program</a:t>
            </a:r>
            <a:endParaRPr lang="en-US" sz="1600" dirty="0">
              <a:latin typeface="Candara" panose="020E0502030303020204" pitchFamily="34" charset="0"/>
            </a:endParaRPr>
          </a:p>
          <a:p>
            <a:r>
              <a:rPr lang="en-US" sz="1600" dirty="0" smtClean="0">
                <a:latin typeface="Candara" panose="020E0502030303020204" pitchFamily="34" charset="0"/>
              </a:rPr>
              <a:t>Business Analytics &amp; Information Systems</a:t>
            </a:r>
          </a:p>
          <a:p>
            <a:r>
              <a:rPr lang="en-US" sz="1600" dirty="0" smtClean="0">
                <a:latin typeface="Candara" panose="020E0502030303020204" pitchFamily="34" charset="0"/>
              </a:rPr>
              <a:t>Finance</a:t>
            </a:r>
            <a:endParaRPr lang="en-US" sz="1600" dirty="0">
              <a:latin typeface="Candara" panose="020E0502030303020204" pitchFamily="34" charset="0"/>
            </a:endParaRPr>
          </a:p>
          <a:p>
            <a:r>
              <a:rPr lang="en-US" sz="1600" dirty="0">
                <a:latin typeface="Candara" panose="020E0502030303020204" pitchFamily="34" charset="0"/>
              </a:rPr>
              <a:t>Management</a:t>
            </a:r>
          </a:p>
          <a:p>
            <a:r>
              <a:rPr lang="en-US" sz="1600" dirty="0" smtClean="0">
                <a:latin typeface="Candara" panose="020E0502030303020204" pitchFamily="34" charset="0"/>
              </a:rPr>
              <a:t>Marketing</a:t>
            </a:r>
          </a:p>
          <a:p>
            <a:r>
              <a:rPr lang="en-US" sz="1600" dirty="0" smtClean="0">
                <a:latin typeface="Candara" panose="020E0502030303020204" pitchFamily="34" charset="0"/>
              </a:rPr>
              <a:t>Hospitality &amp; Tourism</a:t>
            </a:r>
            <a:endParaRPr lang="en-US" sz="1600" dirty="0">
              <a:latin typeface="Candara" panose="020E0502030303020204" pitchFamily="34" charset="0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419600" y="1752600"/>
            <a:ext cx="3657600" cy="3810000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US" sz="2000" b="1" u="sng" dirty="0">
                <a:latin typeface="Candara" panose="020E0502030303020204" pitchFamily="34" charset="0"/>
              </a:rPr>
              <a:t>Minors</a:t>
            </a:r>
          </a:p>
          <a:p>
            <a:r>
              <a:rPr lang="en-US" sz="1600" dirty="0">
                <a:latin typeface="Candara" panose="020E0502030303020204" pitchFamily="34" charset="0"/>
              </a:rPr>
              <a:t>Accounting</a:t>
            </a:r>
          </a:p>
          <a:p>
            <a:r>
              <a:rPr lang="en-US" sz="1600" dirty="0">
                <a:latin typeface="Candara" panose="020E0502030303020204" pitchFamily="34" charset="0"/>
              </a:rPr>
              <a:t>Business Administration</a:t>
            </a:r>
          </a:p>
          <a:p>
            <a:r>
              <a:rPr lang="en-US" sz="1600" dirty="0">
                <a:latin typeface="Candara" panose="020E0502030303020204" pitchFamily="34" charset="0"/>
              </a:rPr>
              <a:t>Business Analytics</a:t>
            </a:r>
          </a:p>
          <a:p>
            <a:r>
              <a:rPr lang="en-US" sz="1600" dirty="0">
                <a:latin typeface="Candara" panose="020E0502030303020204" pitchFamily="34" charset="0"/>
              </a:rPr>
              <a:t>Entrepreneurship</a:t>
            </a:r>
          </a:p>
          <a:p>
            <a:r>
              <a:rPr lang="en-US" sz="1600" dirty="0">
                <a:latin typeface="Candara" panose="020E0502030303020204" pitchFamily="34" charset="0"/>
              </a:rPr>
              <a:t>Finance</a:t>
            </a:r>
          </a:p>
          <a:p>
            <a:r>
              <a:rPr lang="en-US" sz="1600" dirty="0">
                <a:latin typeface="Candara" panose="020E0502030303020204" pitchFamily="34" charset="0"/>
              </a:rPr>
              <a:t>Human Resource Management </a:t>
            </a:r>
          </a:p>
          <a:p>
            <a:r>
              <a:rPr lang="en-US" sz="1600" dirty="0">
                <a:latin typeface="Candara" panose="020E0502030303020204" pitchFamily="34" charset="0"/>
              </a:rPr>
              <a:t>Management</a:t>
            </a:r>
          </a:p>
          <a:p>
            <a:r>
              <a:rPr lang="en-US" sz="1600" dirty="0">
                <a:latin typeface="Candara" panose="020E0502030303020204" pitchFamily="34" charset="0"/>
              </a:rPr>
              <a:t>Management Info Systems</a:t>
            </a:r>
          </a:p>
          <a:p>
            <a:r>
              <a:rPr lang="en-US" sz="1600" dirty="0">
                <a:latin typeface="Candara" panose="020E0502030303020204" pitchFamily="34" charset="0"/>
              </a:rPr>
              <a:t>Marketing</a:t>
            </a:r>
          </a:p>
          <a:p>
            <a:r>
              <a:rPr lang="en-US" sz="1600" dirty="0">
                <a:latin typeface="Candara" panose="020E0502030303020204" pitchFamily="34" charset="0"/>
              </a:rPr>
              <a:t>Operations &amp; Supply Chain </a:t>
            </a:r>
            <a:r>
              <a:rPr lang="en-US" sz="1600" dirty="0" smtClean="0">
                <a:latin typeface="Candara" panose="020E0502030303020204" pitchFamily="34" charset="0"/>
              </a:rPr>
              <a:t>Management</a:t>
            </a:r>
          </a:p>
          <a:p>
            <a:r>
              <a:rPr lang="en-US" sz="1600" dirty="0" smtClean="0">
                <a:latin typeface="Candara" panose="020E0502030303020204" pitchFamily="34" charset="0"/>
              </a:rPr>
              <a:t>Meeting and Event Management</a:t>
            </a:r>
            <a:endParaRPr lang="en-US" sz="1600" dirty="0">
              <a:latin typeface="Candara" panose="020E0502030303020204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4191000" y="1752600"/>
            <a:ext cx="0" cy="381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DCFCF586-BDEB-4162-BB27-DD888D7C3C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91" y="5509975"/>
            <a:ext cx="1728354" cy="62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063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94858" y="5452589"/>
            <a:ext cx="31922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Sketch Block" panose="02000000000000000000" pitchFamily="2" charset="0"/>
              </a:rPr>
              <a:t>eiu.edu/technology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/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539073" y="1842568"/>
            <a:ext cx="3616418" cy="459028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000" b="1" u="sng" dirty="0">
                <a:latin typeface="Candara" panose="020E0502030303020204" pitchFamily="34" charset="0"/>
              </a:rPr>
              <a:t>Majors</a:t>
            </a:r>
          </a:p>
          <a:p>
            <a:r>
              <a:rPr lang="en-US" sz="1600" dirty="0">
                <a:latin typeface="Candara" panose="020E0502030303020204" pitchFamily="34" charset="0"/>
              </a:rPr>
              <a:t>Computer &amp; Information Technology</a:t>
            </a:r>
          </a:p>
          <a:p>
            <a:r>
              <a:rPr lang="en-US" sz="1600" dirty="0">
                <a:latin typeface="Candara" panose="020E0502030303020204" pitchFamily="34" charset="0"/>
              </a:rPr>
              <a:t>Construction Management</a:t>
            </a:r>
          </a:p>
          <a:p>
            <a:r>
              <a:rPr lang="en-US" sz="1600" dirty="0">
                <a:latin typeface="Candara" panose="020E0502030303020204" pitchFamily="34" charset="0"/>
              </a:rPr>
              <a:t>Digital Media Technology</a:t>
            </a:r>
          </a:p>
          <a:p>
            <a:r>
              <a:rPr lang="en-US" sz="1600" dirty="0">
                <a:latin typeface="Candara" panose="020E0502030303020204" pitchFamily="34" charset="0"/>
              </a:rPr>
              <a:t>Engineering Technology</a:t>
            </a:r>
          </a:p>
          <a:p>
            <a:r>
              <a:rPr lang="en-US" sz="1600" dirty="0">
                <a:latin typeface="Candara" panose="020E0502030303020204" pitchFamily="34" charset="0"/>
              </a:rPr>
              <a:t>Organizational Development </a:t>
            </a:r>
            <a:endParaRPr lang="en-US" sz="1600" dirty="0" smtClean="0">
              <a:latin typeface="Candara" panose="020E0502030303020204" pitchFamily="34" charset="0"/>
            </a:endParaRPr>
          </a:p>
          <a:p>
            <a:pPr lvl="1"/>
            <a:r>
              <a:rPr lang="en-US" sz="1600" dirty="0" smtClean="0">
                <a:latin typeface="Candara" panose="020E0502030303020204" pitchFamily="34" charset="0"/>
              </a:rPr>
              <a:t>Online completion program</a:t>
            </a:r>
            <a:endParaRPr lang="en-US" sz="1600" dirty="0">
              <a:latin typeface="Candara" panose="020E0502030303020204" pitchFamily="34" charset="0"/>
            </a:endParaRPr>
          </a:p>
          <a:p>
            <a:endParaRPr lang="en-US" dirty="0">
              <a:latin typeface="Candara" panose="020E0502030303020204" pitchFamily="34" charset="0"/>
            </a:endParaRPr>
          </a:p>
          <a:p>
            <a:pPr lvl="1"/>
            <a:endParaRPr lang="en-US" sz="2000" dirty="0">
              <a:latin typeface="Candara" panose="020E0502030303020204" pitchFamily="34" charset="0"/>
            </a:endParaRPr>
          </a:p>
          <a:p>
            <a:pPr lvl="1"/>
            <a:endParaRPr lang="en-US" sz="2000" dirty="0">
              <a:latin typeface="Candara" panose="020E0502030303020204" pitchFamily="34" charset="0"/>
            </a:endParaRPr>
          </a:p>
          <a:p>
            <a:pPr lvl="1"/>
            <a:endParaRPr lang="en-US" sz="2000" dirty="0">
              <a:latin typeface="Candara" panose="020E0502030303020204" pitchFamily="34" charset="0"/>
            </a:endParaRPr>
          </a:p>
          <a:p>
            <a:pPr lvl="1"/>
            <a:endParaRPr lang="en-US" sz="2000" dirty="0">
              <a:latin typeface="Candara" panose="020E0502030303020204" pitchFamily="34" charset="0"/>
            </a:endParaRPr>
          </a:p>
          <a:p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394317" y="1842568"/>
            <a:ext cx="3657600" cy="459028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000" b="1" u="sng" dirty="0">
                <a:latin typeface="Candara" panose="020E0502030303020204" pitchFamily="34" charset="0"/>
              </a:rPr>
              <a:t>Minors</a:t>
            </a:r>
          </a:p>
          <a:p>
            <a:r>
              <a:rPr lang="en-US" sz="1600" dirty="0" smtClean="0">
                <a:latin typeface="Candara" panose="020E0502030303020204" pitchFamily="34" charset="0"/>
              </a:rPr>
              <a:t>Digital </a:t>
            </a:r>
            <a:r>
              <a:rPr lang="en-US" sz="1600" dirty="0">
                <a:latin typeface="Candara" panose="020E0502030303020204" pitchFamily="34" charset="0"/>
              </a:rPr>
              <a:t>Media </a:t>
            </a:r>
            <a:r>
              <a:rPr lang="en-US" sz="1600" dirty="0" smtClean="0">
                <a:latin typeface="Candara" panose="020E0502030303020204" pitchFamily="34" charset="0"/>
              </a:rPr>
              <a:t>Technology</a:t>
            </a:r>
          </a:p>
          <a:p>
            <a:r>
              <a:rPr lang="en-US" sz="1600" dirty="0" smtClean="0">
                <a:latin typeface="Candara" panose="020E0502030303020204" pitchFamily="34" charset="0"/>
              </a:rPr>
              <a:t>Engineering Technology</a:t>
            </a:r>
            <a:endParaRPr lang="en-US" sz="1600" dirty="0">
              <a:latin typeface="Candara" panose="020E0502030303020204" pitchFamily="34" charset="0"/>
            </a:endParaRPr>
          </a:p>
          <a:p>
            <a:r>
              <a:rPr lang="en-US" sz="1600" dirty="0">
                <a:latin typeface="Candara" panose="020E0502030303020204" pitchFamily="34" charset="0"/>
              </a:rPr>
              <a:t>Organizational Leadership </a:t>
            </a:r>
            <a:r>
              <a:rPr lang="en-US" sz="1200" dirty="0">
                <a:latin typeface="Candara" panose="020E0502030303020204" pitchFamily="34" charset="0"/>
              </a:rPr>
              <a:t>(online)</a:t>
            </a:r>
          </a:p>
          <a:p>
            <a:r>
              <a:rPr lang="en-US" sz="1600" dirty="0">
                <a:latin typeface="Candara" panose="020E0502030303020204" pitchFamily="34" charset="0"/>
              </a:rPr>
              <a:t>Talent Development </a:t>
            </a:r>
            <a:r>
              <a:rPr lang="en-US" sz="1200" dirty="0">
                <a:latin typeface="Candara" panose="020E0502030303020204" pitchFamily="34" charset="0"/>
              </a:rPr>
              <a:t>(online)</a:t>
            </a:r>
          </a:p>
          <a:p>
            <a:endParaRPr lang="en-US" sz="1600" dirty="0">
              <a:latin typeface="Candara" panose="020E0502030303020204" pitchFamily="34" charset="0"/>
            </a:endParaRPr>
          </a:p>
          <a:p>
            <a:endParaRPr lang="en-US" sz="2400" dirty="0">
              <a:latin typeface="Candara" panose="020E0502030303020204" pitchFamily="34" charset="0"/>
            </a:endParaRPr>
          </a:p>
          <a:p>
            <a:endParaRPr lang="en-US" sz="2400" dirty="0">
              <a:latin typeface="Candara" panose="020E0502030303020204" pitchFamily="34" charset="0"/>
            </a:endParaRPr>
          </a:p>
          <a:p>
            <a:endParaRPr lang="en-US" sz="2200" dirty="0">
              <a:latin typeface="Candara" panose="020E0502030303020204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4191000" y="1752600"/>
            <a:ext cx="0" cy="3581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 descr="http://www.eiu.edu/business/images/School%20of%20Technology%20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837" y="-258"/>
            <a:ext cx="4276725" cy="15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6531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688C8EDF-0C22-4B1C-A8F0-5321CB6844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40" t="22695" r="10347" b="4183"/>
          <a:stretch/>
        </p:blipFill>
        <p:spPr>
          <a:xfrm>
            <a:off x="401094" y="3826883"/>
            <a:ext cx="4194847" cy="28187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114300" y="383025"/>
            <a:ext cx="830580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 </a:t>
            </a:r>
          </a:p>
          <a:p>
            <a:pPr algn="ctr"/>
            <a:endParaRPr lang="en-US" sz="3200" b="1" dirty="0"/>
          </a:p>
          <a:p>
            <a:r>
              <a:rPr lang="en-US" sz="3200" dirty="0"/>
              <a:t>	     	</a:t>
            </a:r>
          </a:p>
          <a:p>
            <a:r>
              <a:rPr lang="en-US" sz="3200" dirty="0"/>
              <a:t>   </a:t>
            </a:r>
            <a:r>
              <a:rPr lang="en-US" sz="3200" b="1" dirty="0"/>
              <a:t>		</a:t>
            </a:r>
            <a:r>
              <a:rPr lang="en-US" sz="3200" dirty="0"/>
              <a:t>	</a:t>
            </a:r>
          </a:p>
          <a:p>
            <a:r>
              <a:rPr lang="en-US" sz="3200" dirty="0"/>
              <a:t>      </a:t>
            </a:r>
            <a:endParaRPr lang="en-US" sz="3200" b="1" dirty="0"/>
          </a:p>
          <a:p>
            <a:endParaRPr lang="en-US" sz="32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b="1" dirty="0"/>
          </a:p>
          <a:p>
            <a:endParaRPr lang="en-US" sz="3200" b="1" dirty="0"/>
          </a:p>
          <a:p>
            <a:endParaRPr lang="en-US" sz="3200" b="1" dirty="0"/>
          </a:p>
          <a:p>
            <a:endParaRPr lang="en-US" sz="3200" b="1" dirty="0"/>
          </a:p>
          <a:p>
            <a:endParaRPr lang="en-US" sz="800" b="1" dirty="0"/>
          </a:p>
          <a:p>
            <a:r>
              <a:rPr lang="en-US" sz="800" b="1" dirty="0"/>
              <a:t>            					</a:t>
            </a:r>
            <a:endParaRPr lang="en-US" sz="3200" b="1" dirty="0"/>
          </a:p>
          <a:p>
            <a:endParaRPr lang="en-US" b="1" dirty="0"/>
          </a:p>
          <a:p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/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355683" y="2114018"/>
            <a:ext cx="4172679" cy="4590288"/>
          </a:xfrm>
        </p:spPr>
        <p:txBody>
          <a:bodyPr>
            <a:normAutofit/>
          </a:bodyPr>
          <a:lstStyle/>
          <a:p>
            <a:r>
              <a:rPr lang="en-US" sz="1600" dirty="0">
                <a:latin typeface="Candara" panose="020E0502030303020204" pitchFamily="34" charset="0"/>
              </a:rPr>
              <a:t>Students and Faculty Collaborating on Research </a:t>
            </a:r>
            <a:r>
              <a:rPr lang="en-US" sz="1600" dirty="0" smtClean="0">
                <a:latin typeface="Candara" panose="020E0502030303020204" pitchFamily="34" charset="0"/>
              </a:rPr>
              <a:t>Projects</a:t>
            </a:r>
          </a:p>
          <a:p>
            <a:r>
              <a:rPr lang="en-US" sz="1600" dirty="0" smtClean="0">
                <a:latin typeface="Candara" panose="020E0502030303020204" pitchFamily="34" charset="0"/>
              </a:rPr>
              <a:t>Student Organizations</a:t>
            </a:r>
          </a:p>
          <a:p>
            <a:r>
              <a:rPr lang="en-US" sz="1600" dirty="0" smtClean="0">
                <a:latin typeface="Candara" panose="020E0502030303020204" pitchFamily="34" charset="0"/>
              </a:rPr>
              <a:t>State and National Competitions</a:t>
            </a:r>
          </a:p>
          <a:p>
            <a:endParaRPr lang="en-US" sz="1600" b="1" dirty="0">
              <a:latin typeface="Candara" panose="020E0502030303020204" pitchFamily="34" charset="0"/>
            </a:endParaRPr>
          </a:p>
          <a:p>
            <a:pPr marL="114300" indent="0">
              <a:buNone/>
            </a:pPr>
            <a:endParaRPr lang="en-US" sz="1600" b="1" dirty="0">
              <a:latin typeface="Candara" panose="020E0502030303020204" pitchFamily="34" charset="0"/>
            </a:endParaRPr>
          </a:p>
          <a:p>
            <a:pPr marL="114300" indent="0">
              <a:buNone/>
            </a:pPr>
            <a:endParaRPr lang="en-US" sz="1600" b="1" dirty="0">
              <a:latin typeface="Candara" panose="020E0502030303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1" r="6632" b="10012"/>
          <a:stretch/>
        </p:blipFill>
        <p:spPr>
          <a:xfrm>
            <a:off x="4437074" y="1737305"/>
            <a:ext cx="3798994" cy="26980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784467" y="1407498"/>
            <a:ext cx="5257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andara" panose="020E0502030303020204" pitchFamily="34" charset="0"/>
              </a:rPr>
              <a:t>Experiential Learning Opportunities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930" t="9875" b="-1"/>
          <a:stretch/>
        </p:blipFill>
        <p:spPr>
          <a:xfrm>
            <a:off x="5334000" y="4477953"/>
            <a:ext cx="2386653" cy="20931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284" y="196380"/>
            <a:ext cx="4776162" cy="107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781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4687971"/>
            <a:ext cx="2045504" cy="204550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4800" y="1001737"/>
            <a:ext cx="3552891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 </a:t>
            </a:r>
          </a:p>
          <a:p>
            <a:pPr algn="ctr"/>
            <a:endParaRPr lang="en-US" sz="3200" b="1" dirty="0"/>
          </a:p>
          <a:p>
            <a:r>
              <a:rPr lang="en-US" sz="3200" dirty="0"/>
              <a:t>	     	</a:t>
            </a:r>
          </a:p>
          <a:p>
            <a:r>
              <a:rPr lang="en-US" sz="3200" dirty="0"/>
              <a:t>   </a:t>
            </a:r>
            <a:r>
              <a:rPr lang="en-US" sz="3200" b="1" dirty="0"/>
              <a:t>		</a:t>
            </a:r>
            <a:r>
              <a:rPr lang="en-US" sz="3200" dirty="0"/>
              <a:t>	</a:t>
            </a:r>
          </a:p>
          <a:p>
            <a:r>
              <a:rPr lang="en-US" sz="3200" dirty="0"/>
              <a:t>      </a:t>
            </a:r>
            <a:endParaRPr lang="en-US" sz="3200" b="1" dirty="0"/>
          </a:p>
          <a:p>
            <a:endParaRPr lang="en-US" sz="32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b="1" dirty="0"/>
          </a:p>
          <a:p>
            <a:endParaRPr lang="en-US" sz="3200" b="1" dirty="0"/>
          </a:p>
          <a:p>
            <a:endParaRPr lang="en-US" sz="3200" b="1" dirty="0"/>
          </a:p>
          <a:p>
            <a:endParaRPr lang="en-US" sz="3200" b="1" dirty="0"/>
          </a:p>
          <a:p>
            <a:endParaRPr lang="en-US" sz="800" b="1" dirty="0"/>
          </a:p>
          <a:p>
            <a:r>
              <a:rPr lang="en-US" sz="800" b="1" dirty="0"/>
              <a:t>            					</a:t>
            </a:r>
            <a:endParaRPr lang="en-US" sz="3200" b="1" dirty="0"/>
          </a:p>
          <a:p>
            <a:endParaRPr lang="en-US" b="1" dirty="0"/>
          </a:p>
          <a:p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/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537425" y="2228426"/>
            <a:ext cx="3657600" cy="4590288"/>
          </a:xfrm>
        </p:spPr>
        <p:txBody>
          <a:bodyPr>
            <a:normAutofit/>
          </a:bodyPr>
          <a:lstStyle/>
          <a:p>
            <a:r>
              <a:rPr lang="en-US" sz="1600" dirty="0" smtClean="0">
                <a:latin typeface="Candara" panose="020E0502030303020204" pitchFamily="34" charset="0"/>
              </a:rPr>
              <a:t>The Café </a:t>
            </a:r>
          </a:p>
          <a:p>
            <a:r>
              <a:rPr lang="en-US" sz="1600" dirty="0" smtClean="0">
                <a:latin typeface="Candara" panose="020E0502030303020204" pitchFamily="34" charset="0"/>
              </a:rPr>
              <a:t>Study Abroad</a:t>
            </a:r>
          </a:p>
          <a:p>
            <a:r>
              <a:rPr lang="en-US" sz="1600" dirty="0" smtClean="0">
                <a:latin typeface="Candara" panose="020E0502030303020204" pitchFamily="34" charset="0"/>
              </a:rPr>
              <a:t>Internships</a:t>
            </a:r>
          </a:p>
          <a:p>
            <a:r>
              <a:rPr lang="en-US" sz="1600" dirty="0" smtClean="0">
                <a:latin typeface="Candara" panose="020E0502030303020204" pitchFamily="34" charset="0"/>
              </a:rPr>
              <a:t>Industry Speakers</a:t>
            </a:r>
          </a:p>
          <a:p>
            <a:pPr marL="114300" indent="0">
              <a:buNone/>
            </a:pPr>
            <a:endParaRPr lang="en-US" sz="1600" b="1" dirty="0">
              <a:latin typeface="Candara" panose="020E0502030303020204" pitchFamily="34" charset="0"/>
            </a:endParaRPr>
          </a:p>
          <a:p>
            <a:pPr marL="114300" indent="0">
              <a:buNone/>
            </a:pPr>
            <a:endParaRPr lang="en-US" sz="1600" b="1" dirty="0">
              <a:latin typeface="Candara" panose="020E0502030303020204" pitchFamily="34" charset="0"/>
            </a:endParaRPr>
          </a:p>
          <a:p>
            <a:pPr marL="114300" indent="0">
              <a:buNone/>
            </a:pPr>
            <a:endParaRPr lang="en-US" sz="1600" b="1" dirty="0">
              <a:latin typeface="Candara" panose="020E0502030303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8800" y="1389006"/>
            <a:ext cx="5257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andara" panose="020E0502030303020204" pitchFamily="34" charset="0"/>
              </a:rPr>
              <a:t>Experiential Learning Opportunities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030708"/>
            <a:ext cx="4446055" cy="250177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691" y="2061865"/>
            <a:ext cx="4359679" cy="245231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250" y="269599"/>
            <a:ext cx="4876895" cy="1095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3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D319354222E24C8DDA27CB643142D8" ma:contentTypeVersion="15" ma:contentTypeDescription="Create a new document." ma:contentTypeScope="" ma:versionID="e1f675b9f2b806beff43e1ea10e9b6ad">
  <xsd:schema xmlns:xsd="http://www.w3.org/2001/XMLSchema" xmlns:xs="http://www.w3.org/2001/XMLSchema" xmlns:p="http://schemas.microsoft.com/office/2006/metadata/properties" xmlns:ns1="http://schemas.microsoft.com/sharepoint/v3" xmlns:ns3="f0e05f1b-b4e5-4221-94b7-17fe59e171d5" xmlns:ns4="d24605f0-6494-4509-8466-d45bff569381" targetNamespace="http://schemas.microsoft.com/office/2006/metadata/properties" ma:root="true" ma:fieldsID="ad34a4fe37f2bb56a588389ae0223552" ns1:_="" ns3:_="" ns4:_="">
    <xsd:import namespace="http://schemas.microsoft.com/sharepoint/v3"/>
    <xsd:import namespace="f0e05f1b-b4e5-4221-94b7-17fe59e171d5"/>
    <xsd:import namespace="d24605f0-6494-4509-8466-d45bff56938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e05f1b-b4e5-4221-94b7-17fe59e171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4605f0-6494-4509-8466-d45bff56938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AACD69FC-671E-4EC9-BB9D-88B7D64B135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EF3C42B-ED62-4D38-B629-FF76F5D8122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0e05f1b-b4e5-4221-94b7-17fe59e171d5"/>
    <ds:schemaRef ds:uri="d24605f0-6494-4509-8466-d45bff56938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30D9BD6-B081-4A75-9CD9-E3AC9C232F88}">
  <ds:schemaRefs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microsoft.com/sharepoint/v3"/>
    <ds:schemaRef ds:uri="f0e05f1b-b4e5-4221-94b7-17fe59e171d5"/>
    <ds:schemaRef ds:uri="d24605f0-6494-4509-8466-d45bff569381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9739</TotalTime>
  <Words>227</Words>
  <Application>Microsoft Office PowerPoint</Application>
  <PresentationFormat>On-screen Show (4:3)</PresentationFormat>
  <Paragraphs>105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Cambria</vt:lpstr>
      <vt:lpstr>Candara</vt:lpstr>
      <vt:lpstr>Century Gothic</vt:lpstr>
      <vt:lpstr>Sketch Block</vt:lpstr>
      <vt:lpstr>Adjacency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Eastern Illinois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Welcome!</dc:title>
  <dc:creator>Jonathan  McKenzie</dc:creator>
  <cp:lastModifiedBy>Deborah D Endsley</cp:lastModifiedBy>
  <cp:revision>148</cp:revision>
  <cp:lastPrinted>2017-09-13T14:37:51Z</cp:lastPrinted>
  <dcterms:created xsi:type="dcterms:W3CDTF">2013-08-12T14:58:49Z</dcterms:created>
  <dcterms:modified xsi:type="dcterms:W3CDTF">2021-09-20T17:10:31Z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0x01010002D319354222E24C8DDA27CB643142D8</vt:lpwstr>
  </property>
</Properties>
</file>