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theme/theme17.xml" ContentType="application/vnd.openxmlformats-officedocument.theme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20.xml" ContentType="application/vnd.openxmlformats-officedocument.presentationml.slideLayout+xml"/>
  <Override PartName="/ppt/theme/theme19.xml" ContentType="application/vnd.openxmlformats-officedocument.theme+xml"/>
  <Override PartName="/ppt/slideLayouts/slideLayout21.xml" ContentType="application/vnd.openxmlformats-officedocument.presentationml.slideLayout+xml"/>
  <Override PartName="/ppt/theme/theme20.xml" ContentType="application/vnd.openxmlformats-officedocument.theme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  <p:sldMasterId id="2147483654" r:id="rId2"/>
    <p:sldMasterId id="2147483656" r:id="rId3"/>
    <p:sldMasterId id="2147483658" r:id="rId4"/>
    <p:sldMasterId id="2147483660" r:id="rId5"/>
    <p:sldMasterId id="2147483662" r:id="rId6"/>
    <p:sldMasterId id="2147483664" r:id="rId7"/>
    <p:sldMasterId id="2147483666" r:id="rId8"/>
    <p:sldMasterId id="2147483670" r:id="rId9"/>
    <p:sldMasterId id="2147483672" r:id="rId10"/>
    <p:sldMasterId id="2147483674" r:id="rId11"/>
    <p:sldMasterId id="2147483676" r:id="rId12"/>
    <p:sldMasterId id="2147483678" r:id="rId13"/>
    <p:sldMasterId id="2147483680" r:id="rId14"/>
    <p:sldMasterId id="2147483682" r:id="rId15"/>
    <p:sldMasterId id="2147483686" r:id="rId16"/>
    <p:sldMasterId id="2147483688" r:id="rId17"/>
    <p:sldMasterId id="2147483690" r:id="rId18"/>
    <p:sldMasterId id="2147483692" r:id="rId19"/>
    <p:sldMasterId id="2147483696" r:id="rId20"/>
    <p:sldMasterId id="2147483698" r:id="rId21"/>
    <p:sldMasterId id="2147483694" r:id="rId22"/>
  </p:sldMasterIdLst>
  <p:sldIdLst>
    <p:sldId id="277" r:id="rId23"/>
    <p:sldId id="262" r:id="rId24"/>
    <p:sldId id="260" r:id="rId25"/>
    <p:sldId id="257" r:id="rId26"/>
    <p:sldId id="263" r:id="rId27"/>
    <p:sldId id="268" r:id="rId28"/>
    <p:sldId id="258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D1E3"/>
    <a:srgbClr val="004C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3792" autoAdjust="0"/>
  </p:normalViewPr>
  <p:slideViewPr>
    <p:cSldViewPr snapToGrid="0" snapToObjects="1">
      <p:cViewPr varScale="1">
        <p:scale>
          <a:sx n="67" d="100"/>
          <a:sy n="67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9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4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30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13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940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173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15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374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3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11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5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F46F-7056-4343-A039-0E57EE437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A65D2-88C5-A14C-BF37-A7A2FBE19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E1758-09AF-444A-9EFE-46CF6F6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BA36C-908F-584E-8192-054A6A076A28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1473C-5164-7F4A-BAF5-E5D94757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E81FB-5523-AC4E-ACB1-611F4AD0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43ECB-217F-EC41-A475-3DBECB95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2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47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1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408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53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63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46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2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90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6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50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4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5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0DA47-D020-B64E-A656-706E265AF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5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the snow&#10;&#10;Description automatically generated with medium confidence">
            <a:extLst>
              <a:ext uri="{FF2B5EF4-FFF2-40B4-BE49-F238E27FC236}">
                <a16:creationId xmlns:a16="http://schemas.microsoft.com/office/drawing/2014/main" id="{85CE6074-D613-CE42-A3DC-274D30AD9A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3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596A19-16FE-1248-A5D5-65D2AC371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E472E697-C323-3C4D-928B-A1BB3C77E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B27A942B-2B88-5243-BDD9-9FD7E6C71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90CAD-3734-B543-8733-60F6C4890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1792B863-92E1-9140-91A1-1075DFFDD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huddle&#10;&#10;Description automatically generated with low confidence">
            <a:extLst>
              <a:ext uri="{FF2B5EF4-FFF2-40B4-BE49-F238E27FC236}">
                <a16:creationId xmlns:a16="http://schemas.microsoft.com/office/drawing/2014/main" id="{1478802A-52C5-5248-8260-D6F4B66057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4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F092B3F-F42E-894F-A538-A862AAD70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E287D587-7519-E742-8ECA-2E5141BD9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mountain&#10;&#10;Description automatically generated">
            <a:extLst>
              <a:ext uri="{FF2B5EF4-FFF2-40B4-BE49-F238E27FC236}">
                <a16:creationId xmlns:a16="http://schemas.microsoft.com/office/drawing/2014/main" id="{2EA777FB-2698-D546-BD72-DB3A99C23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71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7D371C3-1FA8-EB4D-AE47-FFBFCAC65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658AF625-E12C-3B41-ACC4-67739ED81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, nature&#10;&#10;Description automatically generated">
            <a:extLst>
              <a:ext uri="{FF2B5EF4-FFF2-40B4-BE49-F238E27FC236}">
                <a16:creationId xmlns:a16="http://schemas.microsoft.com/office/drawing/2014/main" id="{3781026B-E688-C444-9A2C-9A5C7E6C2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the snow&#10;&#10;Description automatically generated with medium confidence">
            <a:extLst>
              <a:ext uri="{FF2B5EF4-FFF2-40B4-BE49-F238E27FC236}">
                <a16:creationId xmlns:a16="http://schemas.microsoft.com/office/drawing/2014/main" id="{83B6861A-3470-C44A-AD40-05BF6EF98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888C6990-F8F1-4447-A34A-2FBD844B6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C200A53-1C33-2E47-85ED-09BE6329F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2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10A160-7C79-524E-B6BA-3DE3E30DE3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umbrella, chair, lawn&#10;&#10;Description automatically generated">
            <a:extLst>
              <a:ext uri="{FF2B5EF4-FFF2-40B4-BE49-F238E27FC236}">
                <a16:creationId xmlns:a16="http://schemas.microsoft.com/office/drawing/2014/main" id="{197F0E9B-D022-954A-963B-2B1D0F397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phins swimming&#10;&#10;Description automatically generated with low confidence">
            <a:extLst>
              <a:ext uri="{FF2B5EF4-FFF2-40B4-BE49-F238E27FC236}">
                <a16:creationId xmlns:a16="http://schemas.microsoft.com/office/drawing/2014/main" id="{C17C29EE-14D4-F247-9AF9-5BADDCC5B0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4A43526-F3F6-ED47-AAFE-0B94820E69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931D-B98F-284E-8B50-7971FB4A5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60" y="1042456"/>
            <a:ext cx="11188557" cy="71442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Antique Olive Black" panose="020B0803020204070204" pitchFamily="34" charset="0"/>
              </a:rPr>
              <a:t>EIU Community College Articulation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BE438-6FA0-074A-860C-85A41B02F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7481" y="2054270"/>
            <a:ext cx="9144000" cy="1182090"/>
          </a:xfrm>
        </p:spPr>
        <p:txBody>
          <a:bodyPr/>
          <a:lstStyle/>
          <a:p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Ryan C. Hendrickson</a:t>
            </a:r>
          </a:p>
          <a:p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L.M. </a:t>
            </a:r>
            <a:r>
              <a:rPr lang="en-US" dirty="0" err="1">
                <a:latin typeface="Avenir Black" panose="02000503020000020003"/>
                <a:cs typeface="Times New Roman" panose="02020603050405020304" pitchFamily="18" charset="0"/>
              </a:rPr>
              <a:t>Hamand</a:t>
            </a: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 Dean of the Graduate School</a:t>
            </a:r>
          </a:p>
          <a:p>
            <a:endParaRPr lang="en-US" dirty="0">
              <a:latin typeface="Avenir Black" panose="02000503020000020003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Graduate and International Enrollments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Graduate Diversity Initiatives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Graduate Student Wellness Focus in 2021-2022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Illinois Innovation Network: EIU Hub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Success with Accelerated Graduate Programs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New Online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85194" y="375735"/>
            <a:ext cx="319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</a:p>
        </p:txBody>
      </p:sp>
    </p:spTree>
    <p:extLst>
      <p:ext uri="{BB962C8B-B14F-4D97-AF65-F5344CB8AC3E}">
        <p14:creationId xmlns:p14="http://schemas.microsoft.com/office/powerpoint/2010/main" val="182849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979" y="935443"/>
            <a:ext cx="110454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Graduate Student Enrollment Fall 2021</a:t>
            </a:r>
            <a:b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</a:br>
            <a:br>
              <a:rPr lang="en-US" sz="3000" b="1" dirty="0">
                <a:solidFill>
                  <a:schemeClr val="bg1"/>
                </a:solidFill>
                <a:latin typeface="Avenir Black" panose="02000503020000020003"/>
              </a:rPr>
            </a:br>
            <a:r>
              <a:rPr lang="en-US" sz="3000" b="1" dirty="0">
                <a:solidFill>
                  <a:schemeClr val="bg1"/>
                </a:solidFill>
                <a:latin typeface="Avenir Black" panose="02000503020000020003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1661 graduate students = highest enrollment since Fall 2007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41 percent are online graduate students in 18 programs + 4 certificate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399 International Students = 2</a:t>
            </a:r>
            <a:r>
              <a:rPr lang="en-US" sz="3000" baseline="30000" dirty="0">
                <a:solidFill>
                  <a:schemeClr val="bg1"/>
                </a:solidFill>
                <a:latin typeface="Avenir Black" panose="02000503020000020003"/>
              </a:rPr>
              <a:t>nd</a:t>
            </a: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 highest in EIU History from 51 countries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192 new international students (35 last year) </a:t>
            </a:r>
          </a:p>
          <a:p>
            <a:pPr lvl="1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76557" y="282770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</a:p>
        </p:txBody>
      </p:sp>
    </p:spTree>
    <p:extLst>
      <p:ext uri="{BB962C8B-B14F-4D97-AF65-F5344CB8AC3E}">
        <p14:creationId xmlns:p14="http://schemas.microsoft.com/office/powerpoint/2010/main" val="157830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3" y="974762"/>
            <a:ext cx="891198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Diversifying Faculty in Illinois (DFI)</a:t>
            </a:r>
            <a:b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Fellowship Award Winners</a:t>
            </a:r>
            <a:br>
              <a:rPr lang="en-US" sz="3000" b="1" dirty="0">
                <a:solidFill>
                  <a:schemeClr val="bg1"/>
                </a:solidFill>
                <a:latin typeface="Avenir Black" panose="02000503020000020003"/>
              </a:rPr>
            </a:br>
            <a:endParaRPr lang="en-US" sz="3000" b="1" dirty="0">
              <a:solidFill>
                <a:schemeClr val="bg1"/>
              </a:solidFill>
              <a:latin typeface="Avenir Black" panose="02000503020000020003"/>
            </a:endParaRPr>
          </a:p>
          <a:p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2 EIU Graduate Student Recipients for 2021-2022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Nyjah Lane and Brandy Matthews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MS Candidates in College Student Affairs</a:t>
            </a:r>
          </a:p>
          <a:p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$12,500 Fellowship for each awardee</a:t>
            </a:r>
          </a:p>
          <a:p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“traditionally underrepresented minority group”</a:t>
            </a:r>
          </a:p>
          <a:p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*Graduate School Diversity Promotion Grant</a:t>
            </a:r>
          </a:p>
          <a:p>
            <a:endParaRPr lang="en-US" sz="3000" dirty="0">
              <a:latin typeface="Avenir Black" panose="0200050302000002000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104" y="863598"/>
            <a:ext cx="1938696" cy="290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82261" y="282770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E356B-5D61-48FA-95C9-062A90CA7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>
          <a:xfrm>
            <a:off x="9504104" y="3983138"/>
            <a:ext cx="1960015" cy="23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2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609" y="1352833"/>
            <a:ext cx="11622207" cy="11909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Graduate Student Wellness Focus in 2021-2022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941695" y="2711566"/>
            <a:ext cx="98400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New Orientation/Welcome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Graduate Student Advisory Council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Association of International Students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Mentoring Program with EIU Graduate Alumni</a:t>
            </a:r>
          </a:p>
        </p:txBody>
      </p:sp>
      <p:sp>
        <p:nvSpPr>
          <p:cNvPr id="4" name="Rectangle 3"/>
          <p:cNvSpPr/>
          <p:nvPr/>
        </p:nvSpPr>
        <p:spPr>
          <a:xfrm>
            <a:off x="9151666" y="310066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/>
              </a:rPr>
              <a:t>The Graduate School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749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7131" y="1189061"/>
            <a:ext cx="10515600" cy="119098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Illinois Innovation Network</a:t>
            </a:r>
            <a:br>
              <a:rPr lang="en-US" sz="3600" b="1" dirty="0">
                <a:solidFill>
                  <a:schemeClr val="bg1"/>
                </a:solidFill>
                <a:latin typeface="Antique Olive Black" panose="020B080302020407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East-Central Illinois Hub </a:t>
            </a:r>
          </a:p>
        </p:txBody>
      </p:sp>
      <p:sp>
        <p:nvSpPr>
          <p:cNvPr id="3" name="Rectangle 2"/>
          <p:cNvSpPr/>
          <p:nvPr/>
        </p:nvSpPr>
        <p:spPr>
          <a:xfrm>
            <a:off x="423081" y="2409404"/>
            <a:ext cx="11409527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venir Black" panose="02000503020000020003"/>
              </a:rPr>
              <a:t>$1m grant received from State of Illinois = new classroom space in our Center For Clean Energy Research and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venir Black" panose="02000503020000020003"/>
              </a:rPr>
              <a:t>Goal = build new partnerships in region to foster economic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venir Black" panose="02000503020000020003"/>
              </a:rPr>
              <a:t>EIU Partnership with Lake Land College = focus on community sustainability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venir Black" panose="02000503020000020003"/>
              </a:rPr>
              <a:t>New Internship program with Rural 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venir Black" panose="02000503020000020003"/>
              </a:rPr>
              <a:t>Economic Growth Study of Arcola Illinois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venir Black" panose="020005030200000200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55034" y="296417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022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0757" y="1012811"/>
            <a:ext cx="11062950" cy="50900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Accelerated Graduate Programs or “4 + 1” programs</a:t>
            </a:r>
          </a:p>
          <a:p>
            <a:endParaRPr lang="en-US" sz="4000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endParaRPr lang="en-US" sz="4000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English</a:t>
            </a:r>
          </a:p>
          <a:p>
            <a:r>
              <a:rPr lang="en-US" sz="4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Political Science </a:t>
            </a:r>
          </a:p>
          <a:p>
            <a:r>
              <a:rPr lang="en-US" sz="4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Health Promotion</a:t>
            </a:r>
          </a:p>
          <a:p>
            <a:r>
              <a:rPr lang="en-US" sz="4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Human Services Program Administration </a:t>
            </a:r>
          </a:p>
          <a:p>
            <a:endParaRPr lang="en-US" sz="4000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We have 13 Accelerated Programs 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6133" y="323713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/>
              </a:rPr>
              <a:t>The Graduate School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141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4097" y="959725"/>
            <a:ext cx="10506075" cy="49787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pPr algn="ctr"/>
            <a:b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18 Graduate Online Options </a:t>
            </a:r>
          </a:p>
          <a:p>
            <a:pPr algn="ctr"/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Biological Sciences </a:t>
            </a: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College Student Affairs: Community College Focus</a:t>
            </a: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Business Administration</a:t>
            </a: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Art Education </a:t>
            </a: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Curriculum and Instruction</a:t>
            </a: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English</a:t>
            </a:r>
          </a:p>
          <a:p>
            <a:endParaRPr lang="en-US" b="1" dirty="0">
              <a:solidFill>
                <a:schemeClr val="bg1"/>
              </a:solidFill>
              <a:latin typeface="Antique Olive Black" panose="020B080302020407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History for Teachers</a:t>
            </a:r>
          </a:p>
          <a:p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6042" y="2333685"/>
            <a:ext cx="8522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219905" y="35100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/>
              </a:rPr>
              <a:t>The Graduate School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2947636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303</Words>
  <Application>Microsoft Office PowerPoint</Application>
  <PresentationFormat>Widescreen</PresentationFormat>
  <Paragraphs>81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7</vt:i4>
      </vt:variant>
    </vt:vector>
  </HeadingPairs>
  <TitlesOfParts>
    <vt:vector size="35" baseType="lpstr">
      <vt:lpstr>Avenir Book</vt:lpstr>
      <vt:lpstr>Calibri</vt:lpstr>
      <vt:lpstr>Antique Olive Black</vt:lpstr>
      <vt:lpstr>Antique Olive Std Black</vt:lpstr>
      <vt:lpstr>Avenir Black</vt:lpstr>
      <vt:lpstr>Arial</vt:lpstr>
      <vt:lpstr>10_Office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23_Office Theme</vt:lpstr>
      <vt:lpstr>24_Office Theme</vt:lpstr>
      <vt:lpstr>22_Office Theme</vt:lpstr>
      <vt:lpstr>EIU Community College Articulation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Ryan C Hendrickson</cp:lastModifiedBy>
  <cp:revision>44</cp:revision>
  <dcterms:created xsi:type="dcterms:W3CDTF">2020-07-28T15:32:03Z</dcterms:created>
  <dcterms:modified xsi:type="dcterms:W3CDTF">2021-09-20T19:21:03Z</dcterms:modified>
</cp:coreProperties>
</file>