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78" r:id="rId4"/>
    <p:sldId id="279" r:id="rId5"/>
    <p:sldId id="277" r:id="rId6"/>
    <p:sldId id="257" r:id="rId7"/>
    <p:sldId id="28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1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6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6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7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6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2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5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7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9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E4B7-A164-417E-90B7-12D51661C74F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19749"/>
            <a:ext cx="7772400" cy="2055436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of Education and School of Extended Learning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617170"/>
            <a:ext cx="6858000" cy="196478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venir LT 65 Medium" panose="02000A03020000020003" pitchFamily="2" charset="0"/>
              </a:rPr>
              <a:t>Community College Articulation Conference</a:t>
            </a:r>
            <a:endParaRPr lang="en-US" sz="2400" dirty="0">
              <a:solidFill>
                <a:schemeClr val="bg1"/>
              </a:solidFill>
              <a:latin typeface="Avenir LT 65 Medium" panose="02000A03020000020003" pitchFamily="2" charset="0"/>
            </a:endParaRPr>
          </a:p>
          <a:p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/>
            </a:r>
            <a:br>
              <a:rPr lang="en-US" sz="2100" dirty="0">
                <a:solidFill>
                  <a:schemeClr val="bg1"/>
                </a:solidFill>
                <a:latin typeface="Avenir" pitchFamily="50" charset="0"/>
              </a:rPr>
            </a:br>
            <a:r>
              <a:rPr lang="en-US" sz="2100" dirty="0" err="1" smtClean="0">
                <a:solidFill>
                  <a:schemeClr val="bg1"/>
                </a:solidFill>
                <a:latin typeface="Avenir" pitchFamily="50" charset="0"/>
              </a:rPr>
              <a:t>Laretta</a:t>
            </a:r>
            <a:r>
              <a:rPr lang="en-US" sz="2100" dirty="0" smtClean="0">
                <a:solidFill>
                  <a:schemeClr val="bg1"/>
                </a:solidFill>
                <a:latin typeface="Avenir" pitchFamily="50" charset="0"/>
              </a:rPr>
              <a:t> Henderson, </a:t>
            </a:r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>Dean</a:t>
            </a:r>
            <a:br>
              <a:rPr lang="en-US" sz="2100" dirty="0">
                <a:solidFill>
                  <a:schemeClr val="bg1"/>
                </a:solidFill>
                <a:latin typeface="Avenir" pitchFamily="50" charset="0"/>
              </a:rPr>
            </a:br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>Stephen Lucas, Associate Dean</a:t>
            </a:r>
          </a:p>
          <a:p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>September </a:t>
            </a:r>
            <a:r>
              <a:rPr lang="en-US" sz="2100" dirty="0" smtClean="0">
                <a:solidFill>
                  <a:schemeClr val="bg1"/>
                </a:solidFill>
                <a:latin typeface="Avenir" pitchFamily="50" charset="0"/>
              </a:rPr>
              <a:t>22, 2021</a:t>
            </a:r>
            <a:r>
              <a:rPr lang="en-US" sz="2100" dirty="0">
                <a:solidFill>
                  <a:schemeClr val="bg1"/>
                </a:solidFill>
                <a:latin typeface="Avenir" pitchFamily="50" charset="0"/>
              </a:rPr>
              <a:t/>
            </a:r>
            <a:br>
              <a:rPr lang="en-US" sz="2100" dirty="0">
                <a:solidFill>
                  <a:schemeClr val="bg1"/>
                </a:solidFill>
                <a:latin typeface="Avenir" pitchFamily="50" charset="0"/>
              </a:rPr>
            </a:br>
            <a:endParaRPr lang="en-US" sz="2100" dirty="0">
              <a:solidFill>
                <a:schemeClr val="bg1"/>
              </a:solidFill>
              <a:latin typeface="Avenir" pitchFamily="50" charset="0"/>
            </a:endParaRPr>
          </a:p>
        </p:txBody>
      </p:sp>
      <p:pic>
        <p:nvPicPr>
          <p:cNvPr id="1028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819" y="323248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52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LT 65 Medium" panose="02000A03020000020003" pitchFamily="2" charset="0"/>
                <a:ea typeface="+mn-ea"/>
                <a:cs typeface="+mn-cs"/>
              </a:rPr>
              <a:t>Commitments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LT 65 Medium" panose="02000A03020000020003" pitchFamily="2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2862" y="2196485"/>
            <a:ext cx="778279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Quality undergraduate and graduate programs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Student success academically, professionally, and personally in and out of the classroom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Maintaining strong relationships with alumni and friends of the College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Serving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the professional and personal needs of our community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19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LT 65 Medium" panose="02000A03020000020003" pitchFamily="2" charset="0"/>
                <a:ea typeface="+mn-ea"/>
                <a:cs typeface="+mn-cs"/>
              </a:rPr>
              <a:t>College of Education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LT 65 Medium" panose="02000A03020000020003" pitchFamily="2" charset="0"/>
                <a:ea typeface="+mn-ea"/>
                <a:cs typeface="+mn-cs"/>
              </a:rPr>
              <a:t>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LT 65 Medium" panose="02000A03020000020003" pitchFamily="2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236" y="1911814"/>
            <a:ext cx="7782792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Off-Campus Cohorts in Elementary and Special Education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Paraprofessional </a:t>
            </a: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Teachers and Career-Changers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Champaign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(ROE 9 / Parkland) – 2021-2024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aseline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Decatur (Richland) – 2022-2025</a:t>
            </a:r>
          </a:p>
          <a:p>
            <a:pPr marL="914400" lvl="1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Danville (DACC) – 2023-2026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baseline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Online</a:t>
            </a:r>
            <a:r>
              <a:rPr lang="en-US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MAT in Secondary Education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One-Year Program</a:t>
            </a:r>
          </a:p>
          <a:p>
            <a:pPr marL="914400" lvl="1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Beginning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Summer 2023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b="1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Education Pathway Partnerships</a:t>
            </a:r>
            <a:endParaRPr kumimoji="0" lang="en-US" b="1" i="0" u="none" strike="noStrike" kern="1200" cap="none" spc="0" normalizeH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baseline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Online</a:t>
            </a:r>
            <a:r>
              <a:rPr lang="en-US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Early Childhood Education Degree and License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State-wide</a:t>
            </a:r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Consortium focused on Early Childhood Incumbents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Projected start late 2022 / early 2023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120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LT 65 Medium" panose="02000A03020000020003" pitchFamily="2" charset="0"/>
                <a:ea typeface="+mn-ea"/>
                <a:cs typeface="+mn-cs"/>
              </a:rPr>
              <a:t>School of Extended Learning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LT 65 Medium" panose="02000A03020000020003" pitchFamily="2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236" y="1946319"/>
            <a:ext cx="778279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Bachelor of Interdisciplinary Studies – </a:t>
            </a: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www.eiu.edu/ids</a:t>
            </a:r>
            <a:endParaRPr kumimoji="0" lang="en-US" sz="180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Formerly Bachelor of General Studies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New initiative at Danville Correctional Center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Potential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new traditional undergraduate student program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Academy of Lifelong </a:t>
            </a: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Learning - </a:t>
            </a: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www.eiu.edu/adulted/all.php</a:t>
            </a:r>
            <a:endParaRPr kumimoji="0" lang="en-US" sz="180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Educational opportunities connecting adults with a variety of topics, organizations, and each other</a:t>
            </a:r>
          </a:p>
          <a:p>
            <a:pPr marL="457200" lvl="0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Development </a:t>
            </a:r>
            <a:r>
              <a:rPr lang="en-US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– </a:t>
            </a:r>
            <a:r>
              <a:rPr lang="en-US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www.eiu.edu/pdi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development for educators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Ongoing training for business and non-profits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 to face and online programming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services to design, market, deliver, and bill participants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01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Avenir LT 65 Medium" panose="02000A03020000020003" pitchFamily="2" charset="0"/>
              </a:rPr>
              <a:t>Educator Licensure Programs</a:t>
            </a:r>
            <a:endParaRPr lang="en-US" sz="3200" dirty="0">
              <a:solidFill>
                <a:schemeClr val="bg1"/>
              </a:solidFill>
              <a:latin typeface="Avenir LT 65 Medium" panose="02000A03020000020003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2096" y="1946319"/>
            <a:ext cx="3893258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Childhood (Birth-Grade 2)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Elementary (Grades 1-6)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 Level (Grades 5-8)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 Arts, Mathematics, Science, Social Science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&amp; Technical Education (5-12)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Business, Family &amp; Consumer Science, Technology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 Languages (PK-12)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French, German, Spanish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Education (PK-12)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(PK-12)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General, Instrumental, Vocal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Arts (PK-12)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2798" y="1952077"/>
            <a:ext cx="389325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(9-12)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Language Arts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Biology, Chemistry, Earth Science, Physics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Science-History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 Leader, Principal, Superintendent, Director of Special Education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Service Personnel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Counselor, School Psychologist, Speech Language Pathologist</a:t>
            </a:r>
          </a:p>
        </p:txBody>
      </p:sp>
    </p:spTree>
    <p:extLst>
      <p:ext uri="{BB962C8B-B14F-4D97-AF65-F5344CB8AC3E}">
        <p14:creationId xmlns:p14="http://schemas.microsoft.com/office/powerpoint/2010/main" val="590703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01078" y="608972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Avenir LT 65 Medium" panose="02000A03020000020003" pitchFamily="2" charset="0"/>
              </a:rPr>
              <a:t>Changes / Reminders</a:t>
            </a:r>
            <a:endParaRPr lang="en-US" sz="3200" dirty="0">
              <a:solidFill>
                <a:schemeClr val="bg1"/>
              </a:solidFill>
              <a:latin typeface="Avenir LT 65 Medium" panose="02000A03020000020003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236" y="1946319"/>
            <a:ext cx="7782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Elimination of B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asic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kills Requirement 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edTPA waived for Fall 2021 and Spring 2022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test waived for student teaching (but not licensure) for Fall 2021 and Spring 2022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Pathways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adding additional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endorsements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semester hours plus content test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 Rural Teacher Corps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Articulation agreements / transfer guides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45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661307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LT 65 Medium" panose="02000A03020000020003" pitchFamily="2" charset="0"/>
                <a:ea typeface="+mn-ea"/>
                <a:cs typeface="+mn-cs"/>
              </a:rPr>
              <a:t>www.eiu.edu/edprep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LT 65 Medium" panose="02000A03020000020003" pitchFamily="2" charset="0"/>
              <a:ea typeface="+mn-ea"/>
              <a:cs typeface="+mn-cs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966159" y="1791867"/>
            <a:ext cx="7138358" cy="484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6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19" y="276437"/>
            <a:ext cx="1672362" cy="135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40835" y="489031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236" y="1946319"/>
            <a:ext cx="778279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of Education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coe@eiu.edu / (217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581-2524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Laretta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Henderson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lhenderson2@eiu.edu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Stephen Lucas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selucas@eiu.edu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GYO Grant Director Brian Reid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bdreid2@eiu.edu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Teaching, Learning, and Foundations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www.eiu.edu/eemedu/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Education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www.eiu.edu/speced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Educator Preparation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www.eiu.edu/edprep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7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</TotalTime>
  <Words>439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Avenir</vt:lpstr>
      <vt:lpstr>Avenir LT 65 Medium</vt:lpstr>
      <vt:lpstr>Calibri</vt:lpstr>
      <vt:lpstr>Calibri Light</vt:lpstr>
      <vt:lpstr>Wingdings</vt:lpstr>
      <vt:lpstr>Office Theme</vt:lpstr>
      <vt:lpstr>College of Education and School of Extended Learning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EIU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 TO TEACHER EDUCATION</dc:title>
  <dc:creator>Stephen E Lucas</dc:creator>
  <cp:lastModifiedBy>Stephen E Lucas</cp:lastModifiedBy>
  <cp:revision>41</cp:revision>
  <dcterms:created xsi:type="dcterms:W3CDTF">2018-08-13T19:57:47Z</dcterms:created>
  <dcterms:modified xsi:type="dcterms:W3CDTF">2021-09-17T16:49:36Z</dcterms:modified>
</cp:coreProperties>
</file>