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71" r:id="rId4"/>
    <p:sldId id="257" r:id="rId5"/>
    <p:sldId id="258" r:id="rId6"/>
    <p:sldId id="266" r:id="rId7"/>
    <p:sldId id="267" r:id="rId8"/>
    <p:sldId id="269" r:id="rId9"/>
    <p:sldId id="273" r:id="rId10"/>
    <p:sldId id="270" r:id="rId11"/>
    <p:sldId id="259" r:id="rId12"/>
    <p:sldId id="272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1pPr>
    <a:lvl2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2pPr>
    <a:lvl3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3pPr>
    <a:lvl4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4pPr>
    <a:lvl5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5pPr>
    <a:lvl6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6pPr>
    <a:lvl7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7pPr>
    <a:lvl8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8pPr>
    <a:lvl9pPr marL="0" marR="0" indent="0" algn="l" defTabSz="821531" rtl="0" fontAlgn="auto" latinLnBrk="0" hangingPunct="0">
      <a:lnSpc>
        <a:spcPct val="100000"/>
      </a:lnSpc>
      <a:spcBef>
        <a:spcPts val="330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Avenir Book"/>
        <a:ea typeface="Avenir Book"/>
        <a:cs typeface="Avenir Book"/>
        <a:sym typeface="Avenir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C97"/>
    <a:srgbClr val="7578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E416EF-6927-4591-A579-C46DA8B1E3B1}" v="50" dt="2021-08-25T19:47:32.054"/>
    <p1510:client id="{02322263-17C2-FFB0-B8EE-6CCC2E3134DB}" v="821" dt="2021-09-09T16:44:23.950"/>
    <p1510:client id="{444ED52A-A4FE-91F2-E04A-AAA0E55497BD}" v="80" dt="2021-09-08T20:32:51.318"/>
    <p1510:client id="{780CAAA8-453D-3CB0-C0FB-22C7FFB00F50}" v="51" dt="2021-09-13T16:43:47.658"/>
    <p1510:client id="{EFBB8007-5DA0-B82A-7F09-4A50A35409B2}" v="6" dt="2021-08-27T15:33:31.28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Medium"/>
          <a:ea typeface="Avenir Next Medium"/>
          <a:cs typeface="Avenir Next Medium"/>
        </a:font>
        <a:schemeClr val="accent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1">
              <a:hueOff val="178262"/>
              <a:satOff val="-8651"/>
              <a:lumOff val="-7254"/>
              <a:alpha val="29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6">
              <a:alpha val="25000"/>
            </a:scheme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A01D73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8187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-239254"/>
              <a:lumOff val="-1399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EB9B">
              <a:alpha val="26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635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D4EB9B">
                  <a:alpha val="26000"/>
                </a:srgbClr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47882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>
              <a:alpha val="75000"/>
            </a:srgbClr>
          </a:solidFill>
        </a:fill>
      </a:tcStyle>
    </a:wholeTbl>
    <a:band2H>
      <a:tcTxStyle/>
      <a:tcStyle>
        <a:tcBdr/>
        <a:fill>
          <a:solidFill>
            <a:srgbClr val="686A6A">
              <a:alpha val="85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222222"/>
              </a:solidFill>
              <a:prstDash val="solid"/>
              <a:miter lim="400000"/>
            </a:ln>
          </a:right>
          <a:top>
            <a:ln w="127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686A6A">
              <a:alpha val="85000"/>
            </a:srgb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3D3D3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222222"/>
              </a:solidFill>
              <a:prstDash val="solid"/>
              <a:miter lim="400000"/>
            </a:ln>
          </a:bottom>
          <a:insideH>
            <a:ln w="12700" cap="flat">
              <a:solidFill>
                <a:srgbClr val="22222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Medium"/>
          <a:ea typeface="Avenir Next Medium"/>
          <a:cs typeface="Avenir Next Medium"/>
        </a:font>
        <a:srgbClr val="838787"/>
      </a:tcTxStyle>
      <a:tcStyle>
        <a:tcBdr>
          <a:left>
            <a:ln w="12700" cap="flat">
              <a:solidFill>
                <a:srgbClr val="5F6568"/>
              </a:solidFill>
              <a:prstDash val="solid"/>
              <a:miter lim="400000"/>
            </a:ln>
          </a:left>
          <a:right>
            <a:ln w="127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CDEE0">
              <a:alpha val="18000"/>
            </a:srgbClr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F6568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A6AAA9"/>
      </a:tcTxStyle>
      <a:tcStyle>
        <a:tcBdr>
          <a:left>
            <a:ln w="12700" cap="flat">
              <a:solidFill>
                <a:srgbClr val="5F6568"/>
              </a:solidFill>
              <a:prstDash val="solid"/>
              <a:miter lim="400000"/>
            </a:ln>
          </a:left>
          <a:right>
            <a:ln w="12700" cap="flat">
              <a:solidFill>
                <a:srgbClr val="5F6568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5F6568"/>
              </a:solidFill>
              <a:prstDash val="solid"/>
              <a:miter lim="400000"/>
            </a:ln>
          </a:bottom>
          <a:insideH>
            <a:ln w="12700" cap="flat">
              <a:solidFill>
                <a:srgbClr val="5F6568"/>
              </a:solidFill>
              <a:prstDash val="solid"/>
              <a:miter lim="400000"/>
            </a:ln>
          </a:insideH>
          <a:insideV>
            <a:ln w="12700" cap="flat">
              <a:solidFill>
                <a:srgbClr val="5F6568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63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7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3" name="Shape 13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>
            <a:spLocks noGrp="1"/>
          </p:cNvSpPr>
          <p:nvPr>
            <p:ph type="title"/>
          </p:nvPr>
        </p:nvSpPr>
        <p:spPr>
          <a:xfrm>
            <a:off x="5356224" y="2386188"/>
            <a:ext cx="15655098" cy="2853036"/>
          </a:xfrm>
          <a:prstGeom prst="rect">
            <a:avLst/>
          </a:prstGeom>
        </p:spPr>
        <p:txBody>
          <a:bodyPr/>
          <a:lstStyle/>
          <a:p>
            <a:r>
              <a:rPr dirty="0"/>
              <a:t>Title Text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0255111" y="9656210"/>
            <a:ext cx="12858751" cy="1902025"/>
          </a:xfrm>
          <a:prstGeom prst="rect">
            <a:avLst/>
          </a:prstGeom>
        </p:spPr>
        <p:txBody>
          <a:bodyPr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911" y="5774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116" name="Line"/>
          <p:cNvSpPr/>
          <p:nvPr/>
        </p:nvSpPr>
        <p:spPr>
          <a:xfrm>
            <a:off x="1458809" y="13079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mage"/>
          <p:cNvSpPr>
            <a:spLocks noGrp="1"/>
          </p:cNvSpPr>
          <p:nvPr>
            <p:ph type="pic" sz="half" idx="13"/>
          </p:nvPr>
        </p:nvSpPr>
        <p:spPr>
          <a:xfrm>
            <a:off x="1408009" y="4350444"/>
            <a:ext cx="9946486" cy="74598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 dirty="0"/>
          </a:p>
        </p:txBody>
      </p:sp>
      <p:sp>
        <p:nvSpPr>
          <p:cNvPr id="25" name="Title Text"/>
          <p:cNvSpPr txBox="1">
            <a:spLocks noGrp="1"/>
          </p:cNvSpPr>
          <p:nvPr>
            <p:ph type="title"/>
          </p:nvPr>
        </p:nvSpPr>
        <p:spPr>
          <a:xfrm>
            <a:off x="1408009" y="1989370"/>
            <a:ext cx="20676497" cy="22030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AD9E9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1746257" y="4830756"/>
            <a:ext cx="10338249" cy="6343502"/>
          </a:xfrm>
          <a:prstGeom prst="rect">
            <a:avLst/>
          </a:prstGeom>
        </p:spPr>
        <p:txBody>
          <a:bodyPr/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27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28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Text"/>
          <p:cNvSpPr txBox="1">
            <a:spLocks noGrp="1"/>
          </p:cNvSpPr>
          <p:nvPr>
            <p:ph type="title"/>
          </p:nvPr>
        </p:nvSpPr>
        <p:spPr>
          <a:xfrm>
            <a:off x="5762624" y="2989860"/>
            <a:ext cx="12858751" cy="47684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7AD9E9"/>
                </a:solidFill>
              </a:defRPr>
            </a:lvl1pPr>
          </a:lstStyle>
          <a:p>
            <a:r>
              <a:t>Title Text</a:t>
            </a:r>
          </a:p>
        </p:txBody>
      </p:sp>
      <p:pic>
        <p:nvPicPr>
          <p:cNvPr id="37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38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Text"/>
          <p:cNvSpPr txBox="1">
            <a:spLocks noGrp="1"/>
          </p:cNvSpPr>
          <p:nvPr>
            <p:ph type="title"/>
          </p:nvPr>
        </p:nvSpPr>
        <p:spPr>
          <a:xfrm>
            <a:off x="1408009" y="2665511"/>
            <a:ext cx="12858752" cy="76348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900"/>
              </a:spcBef>
              <a:defRPr sz="11500" spc="0">
                <a:solidFill>
                  <a:srgbClr val="7AD9E9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522467" y="4607718"/>
            <a:ext cx="12858752" cy="6442771"/>
          </a:xfrm>
          <a:prstGeom prst="rect">
            <a:avLst/>
          </a:prstGeom>
        </p:spPr>
        <p:txBody>
          <a:bodyPr anchor="t"/>
          <a:lstStyle>
            <a:lvl1pPr marL="823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1pPr>
            <a:lvl2pPr marL="1268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2pPr>
            <a:lvl3pPr marL="1712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3pPr>
            <a:lvl4pPr marL="2157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4pPr>
            <a:lvl5pPr marL="2601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48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49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Image"/>
          <p:cNvSpPr>
            <a:spLocks noGrp="1"/>
          </p:cNvSpPr>
          <p:nvPr>
            <p:ph type="pic" sz="quarter" idx="13"/>
          </p:nvPr>
        </p:nvSpPr>
        <p:spPr>
          <a:xfrm>
            <a:off x="12834937" y="3335238"/>
            <a:ext cx="5786439" cy="822424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xfrm>
            <a:off x="4154558" y="3335238"/>
            <a:ext cx="8251756" cy="763489"/>
          </a:xfrm>
          <a:prstGeom prst="rect">
            <a:avLst/>
          </a:prstGeom>
        </p:spPr>
        <p:txBody>
          <a:bodyPr/>
          <a:lstStyle>
            <a:lvl1pPr algn="l">
              <a:lnSpc>
                <a:spcPct val="100000"/>
              </a:lnSpc>
              <a:spcBef>
                <a:spcPts val="3900"/>
              </a:spcBef>
              <a:defRPr sz="11500" spc="0">
                <a:solidFill>
                  <a:srgbClr val="7AD9E9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5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154558" y="5029200"/>
            <a:ext cx="8251756" cy="6021289"/>
          </a:xfrm>
          <a:prstGeom prst="rect">
            <a:avLst/>
          </a:prstGeom>
        </p:spPr>
        <p:txBody>
          <a:bodyPr anchor="t"/>
          <a:lstStyle>
            <a:lvl1pPr marL="470647" indent="-470647">
              <a:lnSpc>
                <a:spcPct val="100000"/>
              </a:lnSpc>
              <a:spcBef>
                <a:spcPts val="3900"/>
              </a:spcBef>
              <a:buSzPct val="44000"/>
              <a:buBlip>
                <a:blip r:embed="rId2"/>
              </a:buBlip>
              <a:defRPr sz="3600" cap="none"/>
            </a:lvl1pPr>
            <a:lvl2pPr marL="9151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2pPr>
            <a:lvl3pPr marL="13596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3pPr>
            <a:lvl4pPr marL="18041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4pPr>
            <a:lvl5pPr marL="2248647" indent="-470647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3600" cap="none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60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61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991224" y="3636614"/>
            <a:ext cx="12858752" cy="6442771"/>
          </a:xfrm>
          <a:prstGeom prst="rect">
            <a:avLst/>
          </a:prstGeom>
        </p:spPr>
        <p:txBody>
          <a:bodyPr anchor="t"/>
          <a:lstStyle>
            <a:lvl1pPr marL="823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1pPr>
            <a:lvl2pPr marL="1268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2pPr>
            <a:lvl3pPr marL="1712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3pPr>
            <a:lvl4pPr marL="21571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4pPr>
            <a:lvl5pPr marL="2601632" indent="-823632">
              <a:lnSpc>
                <a:spcPct val="100000"/>
              </a:lnSpc>
              <a:spcBef>
                <a:spcPts val="3900"/>
              </a:spcBef>
              <a:buSzPct val="40000"/>
              <a:buBlip>
                <a:blip r:embed="rId2"/>
              </a:buBlip>
              <a:defRPr sz="6300" cap="none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70" name="EIULongWhite.png" descr="EIULong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71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Image"/>
          <p:cNvSpPr>
            <a:spLocks noGrp="1"/>
          </p:cNvSpPr>
          <p:nvPr>
            <p:ph type="pic" sz="quarter" idx="13"/>
          </p:nvPr>
        </p:nvSpPr>
        <p:spPr>
          <a:xfrm>
            <a:off x="12192795" y="1714499"/>
            <a:ext cx="6858001" cy="513010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0" name="Image"/>
          <p:cNvSpPr>
            <a:spLocks noGrp="1"/>
          </p:cNvSpPr>
          <p:nvPr>
            <p:ph type="pic" sz="quarter" idx="14"/>
          </p:nvPr>
        </p:nvSpPr>
        <p:spPr>
          <a:xfrm>
            <a:off x="12191999" y="6884789"/>
            <a:ext cx="6858001" cy="513010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1" name="Image"/>
          <p:cNvSpPr>
            <a:spLocks noGrp="1"/>
          </p:cNvSpPr>
          <p:nvPr>
            <p:ph type="pic" sz="half" idx="15"/>
          </p:nvPr>
        </p:nvSpPr>
        <p:spPr>
          <a:xfrm>
            <a:off x="5333999" y="1714499"/>
            <a:ext cx="6822283" cy="1028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pic>
        <p:nvPicPr>
          <p:cNvPr id="82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83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allout"/>
          <p:cNvSpPr/>
          <p:nvPr/>
        </p:nvSpPr>
        <p:spPr>
          <a:xfrm>
            <a:off x="5829597" y="4205882"/>
            <a:ext cx="12725004" cy="55149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4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4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rgbClr val="6AD1E3"/>
          </a:solidFill>
          <a:ln w="3175"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92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6271616" y="4781847"/>
            <a:ext cx="11840768" cy="323897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spcBef>
                <a:spcPts val="0"/>
              </a:spcBef>
              <a:defRPr sz="1000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t>Type a quote here.</a:t>
            </a:r>
          </a:p>
        </p:txBody>
      </p:sp>
      <p:sp>
        <p:nvSpPr>
          <p:cNvPr id="93" name="Johnny Appleseed"/>
          <p:cNvSpPr txBox="1">
            <a:spLocks noGrp="1"/>
          </p:cNvSpPr>
          <p:nvPr>
            <p:ph type="body" sz="quarter" idx="14"/>
          </p:nvPr>
        </p:nvSpPr>
        <p:spPr>
          <a:xfrm>
            <a:off x="5762624" y="9929813"/>
            <a:ext cx="12858752" cy="970757"/>
          </a:xfrm>
          <a:prstGeom prst="rect">
            <a:avLst/>
          </a:prstGeom>
        </p:spPr>
        <p:txBody>
          <a:bodyPr anchor="t">
            <a:spAutoFit/>
          </a:bodyPr>
          <a:lstStyle>
            <a:lvl1pPr algn="r">
              <a:spcBef>
                <a:spcPts val="0"/>
              </a:spcBef>
              <a:defRPr sz="5000" cap="none">
                <a:latin typeface="Avenir Medium"/>
                <a:ea typeface="Avenir Medium"/>
                <a:cs typeface="Avenir Medium"/>
                <a:sym typeface="Avenir Medium"/>
              </a:defRPr>
            </a:lvl1pPr>
          </a:lstStyle>
          <a:p>
            <a:r>
              <a:t>Johnny Appleseed</a:t>
            </a:r>
          </a:p>
        </p:txBody>
      </p:sp>
      <p:pic>
        <p:nvPicPr>
          <p:cNvPr id="94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95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Quot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ype a quote here."/>
          <p:cNvSpPr txBox="1">
            <a:spLocks noGrp="1"/>
          </p:cNvSpPr>
          <p:nvPr>
            <p:ph type="body" sz="quarter" idx="13"/>
          </p:nvPr>
        </p:nvSpPr>
        <p:spPr>
          <a:xfrm>
            <a:off x="11549062" y="4500562"/>
            <a:ext cx="7072313" cy="4630897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spcBef>
                <a:spcPts val="0"/>
              </a:spcBef>
              <a:defRPr sz="10000">
                <a:latin typeface="Avenir Black"/>
                <a:ea typeface="Avenir Black"/>
                <a:cs typeface="Avenir Black"/>
                <a:sym typeface="Avenir Black"/>
              </a:defRPr>
            </a:lvl1pPr>
          </a:lstStyle>
          <a:p>
            <a:r>
              <a:rPr dirty="0"/>
              <a:t>Type a quote here.</a:t>
            </a:r>
          </a:p>
        </p:txBody>
      </p:sp>
      <p:sp>
        <p:nvSpPr>
          <p:cNvPr id="104" name="Image"/>
          <p:cNvSpPr>
            <a:spLocks noGrp="1"/>
          </p:cNvSpPr>
          <p:nvPr>
            <p:ph type="pic" sz="quarter" idx="14"/>
          </p:nvPr>
        </p:nvSpPr>
        <p:spPr>
          <a:xfrm>
            <a:off x="5333999" y="1714499"/>
            <a:ext cx="5786439" cy="1028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5" name="Johnny Appleseed"/>
          <p:cNvSpPr txBox="1">
            <a:spLocks noGrp="1"/>
          </p:cNvSpPr>
          <p:nvPr>
            <p:ph type="body" sz="quarter" idx="15"/>
          </p:nvPr>
        </p:nvSpPr>
        <p:spPr>
          <a:xfrm>
            <a:off x="11549062" y="9899849"/>
            <a:ext cx="7072313" cy="970757"/>
          </a:xfrm>
          <a:prstGeom prst="rect">
            <a:avLst/>
          </a:prstGeom>
        </p:spPr>
        <p:txBody>
          <a:bodyPr anchor="ctr">
            <a:spAutoFit/>
          </a:bodyPr>
          <a:lstStyle>
            <a:lvl1pPr defTabSz="642937">
              <a:lnSpc>
                <a:spcPct val="100000"/>
              </a:lnSpc>
              <a:spcBef>
                <a:spcPts val="0"/>
              </a:spcBef>
              <a:defRPr sz="5000" cap="none">
                <a:solidFill>
                  <a:srgbClr val="FDFFFF"/>
                </a:solidFill>
              </a:defRPr>
            </a:lvl1pPr>
          </a:lstStyle>
          <a:p>
            <a:r>
              <a:t>Johnny Appleseed</a:t>
            </a:r>
          </a:p>
        </p:txBody>
      </p:sp>
      <p:pic>
        <p:nvPicPr>
          <p:cNvPr id="106" name="EIULongWhite.png" descr="EIULong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107" name="Line"/>
          <p:cNvSpPr/>
          <p:nvPr/>
        </p:nvSpPr>
        <p:spPr>
          <a:xfrm>
            <a:off x="1408009" y="1231730"/>
            <a:ext cx="23153849" cy="1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408009" y="2073367"/>
            <a:ext cx="21909190" cy="18248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965877" y="4351368"/>
            <a:ext cx="12858751" cy="6429616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 anchor="b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pic>
        <p:nvPicPr>
          <p:cNvPr id="5" name="EIULongWhite.png" descr="EIULongWhite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88111" y="501239"/>
            <a:ext cx="5080001" cy="609601"/>
          </a:xfrm>
          <a:prstGeom prst="rect">
            <a:avLst/>
          </a:prstGeom>
          <a:ln w="3175">
            <a:miter lim="400000"/>
          </a:ln>
        </p:spPr>
      </p:pic>
      <p:sp>
        <p:nvSpPr>
          <p:cNvPr id="6" name="Line"/>
          <p:cNvSpPr/>
          <p:nvPr/>
        </p:nvSpPr>
        <p:spPr>
          <a:xfrm flipV="1">
            <a:off x="1408009" y="1110841"/>
            <a:ext cx="23160475" cy="120890"/>
          </a:xfrm>
          <a:prstGeom prst="line">
            <a:avLst/>
          </a:prstGeom>
          <a:ln w="12700">
            <a:solidFill>
              <a:srgbClr val="76D6FF"/>
            </a:solidFill>
            <a:miter lim="400000"/>
          </a:ln>
        </p:spPr>
        <p:txBody>
          <a:bodyPr lIns="53578" tIns="53578" rIns="53578" bIns="53578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3600" cap="all">
                <a:solidFill>
                  <a:srgbClr val="838787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marR="0" indent="0" algn="l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000" b="0" i="0" u="none" strike="noStrike" cap="all" spc="-300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1pPr>
      <a:lvl2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2pPr>
      <a:lvl3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3pPr>
      <a:lvl4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4pPr>
      <a:lvl5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5pPr>
      <a:lvl6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6pPr>
      <a:lvl7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7pPr>
      <a:lvl8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8pPr>
      <a:lvl9pPr marL="0" marR="0" indent="0" algn="ct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3600" b="0" i="0" u="none" strike="noStrike" cap="all" spc="-1887" baseline="0">
          <a:ln>
            <a:noFill/>
          </a:ln>
          <a:solidFill>
            <a:srgbClr val="6AD1E3"/>
          </a:solidFill>
          <a:uFillTx/>
          <a:latin typeface="+mn-lt"/>
          <a:ea typeface="+mn-ea"/>
          <a:cs typeface="+mn-cs"/>
          <a:sym typeface="Futura Maxi CG Bold"/>
        </a:defRPr>
      </a:lvl9pPr>
    </p:titleStyle>
    <p:bodyStyle>
      <a:lvl1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1pPr>
      <a:lvl2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2pPr>
      <a:lvl3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3pPr>
      <a:lvl4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4pPr>
      <a:lvl5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5pPr>
      <a:lvl6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6pPr>
      <a:lvl7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7pPr>
      <a:lvl8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8pPr>
      <a:lvl9pPr marL="0" marR="0" indent="0" algn="l" defTabSz="821531" rtl="0" latinLnBrk="0">
        <a:lnSpc>
          <a:spcPct val="80000"/>
        </a:lnSpc>
        <a:spcBef>
          <a:spcPts val="3200"/>
        </a:spcBef>
        <a:spcAft>
          <a:spcPts val="0"/>
        </a:spcAft>
        <a:buClrTx/>
        <a:buSzTx/>
        <a:buFontTx/>
        <a:buNone/>
        <a:tabLst/>
        <a:defRPr sz="7200" b="0" i="0" u="none" strike="noStrike" cap="all" spc="0" baseline="0">
          <a:ln>
            <a:noFill/>
          </a:ln>
          <a:solidFill>
            <a:srgbClr val="FFFFFF"/>
          </a:solidFill>
          <a:uFillTx/>
          <a:latin typeface="Avenir Book"/>
          <a:ea typeface="Avenir Book"/>
          <a:cs typeface="Avenir Book"/>
          <a:sym typeface="Avenir Book"/>
        </a:defRPr>
      </a:lvl9pPr>
    </p:bodyStyle>
    <p:otherStyle>
      <a:lvl1pPr marL="0" marR="0" indent="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82153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army.com/rotc/careers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Vitalization"/>
          <p:cNvSpPr txBox="1">
            <a:spLocks noGrp="1"/>
          </p:cNvSpPr>
          <p:nvPr>
            <p:ph type="title"/>
          </p:nvPr>
        </p:nvSpPr>
        <p:spPr>
          <a:xfrm>
            <a:off x="0" y="2987430"/>
            <a:ext cx="24384000" cy="3226757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84703">
              <a:defRPr sz="13923" spc="-835">
                <a:solidFill>
                  <a:srgbClr val="7AD9E9"/>
                </a:solidFill>
              </a:defRPr>
            </a:lvl1pPr>
          </a:lstStyle>
          <a:p>
            <a:pPr algn="ctr" rtl="0"/>
            <a:r>
              <a:rPr lang="en-US" sz="200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  <a:t>College of Health and </a:t>
            </a:r>
            <a:br>
              <a:rPr lang="en-US" sz="200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</a:br>
            <a:r>
              <a:rPr lang="en-US" sz="200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  <a:t>Human Services</a:t>
            </a:r>
            <a:br>
              <a:rPr lang="en-US" sz="13900" b="1" cap="none" spc="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venir Next Medium"/>
              </a:rPr>
            </a:br>
            <a:endParaRPr lang="en-US" dirty="0"/>
          </a:p>
        </p:txBody>
      </p:sp>
      <p:pic>
        <p:nvPicPr>
          <p:cNvPr id="5" name="EIU long logo.png" descr="EIU long logo.png">
            <a:extLst>
              <a:ext uri="{FF2B5EF4-FFF2-40B4-BE49-F238E27FC236}">
                <a16:creationId xmlns:a16="http://schemas.microsoft.com/office/drawing/2014/main" id="{3DFA78E7-B1F4-4549-A567-C9B3D6DB4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773" y="9188284"/>
            <a:ext cx="16383054" cy="254064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0" y="1394282"/>
            <a:ext cx="24384000" cy="156966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hangingPunct="1"/>
            <a:r>
              <a:rPr lang="en-US" sz="9600" u="sng" spc="-300" dirty="0">
                <a:latin typeface="Arial"/>
                <a:cs typeface="Arial"/>
              </a:rPr>
              <a:t>Nutrition and Dietetics (NTR)</a:t>
            </a:r>
          </a:p>
        </p:txBody>
      </p:sp>
      <p:sp>
        <p:nvSpPr>
          <p:cNvPr id="5" name="Decreasing Number of High School Graduates…">
            <a:extLst>
              <a:ext uri="{FF2B5EF4-FFF2-40B4-BE49-F238E27FC236}">
                <a16:creationId xmlns:a16="http://schemas.microsoft.com/office/drawing/2014/main" id="{8AD9E774-EF0B-49E7-919A-12342E072C8C}"/>
              </a:ext>
            </a:extLst>
          </p:cNvPr>
          <p:cNvSpPr txBox="1"/>
          <p:nvPr/>
        </p:nvSpPr>
        <p:spPr>
          <a:xfrm>
            <a:off x="0" y="2804840"/>
            <a:ext cx="24384000" cy="1091116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6000" b="1" u="sng" dirty="0">
                <a:latin typeface="Arial" panose="020B0604020202020204" pitchFamily="34" charset="0"/>
                <a:cs typeface="Arial" panose="020B0604020202020204" pitchFamily="34" charset="0"/>
              </a:rPr>
              <a:t>Majors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Didactic Program in Dietetics (BS) 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- Masters of Science in Nutrition and Dietetics, Dietetic Internship (MS-DI)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- Masters of Science in Nutrition and Dietetics, Nutrition Education (MS-NE)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DPD and DI = *nationally accredited*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6000" b="1" u="sng" dirty="0">
                <a:latin typeface="Arial" panose="020B0604020202020204" pitchFamily="34" charset="0"/>
                <a:cs typeface="Arial" panose="020B0604020202020204" pitchFamily="34" charset="0"/>
              </a:rPr>
              <a:t>Minor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Nutrition and Dietetics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6000" b="1" u="sng" dirty="0">
                <a:latin typeface="Arial" panose="020B0604020202020204" pitchFamily="34" charset="0"/>
                <a:cs typeface="Arial" panose="020B0604020202020204" pitchFamily="34" charset="0"/>
              </a:rPr>
              <a:t>Careers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Clinical dietitian, Clinical nutrition manager, WIC nutritionist, SNAP-Ed coordinator, Food service director, Food inspector, Nutrition educator, Corporate wellness coordinator, Food industry, Marketing specialist for food companies, Nutrition research </a:t>
            </a:r>
          </a:p>
          <a:p>
            <a:pPr>
              <a:spcBef>
                <a:spcPts val="1200"/>
              </a:spcBef>
              <a:buSzPct val="100000"/>
              <a:defRPr sz="4100">
                <a:solidFill>
                  <a:srgbClr val="FFFFFF"/>
                </a:solidFill>
              </a:defRPr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*(Master’s degree is required to become a Registered Dietitian)</a:t>
            </a:r>
          </a:p>
        </p:txBody>
      </p:sp>
    </p:spTree>
    <p:extLst>
      <p:ext uri="{BB962C8B-B14F-4D97-AF65-F5344CB8AC3E}">
        <p14:creationId xmlns:p14="http://schemas.microsoft.com/office/powerpoint/2010/main" val="177688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BD6F427-A25A-4030-A4EE-1020285CD0C5}"/>
              </a:ext>
            </a:extLst>
          </p:cNvPr>
          <p:cNvSpPr/>
          <p:nvPr/>
        </p:nvSpPr>
        <p:spPr>
          <a:xfrm>
            <a:off x="0" y="1239912"/>
            <a:ext cx="2438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u="sng" spc="-300" dirty="0">
                <a:latin typeface="Arial" panose="020B0604020202020204" pitchFamily="34" charset="0"/>
                <a:cs typeface="Arial" panose="020B0604020202020204" pitchFamily="34" charset="0"/>
              </a:rPr>
              <a:t>Public Health (PUBH)</a:t>
            </a:r>
            <a:endParaRPr lang="en-US" sz="96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5D64868E-A0BD-4981-A2AF-99A0F4AE5831}"/>
              </a:ext>
            </a:extLst>
          </p:cNvPr>
          <p:cNvSpPr txBox="1"/>
          <p:nvPr/>
        </p:nvSpPr>
        <p:spPr>
          <a:xfrm>
            <a:off x="0" y="2809572"/>
            <a:ext cx="24384000" cy="1018788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u="sng" dirty="0">
                <a:latin typeface="Arial"/>
                <a:cs typeface="Arial"/>
              </a:rPr>
              <a:t>*Majors</a:t>
            </a:r>
            <a:r>
              <a:rPr lang="en-US" sz="6000" dirty="0">
                <a:latin typeface="Arial"/>
                <a:cs typeface="Arial"/>
              </a:rPr>
              <a:t>: </a:t>
            </a:r>
            <a:r>
              <a:rPr lang="en-US" sz="6000" dirty="0">
                <a:latin typeface="Arial"/>
                <a:cs typeface="Arial"/>
                <a:sym typeface="Avenir Next"/>
              </a:rPr>
              <a:t>Health Administration, Community Health (on campus &amp; </a:t>
            </a:r>
            <a:r>
              <a:rPr lang="en-US" sz="60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  <a:sym typeface="Avenir Next"/>
              </a:rPr>
              <a:t>online</a:t>
            </a:r>
            <a:r>
              <a:rPr lang="en-US" sz="6000" dirty="0">
                <a:latin typeface="Arial"/>
                <a:cs typeface="Arial"/>
                <a:sym typeface="Avenir Next"/>
              </a:rPr>
              <a:t>), Emergency Management &amp; Disaster Preparedness (on campus &amp; </a:t>
            </a:r>
            <a:r>
              <a:rPr lang="en-US" sz="60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  <a:sym typeface="Avenir Next"/>
              </a:rPr>
              <a:t>online</a:t>
            </a:r>
            <a:r>
              <a:rPr lang="en-US" sz="6000" dirty="0">
                <a:latin typeface="Arial"/>
                <a:cs typeface="Arial"/>
                <a:sym typeface="Avenir Next"/>
              </a:rPr>
              <a:t>)</a:t>
            </a:r>
            <a:endParaRPr lang="en-US" sz="6000" dirty="0">
              <a:latin typeface="Arial"/>
              <a:cs typeface="Arial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u="sng" dirty="0">
                <a:latin typeface="Arial" panose="020B0604020202020204" pitchFamily="34" charset="0"/>
                <a:cs typeface="Arial" panose="020B0604020202020204" pitchFamily="34" charset="0"/>
              </a:rPr>
              <a:t>*Minors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: Community Health, Health Communication, Public Health for Teacher Licensure, Workplace Wellness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000" u="sng" dirty="0">
                <a:latin typeface="Arial" panose="020B0604020202020204" pitchFamily="34" charset="0"/>
                <a:cs typeface="Arial" panose="020B0604020202020204" pitchFamily="34" charset="0"/>
              </a:rPr>
              <a:t>*Careers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: Emergency Management Specialist, Nursing Home Administrator, Patient Advocate, Health Care Program Director, Rural Health Community Coordinator, Safety and Wellness Specialist, Community Health Educator, Substance Abuse Prevention Specialist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65829" y="1651694"/>
            <a:ext cx="24384000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11500" u="sng" spc="-300" dirty="0">
                <a:latin typeface="Arial" panose="020B0604020202020204" pitchFamily="34" charset="0"/>
                <a:cs typeface="Arial" panose="020B0604020202020204" pitchFamily="34" charset="0"/>
              </a:rPr>
              <a:t>What Questions Can We Answer?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EDF0B0-D8E4-47AF-9D20-68719B861DB8}"/>
              </a:ext>
            </a:extLst>
          </p:cNvPr>
          <p:cNvSpPr txBox="1"/>
          <p:nvPr/>
        </p:nvSpPr>
        <p:spPr>
          <a:xfrm>
            <a:off x="1298281" y="3443964"/>
            <a:ext cx="21336000" cy="988010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800" b="1" i="0" u="sng" strike="noStrike" cap="none" spc="0" normalizeH="0" baseline="0" dirty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Thank you</a:t>
            </a:r>
            <a:r>
              <a:rPr kumimoji="0" lang="en-US" sz="8800" i="0" u="none" strike="noStrike" cap="none" spc="0" normalizeH="0" baseline="0" dirty="0">
                <a:ln>
                  <a:noFill/>
                </a:ln>
                <a:solidFill>
                  <a:schemeClr val="accent5">
                    <a:lumMod val="40000"/>
                    <a:lumOff val="60000"/>
                  </a:schemeClr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 </a:t>
            </a:r>
            <a:r>
              <a:rPr kumimoji="0" lang="en-US" sz="880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for your interest in the 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800" b="1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College of Health and</a:t>
            </a:r>
            <a:r>
              <a:rPr kumimoji="0" lang="en-US" sz="8800" b="1" i="0" u="none" strike="noStrike" cap="none" spc="0" normalizeH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 Human Services</a:t>
            </a:r>
            <a:r>
              <a:rPr kumimoji="0" lang="en-US" sz="8000" i="0" u="none" strike="noStrike" cap="none" spc="0" normalizeH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!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540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Next Medium"/>
            </a:endParaRP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baseline="0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1032 </a:t>
            </a:r>
            <a:r>
              <a:rPr lang="en-US" sz="8000" b="1" baseline="0" dirty="0" err="1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Klehm</a:t>
            </a:r>
            <a:r>
              <a:rPr lang="en-US" sz="8000" b="1" baseline="0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 Hall</a:t>
            </a: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http://www.eiu.edu/chhs</a:t>
            </a:r>
            <a:endParaRPr kumimoji="0" lang="en-US" sz="8000" b="1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Next Medium"/>
            </a:endParaRPr>
          </a:p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0" b="1" baseline="0" dirty="0">
                <a:latin typeface="Arial" panose="020B0604020202020204" pitchFamily="34" charset="0"/>
                <a:cs typeface="Arial" panose="020B0604020202020204" pitchFamily="34" charset="0"/>
                <a:sym typeface="Avenir Next Medium"/>
              </a:rPr>
              <a:t>217-581-6025</a:t>
            </a:r>
            <a:endParaRPr kumimoji="0" lang="en-US" sz="8000" b="1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Next Medium"/>
            </a:endParaRPr>
          </a:p>
        </p:txBody>
      </p:sp>
    </p:spTree>
    <p:extLst>
      <p:ext uri="{BB962C8B-B14F-4D97-AF65-F5344CB8AC3E}">
        <p14:creationId xmlns:p14="http://schemas.microsoft.com/office/powerpoint/2010/main" val="170958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r. David Glassman…">
            <a:extLst>
              <a:ext uri="{FF2B5EF4-FFF2-40B4-BE49-F238E27FC236}">
                <a16:creationId xmlns:a16="http://schemas.microsoft.com/office/drawing/2014/main" id="{AAF0EB55-0BB7-4AC2-875C-3B8AF2E2D9AC}"/>
              </a:ext>
            </a:extLst>
          </p:cNvPr>
          <p:cNvSpPr txBox="1"/>
          <p:nvPr/>
        </p:nvSpPr>
        <p:spPr>
          <a:xfrm>
            <a:off x="4448908" y="5835620"/>
            <a:ext cx="14138030" cy="204475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>
              <a:lnSpc>
                <a:spcPct val="60000"/>
              </a:lnSpc>
              <a:spcBef>
                <a:spcPts val="3200"/>
              </a:spcBef>
              <a:defRPr sz="9800" cap="all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sz="8000" dirty="0"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Ryan Hendrickson,</a:t>
            </a:r>
          </a:p>
          <a:p>
            <a:pPr>
              <a:lnSpc>
                <a:spcPct val="60000"/>
              </a:lnSpc>
              <a:spcBef>
                <a:spcPts val="3200"/>
              </a:spcBef>
              <a:defRPr sz="9800" cap="all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en-US" sz="8000" dirty="0">
                <a:latin typeface="Arial" panose="020B0604020202020204" pitchFamily="34" charset="0"/>
                <a:cs typeface="Arial" panose="020B0604020202020204" pitchFamily="34" charset="0"/>
              </a:rPr>
              <a:t>Dean</a:t>
            </a:r>
            <a:endParaRPr sz="8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Dr. David Glassman…">
            <a:extLst>
              <a:ext uri="{FF2B5EF4-FFF2-40B4-BE49-F238E27FC236}">
                <a16:creationId xmlns:a16="http://schemas.microsoft.com/office/drawing/2014/main" id="{28A48559-2A1E-4402-B04B-66D3DB38EA17}"/>
              </a:ext>
            </a:extLst>
          </p:cNvPr>
          <p:cNvSpPr txBox="1"/>
          <p:nvPr/>
        </p:nvSpPr>
        <p:spPr>
          <a:xfrm>
            <a:off x="9118562" y="10123577"/>
            <a:ext cx="10866053" cy="189215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algn="r">
              <a:lnSpc>
                <a:spcPct val="60000"/>
              </a:lnSpc>
              <a:spcBef>
                <a:spcPts val="3200"/>
              </a:spcBef>
              <a:defRPr sz="9800" cap="all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sz="7200" dirty="0">
                <a:latin typeface="Arial" panose="020B0604020202020204" pitchFamily="34" charset="0"/>
                <a:cs typeface="Arial" panose="020B0604020202020204" pitchFamily="34" charset="0"/>
              </a:rPr>
              <a:t>Dr. </a:t>
            </a: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JON OLIVER,</a:t>
            </a:r>
          </a:p>
          <a:p>
            <a:pPr algn="r">
              <a:lnSpc>
                <a:spcPct val="60000"/>
              </a:lnSpc>
              <a:spcBef>
                <a:spcPts val="3200"/>
              </a:spcBef>
              <a:defRPr sz="9800" cap="all">
                <a:solidFill>
                  <a:srgbClr val="FFFFFF"/>
                </a:solidFill>
                <a:latin typeface="Avenir Heavy"/>
                <a:ea typeface="Avenir Heavy"/>
                <a:cs typeface="Avenir Heavy"/>
                <a:sym typeface="Avenir Heavy"/>
              </a:defRPr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Associate Dean</a:t>
            </a:r>
            <a:endParaRPr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18080B0-F83E-4AC4-B0D4-C87539E9A358}"/>
              </a:ext>
            </a:extLst>
          </p:cNvPr>
          <p:cNvSpPr txBox="1"/>
          <p:nvPr/>
        </p:nvSpPr>
        <p:spPr>
          <a:xfrm>
            <a:off x="1" y="1763188"/>
            <a:ext cx="24384000" cy="3786132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from </a:t>
            </a:r>
            <a:r>
              <a:rPr lang="en-US" sz="96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9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CHHS Dean’s Office</a:t>
            </a:r>
          </a:p>
          <a:p>
            <a:pPr algn="ctr"/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AFFB5A2-FA84-4376-891C-60046FD115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86" r="6370" b="4094"/>
          <a:stretch/>
        </p:blipFill>
        <p:spPr>
          <a:xfrm>
            <a:off x="20283974" y="8739554"/>
            <a:ext cx="3103564" cy="414996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5BD32D7-D0F6-4FC5-B46F-5ED5E3DB88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5" r="4896"/>
          <a:stretch/>
        </p:blipFill>
        <p:spPr>
          <a:xfrm>
            <a:off x="879231" y="4764032"/>
            <a:ext cx="3006969" cy="378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66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545978-739C-43D9-A472-912A17703E89}"/>
              </a:ext>
            </a:extLst>
          </p:cNvPr>
          <p:cNvSpPr/>
          <p:nvPr/>
        </p:nvSpPr>
        <p:spPr>
          <a:xfrm>
            <a:off x="0" y="1308578"/>
            <a:ext cx="2438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9600" u="sng" spc="-300" dirty="0">
                <a:latin typeface="Arial" panose="020B0604020202020204" pitchFamily="34" charset="0"/>
                <a:cs typeface="Arial" panose="020B0604020202020204" pitchFamily="34" charset="0"/>
              </a:rPr>
              <a:t>What’s Trending</a:t>
            </a:r>
            <a:r>
              <a:rPr lang="en-US" sz="9600" spc="-3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848CD8-2CDB-43A9-8C83-910050C00EF8}"/>
              </a:ext>
            </a:extLst>
          </p:cNvPr>
          <p:cNvSpPr txBox="1"/>
          <p:nvPr/>
        </p:nvSpPr>
        <p:spPr>
          <a:xfrm>
            <a:off x="162081" y="3618890"/>
            <a:ext cx="9034673" cy="7425590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8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Major</a:t>
            </a:r>
            <a:r>
              <a:rPr lang="en-US" sz="8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algn="ctr"/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Bachelors of Science </a:t>
            </a:r>
            <a:endParaRPr lang="en-US" sz="6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in Nursing</a:t>
            </a:r>
          </a:p>
          <a:p>
            <a:pPr algn="ctr"/>
            <a:r>
              <a:rPr lang="en-US" sz="6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(On-campus - Fall 2021)</a:t>
            </a:r>
          </a:p>
          <a:p>
            <a:pPr algn="ctr"/>
            <a:endParaRPr lang="en-US" sz="6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7DA209-849E-4016-86D0-6E91E0BFD672}"/>
              </a:ext>
            </a:extLst>
          </p:cNvPr>
          <p:cNvSpPr txBox="1"/>
          <p:nvPr/>
        </p:nvSpPr>
        <p:spPr>
          <a:xfrm>
            <a:off x="10317243" y="3618890"/>
            <a:ext cx="13904676" cy="7094730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8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</a:t>
            </a:r>
            <a:r>
              <a:rPr lang="en-US" sz="8000" b="1" u="sng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UGrad</a:t>
            </a:r>
            <a:r>
              <a:rPr lang="en-US" sz="80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Programs</a:t>
            </a: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RN-to-BS (</a:t>
            </a:r>
            <a:r>
              <a:rPr lang="en-US" sz="6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Nursing</a:t>
            </a:r>
            <a:r>
              <a:rPr lang="en-US" sz="6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Community Health (</a:t>
            </a:r>
            <a:r>
              <a:rPr lang="en-US" sz="6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PUBH</a:t>
            </a:r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</a:p>
          <a:p>
            <a:pPr marL="857250" indent="-857250" algn="ctr">
              <a:buFont typeface="Arial" panose="020B0604020202020204" pitchFamily="34" charset="0"/>
              <a:buChar char="•"/>
            </a:pPr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Emergency Management &amp; Disaster Preparedness (</a:t>
            </a:r>
            <a:r>
              <a:rPr lang="en-US" sz="66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PUBH</a:t>
            </a:r>
            <a:r>
              <a:rPr lang="en-US" sz="6600" b="1" dirty="0">
                <a:solidFill>
                  <a:schemeClr val="tx1"/>
                </a:solidFill>
                <a:latin typeface="Arial"/>
                <a:cs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18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rrent Challenges to Public Higher Education in Illinois">
            <a:extLst>
              <a:ext uri="{FF2B5EF4-FFF2-40B4-BE49-F238E27FC236}">
                <a16:creationId xmlns:a16="http://schemas.microsoft.com/office/drawing/2014/main" id="{3FC6A628-570D-4D69-AF9F-7AE7AB14DEBF}"/>
              </a:ext>
            </a:extLst>
          </p:cNvPr>
          <p:cNvSpPr txBox="1">
            <a:spLocks/>
          </p:cNvSpPr>
          <p:nvPr/>
        </p:nvSpPr>
        <p:spPr>
          <a:xfrm>
            <a:off x="190500" y="1469605"/>
            <a:ext cx="23755349" cy="136884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3578" tIns="53578" rIns="53578" bIns="53578">
            <a:noAutofit/>
          </a:bodyPr>
          <a:lstStyle>
            <a:lvl1pPr marL="0" marR="0" indent="0" algn="ctr" defTabSz="328612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080" b="0" i="0" u="none" strike="noStrike" cap="all" spc="-504" baseline="0">
                <a:ln>
                  <a:noFill/>
                </a:ln>
                <a:solidFill>
                  <a:srgbClr val="004C97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1pPr>
            <a:lvl2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2pPr>
            <a:lvl3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3pPr>
            <a:lvl4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4pPr>
            <a:lvl5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5pPr>
            <a:lvl6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6pPr>
            <a:lvl7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7pPr>
            <a:lvl8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8pPr>
            <a:lvl9pPr marL="0" marR="0" indent="0" algn="ctr" defTabSz="821531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3600" b="0" i="0" u="none" strike="noStrike" cap="all" spc="-1887" baseline="0">
                <a:ln>
                  <a:noFill/>
                </a:ln>
                <a:solidFill>
                  <a:srgbClr val="6AD1E3"/>
                </a:solidFill>
                <a:uFillTx/>
                <a:latin typeface="+mn-lt"/>
                <a:ea typeface="+mn-ea"/>
                <a:cs typeface="+mn-cs"/>
                <a:sym typeface="Futura Maxi CG Bold"/>
              </a:defRPr>
            </a:lvl9pPr>
          </a:lstStyle>
          <a:p>
            <a:pPr hangingPunct="1"/>
            <a:r>
              <a:rPr lang="en-US" sz="9600" u="sng" dirty="0">
                <a:solidFill>
                  <a:srgbClr val="FFFFFF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Academic   Departments</a:t>
            </a:r>
          </a:p>
        </p:txBody>
      </p:sp>
      <p:sp>
        <p:nvSpPr>
          <p:cNvPr id="5" name="Decreasing Number of High School Graduates…">
            <a:extLst>
              <a:ext uri="{FF2B5EF4-FFF2-40B4-BE49-F238E27FC236}">
                <a16:creationId xmlns:a16="http://schemas.microsoft.com/office/drawing/2014/main" id="{F5E4CD9E-1DE1-4C36-B217-8A60FE25E8C6}"/>
              </a:ext>
            </a:extLst>
          </p:cNvPr>
          <p:cNvSpPr txBox="1"/>
          <p:nvPr/>
        </p:nvSpPr>
        <p:spPr>
          <a:xfrm>
            <a:off x="0" y="3120312"/>
            <a:ext cx="24384000" cy="1082652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Communication Disorders and Sciences </a:t>
            </a:r>
            <a:r>
              <a:rPr lang="en-US" sz="5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 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Rebecca </a:t>
            </a:r>
            <a:r>
              <a:rPr lang="en-US" sz="48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Throneburg</a:t>
            </a:r>
            <a:endParaRPr lang="en-US" sz="4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Human Services &amp; Community Leadership</a:t>
            </a:r>
            <a:r>
              <a:rPr lang="en-US" sz="5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</a:t>
            </a:r>
            <a:r>
              <a:rPr lang="en-US" sz="48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Mikki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Sherwood</a:t>
            </a:r>
            <a:r>
              <a:rPr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Kinesiology, Sport, and Recreation</a:t>
            </a:r>
            <a:r>
              <a:rPr lang="en-US" sz="5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		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Mark </a:t>
            </a:r>
            <a:r>
              <a:rPr lang="en-US" sz="48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Kattenbraker</a:t>
            </a:r>
            <a:endParaRPr lang="en-US" sz="4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Lumpkin School of Nursing</a:t>
            </a:r>
            <a:r>
              <a:rPr lang="en-US" sz="5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					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Holly Farley 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Military Science minor</a:t>
            </a:r>
            <a:r>
              <a:rPr lang="en-US" sz="6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							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Colonel Enrique Loy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Nutrition and Dietetics									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Krystal Lynch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r>
              <a:rPr lang="en-US" sz="66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Public Health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 </a:t>
            </a:r>
            <a:r>
              <a:rPr lang="en-US" sz="4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												</a:t>
            </a:r>
            <a:r>
              <a:rPr lang="en-US" sz="4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Dr. Julie Dietz</a:t>
            </a:r>
          </a:p>
          <a:p>
            <a:pPr marL="857250" indent="-857250">
              <a:buSzPct val="100000"/>
              <a:buFont typeface="Arial" panose="020B0604020202020204" pitchFamily="34" charset="0"/>
              <a:buChar char="•"/>
              <a:defRPr sz="4100">
                <a:solidFill>
                  <a:srgbClr val="FFFFFF"/>
                </a:solidFill>
              </a:defRPr>
            </a:pPr>
            <a:endParaRPr lang="en-US" sz="480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56817A-00B6-4BEF-AFFE-04726E3D2AD9}"/>
              </a:ext>
            </a:extLst>
          </p:cNvPr>
          <p:cNvSpPr/>
          <p:nvPr/>
        </p:nvSpPr>
        <p:spPr>
          <a:xfrm>
            <a:off x="0" y="1226330"/>
            <a:ext cx="2438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000" u="sng" spc="-300" dirty="0">
                <a:latin typeface="Arial" panose="020B0604020202020204" pitchFamily="34" charset="0"/>
                <a:cs typeface="Arial" panose="020B0604020202020204" pitchFamily="34" charset="0"/>
              </a:rPr>
              <a:t>Communication  Disorders &amp; Sciences (CDS)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EE18AC87-6365-4BA9-A990-D2610F1A95A2}"/>
              </a:ext>
            </a:extLst>
          </p:cNvPr>
          <p:cNvSpPr txBox="1">
            <a:spLocks/>
          </p:cNvSpPr>
          <p:nvPr/>
        </p:nvSpPr>
        <p:spPr>
          <a:xfrm>
            <a:off x="-1" y="2549769"/>
            <a:ext cx="11412415" cy="10954299"/>
          </a:xfrm>
          <a:prstGeom prst="rect">
            <a:avLst/>
          </a:prstGeom>
          <a:ln w="3175">
            <a:miter lim="400000"/>
          </a:ln>
        </p:spPr>
        <p:txBody>
          <a:bodyPr wrap="none" lIns="53578" tIns="53578" rIns="53578" bIns="53578" anchor="t">
            <a:normAutofit fontScale="92500" lnSpcReduction="20000"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821531" rtl="0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2pPr>
            <a:lvl3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3pPr>
            <a:lvl4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4pPr>
            <a:lvl5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5pPr>
            <a:lvl6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0" marR="0" indent="0" algn="l" defTabSz="821531" rtl="0" fontAlgn="auto" latinLnBrk="0" hangingPunct="0">
              <a:lnSpc>
                <a:spcPct val="100000"/>
              </a:lnSpc>
              <a:spcBef>
                <a:spcPts val="330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rgbClr val="838787"/>
                </a:solidFill>
                <a:effectLst/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8600" u="sng" dirty="0">
                <a:solidFill>
                  <a:srgbClr val="FFFFFF"/>
                </a:solidFill>
                <a:latin typeface="Arial"/>
                <a:cs typeface="Arial"/>
              </a:rPr>
              <a:t>Careers</a:t>
            </a:r>
            <a:endParaRPr lang="en-US" sz="8600" u="sng" dirty="0"/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rgbClr val="FFFFFF"/>
                </a:solidFill>
                <a:latin typeface="Arial"/>
                <a:cs typeface="Arial"/>
              </a:rPr>
              <a:t>1) </a:t>
            </a:r>
            <a:r>
              <a:rPr lang="en-US" sz="6500" b="1" dirty="0">
                <a:solidFill>
                  <a:srgbClr val="FFFFFF"/>
                </a:solidFill>
                <a:latin typeface="Arial"/>
                <a:cs typeface="Arial"/>
              </a:rPr>
              <a:t>Speech-Language Pathology </a:t>
            </a:r>
            <a:endParaRPr lang="en-US" sz="32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rgbClr val="FFFFFF"/>
                </a:solidFill>
                <a:latin typeface="Arial"/>
                <a:cs typeface="Arial"/>
              </a:rPr>
              <a:t>2) </a:t>
            </a:r>
            <a:r>
              <a:rPr lang="en-US" sz="6500" b="1" dirty="0">
                <a:solidFill>
                  <a:srgbClr val="FFFFFF"/>
                </a:solidFill>
                <a:latin typeface="Arial"/>
                <a:cs typeface="Arial"/>
              </a:rPr>
              <a:t>Audiology</a:t>
            </a:r>
            <a:r>
              <a:rPr lang="en-US" sz="6000" dirty="0">
                <a:solidFill>
                  <a:srgbClr val="FFFFFF"/>
                </a:solidFill>
                <a:latin typeface="Arial"/>
                <a:cs typeface="Arial"/>
              </a:rPr>
              <a:t> 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- Both high demand fields, strong job market</a:t>
            </a:r>
          </a:p>
          <a:p>
            <a:pPr algn="l">
              <a:lnSpc>
                <a:spcPct val="110000"/>
              </a:lnSpc>
            </a:pPr>
            <a:endParaRPr lang="en-US" sz="2000" dirty="0">
              <a:solidFill>
                <a:srgbClr val="FFFFFF"/>
              </a:solidFill>
              <a:latin typeface="Arial"/>
              <a:cs typeface="Arial"/>
            </a:endParaRPr>
          </a:p>
          <a:p>
            <a:pPr marL="685800" indent="-685800" algn="l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rgbClr val="FFFFFF"/>
                </a:solidFill>
                <a:latin typeface="Arial"/>
                <a:cs typeface="Arial"/>
              </a:rPr>
              <a:t>3) </a:t>
            </a:r>
            <a:r>
              <a:rPr lang="en-US" sz="6500" b="1" u="sng" dirty="0">
                <a:solidFill>
                  <a:srgbClr val="FFFFFF"/>
                </a:solidFill>
                <a:latin typeface="Arial"/>
                <a:cs typeface="Arial"/>
              </a:rPr>
              <a:t>Alternatives</a:t>
            </a:r>
            <a:r>
              <a:rPr lang="en-US" sz="5800" dirty="0">
                <a:solidFill>
                  <a:srgbClr val="FFFFFF"/>
                </a:solidFill>
                <a:latin typeface="Arial"/>
                <a:cs typeface="Arial"/>
              </a:rPr>
              <a:t> w/Flexible options </a:t>
            </a:r>
          </a:p>
          <a:p>
            <a:pPr algn="l">
              <a:lnSpc>
                <a:spcPct val="110000"/>
              </a:lnSpc>
            </a:pPr>
            <a:r>
              <a:rPr lang="en-US" sz="5800" dirty="0">
                <a:solidFill>
                  <a:srgbClr val="FFFFFF"/>
                </a:solidFill>
                <a:latin typeface="Arial"/>
                <a:cs typeface="Arial"/>
              </a:rPr>
              <a:t>for Graduate School with intentional </a:t>
            </a:r>
          </a:p>
          <a:p>
            <a:pPr algn="l">
              <a:lnSpc>
                <a:spcPct val="110000"/>
              </a:lnSpc>
            </a:pPr>
            <a:r>
              <a:rPr lang="en-US" sz="5800" dirty="0">
                <a:solidFill>
                  <a:srgbClr val="FFFFFF"/>
                </a:solidFill>
                <a:latin typeface="Arial"/>
                <a:cs typeface="Arial"/>
              </a:rPr>
              <a:t>minors or class electives</a:t>
            </a:r>
            <a:endParaRPr lang="en-US" sz="5200" dirty="0">
              <a:solidFill>
                <a:srgbClr val="FFFFFF"/>
              </a:solidFill>
              <a:latin typeface="Arial"/>
              <a:cs typeface="Arial"/>
            </a:endParaRPr>
          </a:p>
          <a:p>
            <a:pPr algn="l">
              <a:lnSpc>
                <a:spcPct val="110000"/>
              </a:lnSpc>
            </a:pPr>
            <a:r>
              <a:rPr lang="en-US" sz="6500" dirty="0">
                <a:solidFill>
                  <a:srgbClr val="FFFFFF"/>
                </a:solidFill>
                <a:latin typeface="Arial"/>
                <a:cs typeface="Arial"/>
              </a:rPr>
              <a:t> </a:t>
            </a:r>
            <a:endParaRPr lang="en-US" sz="95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10000"/>
              </a:lnSpc>
              <a:buFontTx/>
              <a:buChar char="-"/>
            </a:pPr>
            <a:r>
              <a:rPr lang="en-US" sz="5200" dirty="0">
                <a:solidFill>
                  <a:srgbClr val="FFFFFF"/>
                </a:solidFill>
                <a:latin typeface="Arial"/>
                <a:cs typeface="Arial"/>
              </a:rPr>
              <a:t>School Counseling</a:t>
            </a:r>
          </a:p>
          <a:p>
            <a:pPr marL="285750" indent="-285750" algn="l">
              <a:lnSpc>
                <a:spcPct val="110000"/>
              </a:lnSpc>
              <a:buFontTx/>
              <a:buChar char="-"/>
            </a:pPr>
            <a:r>
              <a:rPr lang="en-US" sz="5200" dirty="0">
                <a:solidFill>
                  <a:srgbClr val="FFFFFF"/>
                </a:solidFill>
                <a:latin typeface="Arial"/>
                <a:cs typeface="Arial"/>
              </a:rPr>
              <a:t>School Psychology</a:t>
            </a:r>
          </a:p>
          <a:p>
            <a:pPr marL="285750" indent="-285750" algn="l">
              <a:lnSpc>
                <a:spcPct val="110000"/>
              </a:lnSpc>
              <a:buFontTx/>
              <a:buChar char="-"/>
            </a:pPr>
            <a:r>
              <a:rPr lang="en-US" sz="5200" dirty="0">
                <a:solidFill>
                  <a:srgbClr val="FFFFFF"/>
                </a:solidFill>
                <a:latin typeface="Arial"/>
                <a:cs typeface="Arial"/>
              </a:rPr>
              <a:t>Medical School</a:t>
            </a:r>
          </a:p>
          <a:p>
            <a:pPr marL="285750" indent="-285750" algn="l">
              <a:lnSpc>
                <a:spcPct val="110000"/>
              </a:lnSpc>
              <a:buFontTx/>
              <a:buChar char="-"/>
            </a:pPr>
            <a:r>
              <a:rPr lang="en-US" sz="5200" dirty="0">
                <a:solidFill>
                  <a:srgbClr val="FFFFFF"/>
                </a:solidFill>
                <a:latin typeface="Arial"/>
                <a:cs typeface="Arial"/>
              </a:rPr>
              <a:t>Dental School</a:t>
            </a:r>
          </a:p>
          <a:p>
            <a:pPr marL="285750" indent="-285750" algn="l">
              <a:lnSpc>
                <a:spcPct val="110000"/>
              </a:lnSpc>
              <a:buFontTx/>
              <a:buChar char="-"/>
            </a:pPr>
            <a:r>
              <a:rPr lang="en-US" sz="5200" dirty="0">
                <a:solidFill>
                  <a:srgbClr val="FFFFFF"/>
                </a:solidFill>
                <a:latin typeface="Arial"/>
                <a:cs typeface="Arial"/>
              </a:rPr>
              <a:t>Occupational Therapy</a:t>
            </a:r>
          </a:p>
          <a:p>
            <a:pPr algn="l"/>
            <a:endParaRPr lang="en-US" sz="5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5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730458FB-BDE8-4123-8771-014B5F255AD6}"/>
              </a:ext>
            </a:extLst>
          </p:cNvPr>
          <p:cNvSpPr txBox="1">
            <a:spLocks/>
          </p:cNvSpPr>
          <p:nvPr/>
        </p:nvSpPr>
        <p:spPr>
          <a:xfrm>
            <a:off x="11676185" y="2721375"/>
            <a:ext cx="12707815" cy="992405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1pPr>
            <a:lvl2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2pPr>
            <a:lvl3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3pPr>
            <a:lvl4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4pPr>
            <a:lvl5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5pPr>
            <a:lvl6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6pPr>
            <a:lvl7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7pPr>
            <a:lvl8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8pPr>
            <a:lvl9pPr marL="0" marR="0" indent="0" algn="l" defTabSz="821531" rtl="0" latinLnBrk="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all" spc="0" baseline="0">
                <a:ln>
                  <a:noFill/>
                </a:ln>
                <a:solidFill>
                  <a:srgbClr val="FFFFFF"/>
                </a:solidFill>
                <a:uFillTx/>
                <a:latin typeface="Avenir Book"/>
                <a:ea typeface="Avenir Book"/>
                <a:cs typeface="Avenir Book"/>
                <a:sym typeface="Avenir Book"/>
              </a:defRPr>
            </a:lvl9pPr>
          </a:lstStyle>
          <a:p>
            <a:pPr algn="ctr" hangingPunct="1"/>
            <a:r>
              <a:rPr lang="en-US" sz="8000" u="sng" cap="none" dirty="0">
                <a:latin typeface="Arial" panose="020B0604020202020204" pitchFamily="34" charset="0"/>
                <a:cs typeface="Arial" panose="020B0604020202020204" pitchFamily="34" charset="0"/>
              </a:rPr>
              <a:t>Why Choose EIU CDS?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5400" cap="none" dirty="0">
                <a:latin typeface="Arial" panose="020B0604020202020204" pitchFamily="34" charset="0"/>
                <a:cs typeface="Arial" panose="020B0604020202020204" pitchFamily="34" charset="0"/>
              </a:rPr>
              <a:t>80%+ of EIU undergraduates are accepted into speech pathology or audiology graduate programs– ↑ than US average - </a:t>
            </a:r>
            <a:r>
              <a:rPr lang="en-US" sz="5400" b="1" u="sng" cap="none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US" sz="5400" b="1" cap="none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Undergrad clinical experiences (unique)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Advisor is a CDS faculty member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Applied case-base classes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Volunteer, client-based experiences</a:t>
            </a:r>
          </a:p>
          <a:p>
            <a:pPr marL="685800" lvl="4" indent="-685800">
              <a:lnSpc>
                <a:spcPct val="50000"/>
              </a:lnSpc>
              <a:buFont typeface="Arial" panose="020B0604020202020204" pitchFamily="34" charset="0"/>
              <a:buChar char="•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CDS honors program and research </a:t>
            </a:r>
            <a:r>
              <a:rPr lang="en-US" sz="4800" cap="none" dirty="0" err="1">
                <a:latin typeface="Arial" panose="020B0604020202020204" pitchFamily="34" charset="0"/>
                <a:cs typeface="Arial" panose="020B0604020202020204" pitchFamily="34" charset="0"/>
              </a:rPr>
              <a:t>opps</a:t>
            </a:r>
            <a:endParaRPr lang="en-US" sz="48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lvl="4" indent="-685800">
              <a:lnSpc>
                <a:spcPct val="50000"/>
              </a:lnSpc>
              <a:buFont typeface="Wingdings" panose="05000000000000000000" pitchFamily="2" charset="2"/>
              <a:buChar char="ü"/>
            </a:pPr>
            <a:r>
              <a:rPr lang="en-US" sz="4800" cap="none" dirty="0">
                <a:latin typeface="Arial" panose="020B0604020202020204" pitchFamily="34" charset="0"/>
                <a:cs typeface="Arial" panose="020B0604020202020204" pitchFamily="34" charset="0"/>
              </a:rPr>
              <a:t>Student outcomes at graduate level?</a:t>
            </a:r>
          </a:p>
          <a:p>
            <a:pPr marL="685800" lvl="4" indent="-685800">
              <a:buFont typeface="Arial" panose="020B0604020202020204" pitchFamily="34" charset="0"/>
              <a:buChar char="•"/>
            </a:pPr>
            <a:r>
              <a:rPr lang="en-US" sz="4000" b="1" cap="none" dirty="0">
                <a:latin typeface="Arial"/>
                <a:cs typeface="Arial"/>
              </a:rPr>
              <a:t>100%</a:t>
            </a:r>
            <a:r>
              <a:rPr lang="en-US" sz="4000" cap="none" dirty="0">
                <a:latin typeface="Arial"/>
                <a:cs typeface="Arial"/>
              </a:rPr>
              <a:t> </a:t>
            </a:r>
            <a:r>
              <a:rPr lang="en-US" sz="4000" b="1" cap="none" dirty="0">
                <a:latin typeface="Arial"/>
                <a:cs typeface="Arial"/>
              </a:rPr>
              <a:t>employment! </a:t>
            </a:r>
            <a:r>
              <a:rPr lang="en-US" sz="4000" cap="none" dirty="0">
                <a:latin typeface="Arial"/>
                <a:cs typeface="Arial"/>
              </a:rPr>
              <a:t>Superior scores on National Certification Exam, High Quality internships</a:t>
            </a:r>
            <a:endParaRPr lang="en-US" sz="3200" dirty="0">
              <a:latin typeface="Arial"/>
              <a:cs typeface="Arial"/>
            </a:endParaRPr>
          </a:p>
          <a:p>
            <a:pPr algn="ctr" hangingPunct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hangingPunct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42994D-A5F3-448A-BD0A-D88DFF4CE5B7}"/>
              </a:ext>
            </a:extLst>
          </p:cNvPr>
          <p:cNvSpPr/>
          <p:nvPr/>
        </p:nvSpPr>
        <p:spPr>
          <a:xfrm>
            <a:off x="0" y="1145052"/>
            <a:ext cx="2438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8800" u="sng" spc="-300" dirty="0">
                <a:latin typeface="Arial" panose="020B0604020202020204" pitchFamily="34" charset="0"/>
                <a:cs typeface="Arial" panose="020B0604020202020204" pitchFamily="34" charset="0"/>
              </a:rPr>
              <a:t>Human Services &amp; Community Leadership (HSCL)</a:t>
            </a: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356692C7-6D74-47CA-A34B-2C4A7725D4A6}"/>
              </a:ext>
            </a:extLst>
          </p:cNvPr>
          <p:cNvSpPr txBox="1"/>
          <p:nvPr/>
        </p:nvSpPr>
        <p:spPr>
          <a:xfrm>
            <a:off x="235163" y="2591602"/>
            <a:ext cx="23895170" cy="1088038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fontAlgn="base">
              <a:spcBef>
                <a:spcPts val="0"/>
              </a:spcBef>
            </a:pPr>
            <a:r>
              <a:rPr lang="en-US" sz="5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lang="en-US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 Human Services Program Administration</a:t>
            </a:r>
          </a:p>
          <a:p>
            <a:pPr fontAlgn="base">
              <a:spcBef>
                <a:spcPts val="0"/>
              </a:spcBef>
            </a:pPr>
            <a:endParaRPr lang="en-US" sz="5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5000" b="1" u="sng" dirty="0">
                <a:solidFill>
                  <a:srgbClr val="FFFFFF"/>
                </a:solidFill>
                <a:latin typeface="Arial"/>
                <a:cs typeface="Arial"/>
              </a:rPr>
              <a:t>Minors</a:t>
            </a:r>
            <a:r>
              <a:rPr lang="en-US" sz="5000" dirty="0">
                <a:latin typeface="Arial"/>
                <a:cs typeface="Arial"/>
              </a:rPr>
              <a:t>:</a:t>
            </a:r>
            <a:r>
              <a:rPr lang="en-US" sz="5000" i="1" dirty="0">
                <a:solidFill>
                  <a:srgbClr val="FFFFFF"/>
                </a:solidFill>
                <a:latin typeface="Arial"/>
                <a:cs typeface="Arial"/>
              </a:rPr>
              <a:t> 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Aging Studies, Financial Literacy, Human Services Program Administration, </a:t>
            </a:r>
            <a:r>
              <a:rPr lang="en-US" sz="5000" dirty="0">
                <a:latin typeface="Arial"/>
                <a:cs typeface="Arial"/>
              </a:rPr>
              <a:t>Early Childhood Program Administration (all are face-to-face, online)</a:t>
            </a:r>
            <a:endParaRPr lang="en-US" sz="5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endParaRPr lang="en-US" sz="5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5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Programs</a:t>
            </a:r>
            <a:r>
              <a:rPr lang="en-US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685800" indent="-685800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MS in Human Services Program Administration (</a:t>
            </a:r>
            <a:r>
              <a:rPr lang="en-US" sz="5000" dirty="0">
                <a:latin typeface="Arial"/>
                <a:cs typeface="Arial"/>
              </a:rPr>
              <a:t>face-to-face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, online, accelerated)</a:t>
            </a:r>
          </a:p>
          <a:p>
            <a:pPr marL="685800" indent="-685800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MS in Aging Studies (interdisciplinary, online, accelerated)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*Child and Family Life Education Center = </a:t>
            </a:r>
            <a:r>
              <a:rPr lang="en-US" sz="5000" dirty="0">
                <a:latin typeface="Arial"/>
                <a:cs typeface="Arial"/>
              </a:rPr>
              <a:t>student-led child development laboratory and online programming across the lifespan</a:t>
            </a:r>
            <a:endParaRPr lang="en-US" sz="5000" dirty="0">
              <a:solidFill>
                <a:srgbClr val="FFFFFF"/>
              </a:solidFill>
              <a:latin typeface="Arial"/>
              <a:cs typeface="Arial"/>
            </a:endParaRPr>
          </a:p>
          <a:p>
            <a:pPr fontAlgn="base">
              <a:spcBef>
                <a:spcPts val="0"/>
              </a:spcBef>
            </a:pPr>
            <a:endParaRPr lang="en-US" sz="50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50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Pathways</a:t>
            </a:r>
            <a:r>
              <a:rPr lang="en-US" sz="5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ts val="0"/>
              </a:spcBef>
            </a:pP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DHHS </a:t>
            </a:r>
            <a:r>
              <a:rPr lang="en-US" sz="5000" dirty="0">
                <a:latin typeface="Arial"/>
                <a:cs typeface="Arial"/>
              </a:rPr>
              <a:t>specialist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5000" dirty="0">
                <a:latin typeface="Arial"/>
                <a:cs typeface="Arial"/>
              </a:rPr>
              <a:t>Family Financial Counselor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5000" dirty="0">
                <a:latin typeface="Arial"/>
                <a:cs typeface="Arial"/>
              </a:rPr>
              <a:t>Child Care Provider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, </a:t>
            </a:r>
            <a:r>
              <a:rPr lang="en-US" sz="5000" dirty="0">
                <a:latin typeface="Arial"/>
                <a:cs typeface="Arial"/>
              </a:rPr>
              <a:t>Care Manager Department on Aging</a:t>
            </a:r>
            <a:r>
              <a:rPr lang="en-US" sz="5000" dirty="0">
                <a:solidFill>
                  <a:srgbClr val="FFFFFF"/>
                </a:solidFill>
                <a:latin typeface="Arial"/>
                <a:cs typeface="Arial"/>
              </a:rPr>
              <a:t>, Youth-Family </a:t>
            </a:r>
            <a:r>
              <a:rPr lang="en-US" sz="5000" dirty="0">
                <a:latin typeface="Arial"/>
                <a:cs typeface="Arial"/>
              </a:rPr>
              <a:t>Advocate, Medicare Support Specialist</a:t>
            </a:r>
            <a:endParaRPr lang="en-US" sz="5000" dirty="0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1988A32-A11B-4BF4-AEF5-ADBB788C1DE2}"/>
              </a:ext>
            </a:extLst>
          </p:cNvPr>
          <p:cNvSpPr/>
          <p:nvPr/>
        </p:nvSpPr>
        <p:spPr>
          <a:xfrm>
            <a:off x="0" y="1186023"/>
            <a:ext cx="2438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9600" u="sng" spc="-300" dirty="0">
                <a:latin typeface="Arial" panose="020B0604020202020204" pitchFamily="34" charset="0"/>
                <a:cs typeface="Arial" panose="020B0604020202020204" pitchFamily="34" charset="0"/>
              </a:rPr>
              <a:t>Kinesiology, Sport, &amp; Recreation (KSR)</a:t>
            </a:r>
          </a:p>
        </p:txBody>
      </p:sp>
      <p:sp>
        <p:nvSpPr>
          <p:cNvPr id="6" name="Collaborative Approaches Help:…">
            <a:extLst>
              <a:ext uri="{FF2B5EF4-FFF2-40B4-BE49-F238E27FC236}">
                <a16:creationId xmlns:a16="http://schemas.microsoft.com/office/drawing/2014/main" id="{C4E94813-9A39-4945-A525-C05C6AC59790}"/>
              </a:ext>
            </a:extLst>
          </p:cNvPr>
          <p:cNvSpPr txBox="1"/>
          <p:nvPr/>
        </p:nvSpPr>
        <p:spPr>
          <a:xfrm>
            <a:off x="235514" y="3234644"/>
            <a:ext cx="11483733" cy="92953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algn="ctr"/>
            <a:r>
              <a:rPr lang="en-US" sz="66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MAJORS</a:t>
            </a:r>
            <a:r>
              <a:rPr lang="en-US" sz="6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EXERCISE SCIENCE </a:t>
            </a:r>
            <a:r>
              <a:rPr lang="en-U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marL="457200" lvl="1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Pre-Physical Therapy Option </a:t>
            </a:r>
          </a:p>
          <a:p>
            <a:pPr marL="457200" lvl="1"/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Pre-Occupational Therapy 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K-12 TEACHING CERTIFICATION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5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RECREATION ADMINISTRATION</a:t>
            </a:r>
            <a:r>
              <a:rPr lang="en-US" sz="5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 Recreation Option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SPORT MANAGEMENT</a:t>
            </a:r>
          </a:p>
        </p:txBody>
      </p:sp>
      <p:sp>
        <p:nvSpPr>
          <p:cNvPr id="7" name="Collaborative Approaches Help:…">
            <a:extLst>
              <a:ext uri="{FF2B5EF4-FFF2-40B4-BE49-F238E27FC236}">
                <a16:creationId xmlns:a16="http://schemas.microsoft.com/office/drawing/2014/main" id="{27BBC920-5AE3-49AB-B9B0-6AAFEA7DB424}"/>
              </a:ext>
            </a:extLst>
          </p:cNvPr>
          <p:cNvSpPr txBox="1"/>
          <p:nvPr/>
        </p:nvSpPr>
        <p:spPr>
          <a:xfrm>
            <a:off x="11719246" y="3282718"/>
            <a:ext cx="12578527" cy="943383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ctr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6600" b="1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CAREER PATHWAYS</a:t>
            </a:r>
            <a:r>
              <a:rPr lang="en-US" sz="6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600"/>
              </a:spcBef>
            </a:pPr>
            <a:r>
              <a:rPr lang="en-US" sz="5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- Cardiac Rehabilitation Specialist</a:t>
            </a:r>
            <a:endParaRPr lang="en-US" sz="4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4800" b="1" dirty="0">
                <a:latin typeface="Arial"/>
                <a:cs typeface="Arial"/>
              </a:rPr>
              <a:t> </a:t>
            </a:r>
            <a:r>
              <a:rPr lang="en-US" sz="4800" b="1" dirty="0">
                <a:solidFill>
                  <a:srgbClr val="FFFFFF"/>
                </a:solidFill>
                <a:latin typeface="Arial"/>
                <a:cs typeface="Arial"/>
              </a:rPr>
              <a:t>- </a:t>
            </a:r>
            <a:r>
              <a:rPr lang="en-US" sz="4800" b="1" dirty="0">
                <a:latin typeface="Arial"/>
                <a:cs typeface="Arial"/>
              </a:rPr>
              <a:t>Physical &amp; Occupational Therapy</a:t>
            </a:r>
            <a:endParaRPr lang="en-US" sz="4800" b="1" dirty="0">
              <a:solidFill>
                <a:srgbClr val="FFFFFF"/>
              </a:solidFill>
              <a:latin typeface="Arial"/>
              <a:cs typeface="Arial"/>
            </a:endParaRPr>
          </a:p>
          <a:p>
            <a:pPr>
              <a:spcBef>
                <a:spcPts val="600"/>
              </a:spcBef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- Personal Trainer</a:t>
            </a:r>
            <a:endParaRPr lang="en-US" sz="4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Physical Education Teacher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Parks &amp; Recreation Administrator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Recreational Therapist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Professional Sport Administration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- College Athletics Administration</a:t>
            </a:r>
            <a:endParaRPr lang="en-US" sz="4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YMCA Sports-Fitness Coordinator</a:t>
            </a:r>
          </a:p>
          <a:p>
            <a:pPr>
              <a:spcBef>
                <a:spcPts val="600"/>
              </a:spcBef>
            </a:pPr>
            <a:r>
              <a:rPr lang="en-US" sz="4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Community Sport-Recreation Director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C9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42994D-A5F3-448A-BD0A-D88DFF4CE5B7}"/>
              </a:ext>
            </a:extLst>
          </p:cNvPr>
          <p:cNvSpPr/>
          <p:nvPr/>
        </p:nvSpPr>
        <p:spPr>
          <a:xfrm>
            <a:off x="0" y="1308876"/>
            <a:ext cx="2438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hangingPunct="1"/>
            <a:r>
              <a:rPr lang="en-US" sz="9600" u="sng" spc="-300" dirty="0">
                <a:latin typeface="Arial" panose="020B0604020202020204" pitchFamily="34" charset="0"/>
                <a:cs typeface="Arial" panose="020B0604020202020204" pitchFamily="34" charset="0"/>
              </a:rPr>
              <a:t>Lumpkin School of Nursing (NURS)</a:t>
            </a:r>
          </a:p>
        </p:txBody>
      </p:sp>
      <p:sp>
        <p:nvSpPr>
          <p:cNvPr id="5" name="Collaborative Approaches Help:…">
            <a:extLst>
              <a:ext uri="{FF2B5EF4-FFF2-40B4-BE49-F238E27FC236}">
                <a16:creationId xmlns:a16="http://schemas.microsoft.com/office/drawing/2014/main" id="{356692C7-6D74-47CA-A34B-2C4A7725D4A6}"/>
              </a:ext>
            </a:extLst>
          </p:cNvPr>
          <p:cNvSpPr txBox="1"/>
          <p:nvPr/>
        </p:nvSpPr>
        <p:spPr>
          <a:xfrm>
            <a:off x="130629" y="3493904"/>
            <a:ext cx="24694896" cy="89106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3578" tIns="53578" rIns="53578" bIns="53578" anchor="t">
            <a:spAutoFit/>
          </a:bodyPr>
          <a:lstStyle/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600" dirty="0">
                <a:latin typeface="Arial"/>
                <a:cs typeface="Arial"/>
              </a:rPr>
              <a:t>Bachelor of Science (BSN) = *</a:t>
            </a:r>
            <a:r>
              <a:rPr lang="en-US" sz="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on-campus</a:t>
            </a:r>
            <a:r>
              <a:rPr lang="en-US" sz="6600" dirty="0">
                <a:latin typeface="Arial"/>
                <a:cs typeface="Arial"/>
              </a:rPr>
              <a:t>* program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600" dirty="0">
                <a:latin typeface="Arial"/>
                <a:cs typeface="Arial"/>
              </a:rPr>
              <a:t>RN-to-BS in Nursing = *</a:t>
            </a:r>
            <a:r>
              <a:rPr lang="en-US" sz="6600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online</a:t>
            </a:r>
            <a:r>
              <a:rPr lang="en-US" sz="6600" dirty="0">
                <a:latin typeface="Arial"/>
                <a:cs typeface="Arial"/>
              </a:rPr>
              <a:t>* program</a:t>
            </a: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600" dirty="0">
                <a:latin typeface="Arial"/>
                <a:cs typeface="Arial"/>
              </a:rPr>
              <a:t>Programs accredited by the CCNE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endParaRPr lang="en-US" sz="6600" dirty="0">
              <a:latin typeface="Arial"/>
              <a:cs typeface="Arial"/>
            </a:endParaRPr>
          </a:p>
          <a:p>
            <a:pPr>
              <a:defRPr sz="5100" b="1">
                <a:solidFill>
                  <a:srgbClr val="FFFFFF"/>
                </a:solidFill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n-US" sz="6600" u="sng" dirty="0">
                <a:latin typeface="Arial" panose="020B0604020202020204" pitchFamily="34" charset="0"/>
                <a:cs typeface="Arial" panose="020B0604020202020204" pitchFamily="34" charset="0"/>
              </a:rPr>
              <a:t>*Careers</a:t>
            </a: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: Public health nursing, Pharmaceutical research center, management position in a health care facility, opportunities for specialization and career advancement</a:t>
            </a:r>
          </a:p>
        </p:txBody>
      </p:sp>
    </p:spTree>
    <p:extLst>
      <p:ext uri="{BB962C8B-B14F-4D97-AF65-F5344CB8AC3E}">
        <p14:creationId xmlns:p14="http://schemas.microsoft.com/office/powerpoint/2010/main" val="169944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164F3-E0AD-4C31-9F2B-1A689043C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7" y="1196142"/>
            <a:ext cx="23726652" cy="1686518"/>
          </a:xfrm>
        </p:spPr>
        <p:txBody>
          <a:bodyPr lIns="53578" tIns="53578" rIns="53578" bIns="53578" anchor="t">
            <a:normAutofit/>
          </a:bodyPr>
          <a:lstStyle/>
          <a:p>
            <a:pPr algn="ctr"/>
            <a:r>
              <a:rPr lang="en-US" sz="9600" u="sng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Military</a:t>
            </a:r>
            <a:r>
              <a:rPr lang="en-US" sz="11500" u="sng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600" u="sng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 </a:t>
            </a:r>
            <a:r>
              <a:rPr lang="en-US" sz="96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(MSC)</a:t>
            </a:r>
            <a:endParaRPr lang="en-US" sz="18000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36" y="2304211"/>
            <a:ext cx="24384000" cy="11382687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3578" tIns="53578" rIns="53578" bIns="53578" numCol="1" spcCol="38100" rtlCol="0" anchor="t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6000" b="0" i="0" u="sng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/>
                <a:cs typeface="Arial"/>
                <a:sym typeface="Avenir Book"/>
              </a:rPr>
              <a:t>MISSION:</a:t>
            </a:r>
            <a:r>
              <a:rPr kumimoji="0" lang="en-US" sz="7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/>
                <a:cs typeface="Arial"/>
                <a:sym typeface="Avenir Book"/>
              </a:rPr>
              <a:t> </a:t>
            </a:r>
            <a:r>
              <a:rPr kumimoji="0" lang="en-US" sz="48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/>
                <a:cs typeface="Arial"/>
                <a:sym typeface="Avenir Book"/>
              </a:rPr>
              <a:t>Train and Commission</a:t>
            </a:r>
            <a:r>
              <a:rPr kumimoji="0" lang="en-US" sz="4800" b="0" i="0" u="none" strike="noStrike" cap="none" spc="0" normalizeH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rial"/>
                <a:cs typeface="Arial"/>
                <a:sym typeface="Avenir Book"/>
              </a:rPr>
              <a:t> Officers in the United States Army, Army National Guard, and Army Reserves.</a:t>
            </a:r>
            <a:endParaRPr lang="en-US" sz="4800" b="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/>
              <a:cs typeface="Arial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6000" u="sng" dirty="0">
                <a:latin typeface="Arial" panose="020B0604020202020204" pitchFamily="34" charset="0"/>
                <a:cs typeface="Arial" panose="020B0604020202020204" pitchFamily="34" charset="0"/>
              </a:rPr>
              <a:t>COURSE OVERVIEW / HIGHLIGHTS</a:t>
            </a:r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>
              <a:spcBef>
                <a:spcPts val="0"/>
              </a:spcBef>
            </a:pPr>
            <a:r>
              <a:rPr lang="en-US" sz="4800" dirty="0">
                <a:latin typeface="Arial"/>
                <a:cs typeface="Arial"/>
              </a:rPr>
              <a:t>	</a:t>
            </a:r>
            <a:r>
              <a:rPr lang="en-US" sz="5400" dirty="0">
                <a:latin typeface="Arial"/>
                <a:cs typeface="Arial"/>
              </a:rPr>
              <a:t>* </a:t>
            </a:r>
            <a:r>
              <a:rPr lang="en-US" sz="4800" dirty="0">
                <a:latin typeface="Arial"/>
                <a:cs typeface="Arial"/>
              </a:rPr>
              <a:t>Military Science classes are open to any student enrolled at EIU. </a:t>
            </a:r>
          </a:p>
          <a:p>
            <a:pPr>
              <a:spcBef>
                <a:spcPts val="0"/>
              </a:spcBef>
            </a:pPr>
            <a:r>
              <a:rPr lang="en-US" sz="4800" dirty="0">
                <a:latin typeface="Arial"/>
                <a:cs typeface="Arial"/>
              </a:rPr>
              <a:t>	* Military Science is a 4-year program consisting of (1) class per semester. 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4800" dirty="0">
                <a:latin typeface="Arial"/>
                <a:cs typeface="Arial"/>
              </a:rPr>
              <a:t>	* Students enrolled in classes incur no military obligation for the first 2 years.</a:t>
            </a: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6000" u="sng" baseline="0" dirty="0">
                <a:latin typeface="Arial"/>
                <a:cs typeface="Arial"/>
              </a:rPr>
              <a:t>CAREERS</a:t>
            </a:r>
            <a:r>
              <a:rPr lang="en-US" sz="6000" dirty="0">
                <a:latin typeface="Arial"/>
                <a:cs typeface="Arial"/>
              </a:rPr>
              <a:t>:</a:t>
            </a:r>
            <a:r>
              <a:rPr lang="en-US" sz="4800" dirty="0">
                <a:latin typeface="Arial"/>
                <a:cs typeface="Arial"/>
              </a:rPr>
              <a:t> Graduates guaranteed part-time or full-time job upon completion Graduates may choose from over 24+ career specialties = </a:t>
            </a:r>
            <a:r>
              <a:rPr lang="en-US" sz="48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Careers Link</a:t>
            </a:r>
            <a:endParaRPr lang="en-US" sz="4800" b="1" dirty="0">
              <a:solidFill>
                <a:schemeClr val="accent5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endParaRPr lang="en-US" sz="4800" dirty="0">
              <a:solidFill>
                <a:srgbClr val="FF0000"/>
              </a:solidFill>
              <a:latin typeface="Arial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5400" u="sng" dirty="0">
                <a:latin typeface="Arial"/>
                <a:cs typeface="Arial"/>
              </a:rPr>
              <a:t>TRANSFER WAIVER </a:t>
            </a:r>
            <a:r>
              <a:rPr lang="en-US" sz="3200" u="sng" dirty="0">
                <a:latin typeface="Arial"/>
                <a:cs typeface="Arial"/>
              </a:rPr>
              <a:t>(105 ILCS 5/30-16.3)</a:t>
            </a:r>
            <a:r>
              <a:rPr lang="en-US" sz="5400" u="sng" dirty="0">
                <a:latin typeface="Arial"/>
                <a:cs typeface="Arial"/>
              </a:rPr>
              <a:t>:</a:t>
            </a:r>
            <a:r>
              <a:rPr lang="en-US" sz="5400" dirty="0">
                <a:latin typeface="Arial"/>
                <a:cs typeface="Arial"/>
              </a:rPr>
              <a:t>  </a:t>
            </a:r>
            <a:r>
              <a:rPr lang="en-US" sz="4800" dirty="0">
                <a:latin typeface="Arial"/>
                <a:cs typeface="Arial"/>
              </a:rPr>
              <a:t>Illinois residents may be eligible for transfer waivers which cover cost of tuition and come with no military obligation.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indent="0" algn="l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**Full Tuition Scholarships are also available to committed students.  </a:t>
            </a:r>
            <a:endParaRPr kumimoji="0" lang="en-US" sz="54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22591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Futura Maxi CG Bold"/>
        <a:ea typeface="Futura Maxi CG Bold"/>
        <a:cs typeface="Futura Maxi CG Bold"/>
      </a:majorFont>
      <a:minorFont>
        <a:latin typeface="Futura Maxi CG Bold"/>
        <a:ea typeface="Futura Maxi CG Bold"/>
        <a:cs typeface="Futura Maxi CG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Book"/>
            <a:ea typeface="Avenir Book"/>
            <a:cs typeface="Avenir Book"/>
            <a:sym typeface="Avenir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222222"/>
      </a:dk2>
      <a:lt2>
        <a:srgbClr val="A6AAA9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Futura Maxi CG Bold"/>
        <a:ea typeface="Futura Maxi CG Bold"/>
        <a:cs typeface="Futura Maxi CG Bold"/>
      </a:majorFont>
      <a:minorFont>
        <a:latin typeface="Futura Maxi CG Bold"/>
        <a:ea typeface="Futura Maxi CG Bold"/>
        <a:cs typeface="Futura Maxi CG Bold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8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53578" tIns="53578" rIns="53578" bIns="53578" numCol="1" spcCol="38100" rtlCol="0" anchor="ctr">
        <a:spAutoFit/>
      </a:bodyPr>
      <a:lstStyle>
        <a:defPPr marL="0" marR="0" indent="0" algn="l" defTabSz="821531" rtl="0" fontAlgn="auto" latinLnBrk="0" hangingPunct="0">
          <a:lnSpc>
            <a:spcPct val="100000"/>
          </a:lnSpc>
          <a:spcBef>
            <a:spcPts val="330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Book"/>
            <a:ea typeface="Avenir Book"/>
            <a:cs typeface="Avenir Book"/>
            <a:sym typeface="Avenir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437</Words>
  <Application>Microsoft Office PowerPoint</Application>
  <PresentationFormat>Custom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7" baseType="lpstr">
      <vt:lpstr>Arial</vt:lpstr>
      <vt:lpstr>Avenir Black</vt:lpstr>
      <vt:lpstr>Avenir Book</vt:lpstr>
      <vt:lpstr>Avenir Heavy</vt:lpstr>
      <vt:lpstr>Avenir Medium</vt:lpstr>
      <vt:lpstr>Avenir Next</vt:lpstr>
      <vt:lpstr>Avenir Next Medium</vt:lpstr>
      <vt:lpstr>DIN Alternate</vt:lpstr>
      <vt:lpstr>DIN Condensed</vt:lpstr>
      <vt:lpstr>Futura Maxi CG Bold</vt:lpstr>
      <vt:lpstr>Helvetica Neue</vt:lpstr>
      <vt:lpstr>Tahoma</vt:lpstr>
      <vt:lpstr>Times New Roman</vt:lpstr>
      <vt:lpstr>Wingdings</vt:lpstr>
      <vt:lpstr>New_Template7</vt:lpstr>
      <vt:lpstr>College of Health and  Human Services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Military Science (MSC)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Vitalization</dc:title>
  <dc:creator>Jon A Oliver</dc:creator>
  <cp:lastModifiedBy>Jon A Oliver</cp:lastModifiedBy>
  <cp:revision>258</cp:revision>
  <dcterms:modified xsi:type="dcterms:W3CDTF">2021-09-14T18:51:05Z</dcterms:modified>
</cp:coreProperties>
</file>