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8" r:id="rId4"/>
  </p:sldMasterIdLst>
  <p:notesMasterIdLst>
    <p:notesMasterId r:id="rId13"/>
  </p:notesMasterIdLst>
  <p:handoutMasterIdLst>
    <p:handoutMasterId r:id="rId14"/>
  </p:handoutMasterIdLst>
  <p:sldIdLst>
    <p:sldId id="271" r:id="rId5"/>
    <p:sldId id="287" r:id="rId6"/>
    <p:sldId id="258" r:id="rId7"/>
    <p:sldId id="286" r:id="rId8"/>
    <p:sldId id="284" r:id="rId9"/>
    <p:sldId id="285" r:id="rId10"/>
    <p:sldId id="283" r:id="rId11"/>
    <p:sldId id="25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6C4CAD-8C93-4368-9089-A2568F851B86}" v="2" dt="2020-09-22T21:24:59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75" autoAdjust="0"/>
  </p:normalViewPr>
  <p:slideViewPr>
    <p:cSldViewPr>
      <p:cViewPr varScale="1">
        <p:scale>
          <a:sx n="104" d="100"/>
          <a:sy n="104" d="100"/>
        </p:scale>
        <p:origin x="7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stin Cheney" userId="cc7a84d5-97c4-4c8c-bd9e-85404ed5cbbc" providerId="ADAL" clId="{506C4CAD-8C93-4368-9089-A2568F851B86}"/>
    <pc:docChg chg="custSel modSld">
      <pc:chgData name="Austin Cheney" userId="cc7a84d5-97c4-4c8c-bd9e-85404ed5cbbc" providerId="ADAL" clId="{506C4CAD-8C93-4368-9089-A2568F851B86}" dt="2020-09-22T21:47:53.096" v="125" actId="20577"/>
      <pc:docMkLst>
        <pc:docMk/>
      </pc:docMkLst>
      <pc:sldChg chg="delSp modSp">
        <pc:chgData name="Austin Cheney" userId="cc7a84d5-97c4-4c8c-bd9e-85404ed5cbbc" providerId="ADAL" clId="{506C4CAD-8C93-4368-9089-A2568F851B86}" dt="2020-09-22T21:22:50.067" v="5" actId="1076"/>
        <pc:sldMkLst>
          <pc:docMk/>
          <pc:sldMk cId="1603063054" sldId="258"/>
        </pc:sldMkLst>
        <pc:picChg chg="del">
          <ac:chgData name="Austin Cheney" userId="cc7a84d5-97c4-4c8c-bd9e-85404ed5cbbc" providerId="ADAL" clId="{506C4CAD-8C93-4368-9089-A2568F851B86}" dt="2020-09-22T21:17:59.176" v="1" actId="478"/>
          <ac:picMkLst>
            <pc:docMk/>
            <pc:sldMk cId="1603063054" sldId="258"/>
            <ac:picMk id="3" creationId="{00000000-0000-0000-0000-000000000000}"/>
          </ac:picMkLst>
        </pc:picChg>
        <pc:picChg chg="del">
          <ac:chgData name="Austin Cheney" userId="cc7a84d5-97c4-4c8c-bd9e-85404ed5cbbc" providerId="ADAL" clId="{506C4CAD-8C93-4368-9089-A2568F851B86}" dt="2020-09-22T21:17:56.482" v="0" actId="478"/>
          <ac:picMkLst>
            <pc:docMk/>
            <pc:sldMk cId="1603063054" sldId="258"/>
            <ac:picMk id="13" creationId="{00000000-0000-0000-0000-000000000000}"/>
          </ac:picMkLst>
        </pc:picChg>
        <pc:picChg chg="mod">
          <ac:chgData name="Austin Cheney" userId="cc7a84d5-97c4-4c8c-bd9e-85404ed5cbbc" providerId="ADAL" clId="{506C4CAD-8C93-4368-9089-A2568F851B86}" dt="2020-09-22T21:22:50.067" v="5" actId="1076"/>
          <ac:picMkLst>
            <pc:docMk/>
            <pc:sldMk cId="1603063054" sldId="258"/>
            <ac:picMk id="15" creationId="{00000000-0000-0000-0000-000000000000}"/>
          </ac:picMkLst>
        </pc:picChg>
      </pc:sldChg>
      <pc:sldChg chg="addSp modSp">
        <pc:chgData name="Austin Cheney" userId="cc7a84d5-97c4-4c8c-bd9e-85404ed5cbbc" providerId="ADAL" clId="{506C4CAD-8C93-4368-9089-A2568F851B86}" dt="2020-09-22T21:44:21.283" v="123" actId="1076"/>
        <pc:sldMkLst>
          <pc:docMk/>
          <pc:sldMk cId="2758927555" sldId="271"/>
        </pc:sldMkLst>
        <pc:spChg chg="add mod">
          <ac:chgData name="Austin Cheney" userId="cc7a84d5-97c4-4c8c-bd9e-85404ed5cbbc" providerId="ADAL" clId="{506C4CAD-8C93-4368-9089-A2568F851B86}" dt="2020-09-22T21:44:21.283" v="123" actId="1076"/>
          <ac:spMkLst>
            <pc:docMk/>
            <pc:sldMk cId="2758927555" sldId="271"/>
            <ac:spMk id="2" creationId="{E975553B-2599-4504-8DFA-C806F7872443}"/>
          </ac:spMkLst>
        </pc:spChg>
      </pc:sldChg>
      <pc:sldChg chg="addSp modSp">
        <pc:chgData name="Austin Cheney" userId="cc7a84d5-97c4-4c8c-bd9e-85404ed5cbbc" providerId="ADAL" clId="{506C4CAD-8C93-4368-9089-A2568F851B86}" dt="2020-09-22T21:22:41.756" v="4" actId="1076"/>
        <pc:sldMkLst>
          <pc:docMk/>
          <pc:sldMk cId="2106531449" sldId="284"/>
        </pc:sldMkLst>
        <pc:picChg chg="add mod">
          <ac:chgData name="Austin Cheney" userId="cc7a84d5-97c4-4c8c-bd9e-85404ed5cbbc" providerId="ADAL" clId="{506C4CAD-8C93-4368-9089-A2568F851B86}" dt="2020-09-22T21:22:41.756" v="4" actId="1076"/>
          <ac:picMkLst>
            <pc:docMk/>
            <pc:sldMk cId="2106531449" sldId="284"/>
            <ac:picMk id="8" creationId="{2F834B81-70EC-47F2-ADD4-775D1810F896}"/>
          </ac:picMkLst>
        </pc:picChg>
      </pc:sldChg>
      <pc:sldChg chg="modSp">
        <pc:chgData name="Austin Cheney" userId="cc7a84d5-97c4-4c8c-bd9e-85404ed5cbbc" providerId="ADAL" clId="{506C4CAD-8C93-4368-9089-A2568F851B86}" dt="2020-09-22T21:24:09.769" v="18" actId="20577"/>
        <pc:sldMkLst>
          <pc:docMk/>
          <pc:sldMk cId="2276122925" sldId="285"/>
        </pc:sldMkLst>
        <pc:spChg chg="mod">
          <ac:chgData name="Austin Cheney" userId="cc7a84d5-97c4-4c8c-bd9e-85404ed5cbbc" providerId="ADAL" clId="{506C4CAD-8C93-4368-9089-A2568F851B86}" dt="2020-09-22T21:24:09.769" v="18" actId="20577"/>
          <ac:spMkLst>
            <pc:docMk/>
            <pc:sldMk cId="2276122925" sldId="285"/>
            <ac:spMk id="25" creationId="{4CBFDDDD-0742-481A-91F1-46E703FC1A11}"/>
          </ac:spMkLst>
        </pc:spChg>
      </pc:sldChg>
      <pc:sldChg chg="modSp">
        <pc:chgData name="Austin Cheney" userId="cc7a84d5-97c4-4c8c-bd9e-85404ed5cbbc" providerId="ADAL" clId="{506C4CAD-8C93-4368-9089-A2568F851B86}" dt="2020-09-22T21:47:53.096" v="125" actId="20577"/>
        <pc:sldMkLst>
          <pc:docMk/>
          <pc:sldMk cId="1964016502" sldId="287"/>
        </pc:sldMkLst>
        <pc:spChg chg="mod">
          <ac:chgData name="Austin Cheney" userId="cc7a84d5-97c4-4c8c-bd9e-85404ed5cbbc" providerId="ADAL" clId="{506C4CAD-8C93-4368-9089-A2568F851B86}" dt="2020-09-22T21:47:53.096" v="125" actId="20577"/>
          <ac:spMkLst>
            <pc:docMk/>
            <pc:sldMk cId="1964016502" sldId="287"/>
            <ac:spMk id="6" creationId="{1A3A704D-12FD-47D4-A8B5-7B9172B0902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118B83-E339-493D-B565-37E31F25E9B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87B4FD-5346-4B93-A63A-FF021D199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3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74648-19AC-4A9B-8007-397D36BC94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71A1B-7587-4D34-BBA5-6BD17EF1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2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1A1B-7587-4D34-BBA5-6BD17EF13E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1A1B-7587-4D34-BBA5-6BD17EF13E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2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1A1B-7587-4D34-BBA5-6BD17EF13E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1A1B-7587-4D34-BBA5-6BD17EF13E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3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1A1B-7587-4D34-BBA5-6BD17EF13E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24052AB-15F5-465A-9DFE-B01F9DD7983B}" type="datetimeFigureOut">
              <a:rPr lang="en-US" smtClean="0"/>
              <a:t>9/22/2020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5088219"/>
            <a:ext cx="5715000" cy="134402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Austin Cheney, Dean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Melody Wollan, Associate Dean; Chair, Hospitality &amp; Tourism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John Willems, Chair, School of Business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Peter Ping Liu, Chair, School of Technology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126394" cy="16002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76400" y="5029200"/>
            <a:ext cx="5715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5000" y="4800600"/>
            <a:ext cx="0" cy="13084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975553B-2599-4504-8DFA-C806F7872443}"/>
              </a:ext>
            </a:extLst>
          </p:cNvPr>
          <p:cNvSpPr txBox="1"/>
          <p:nvPr/>
        </p:nvSpPr>
        <p:spPr>
          <a:xfrm>
            <a:off x="1200998" y="3927377"/>
            <a:ext cx="640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 engage and inspire leaders to improve the world around them.</a:t>
            </a:r>
          </a:p>
        </p:txBody>
      </p:sp>
    </p:spTree>
    <p:extLst>
      <p:ext uri="{BB962C8B-B14F-4D97-AF65-F5344CB8AC3E}">
        <p14:creationId xmlns:p14="http://schemas.microsoft.com/office/powerpoint/2010/main" val="27589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5638800" cy="1266167"/>
          </a:xfrm>
          <a:prstGeom prst="rect">
            <a:avLst/>
          </a:prstGeom>
        </p:spPr>
      </p:pic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A3A704D-12FD-47D4-A8B5-7B9172B09022}"/>
              </a:ext>
            </a:extLst>
          </p:cNvPr>
          <p:cNvSpPr txBox="1">
            <a:spLocks/>
          </p:cNvSpPr>
          <p:nvPr/>
        </p:nvSpPr>
        <p:spPr>
          <a:xfrm>
            <a:off x="1952625" y="2286000"/>
            <a:ext cx="5238750" cy="3429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chemeClr val="tx1"/>
                </a:solidFill>
                <a:latin typeface="Candara" panose="020E0502030303020204" pitchFamily="34" charset="0"/>
              </a:rPr>
              <a:t>2019 Student Engagement</a:t>
            </a:r>
          </a:p>
          <a:p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Numerous Guest Speakers (including EIR, Ent. Week, etc.)</a:t>
            </a:r>
          </a:p>
          <a:p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Company Sponsored Workshops &amp; Class Projects</a:t>
            </a:r>
          </a:p>
          <a:p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Internships Supported</a:t>
            </a:r>
          </a:p>
          <a:p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Undergraduate Research Opportunities</a:t>
            </a:r>
          </a:p>
          <a:p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National Student Competitions</a:t>
            </a:r>
          </a:p>
          <a:p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Student Professional Development Trips</a:t>
            </a:r>
          </a:p>
          <a:p>
            <a:endParaRPr 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b="1" u="sng" dirty="0">
                <a:solidFill>
                  <a:schemeClr val="tx1"/>
                </a:solidFill>
                <a:latin typeface="Candara" panose="020E0502030303020204" pitchFamily="34" charset="0"/>
              </a:rPr>
              <a:t>2019 Outcomes</a:t>
            </a:r>
          </a:p>
          <a:p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93% Success Rate (Career Placement or Graduate School)</a:t>
            </a:r>
          </a:p>
          <a:p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$48,000 Average Annual Starting Salary</a:t>
            </a:r>
          </a:p>
          <a:p>
            <a:endParaRPr lang="en-US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383025"/>
            <a:ext cx="8305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</a:p>
          <a:p>
            <a:pPr algn="ctr"/>
            <a:endParaRPr lang="en-US" sz="3200" b="1" dirty="0"/>
          </a:p>
          <a:p>
            <a:r>
              <a:rPr lang="en-US" sz="3200" dirty="0"/>
              <a:t>	     	</a:t>
            </a:r>
          </a:p>
          <a:p>
            <a:r>
              <a:rPr lang="en-US" sz="3200" dirty="0"/>
              <a:t>   </a:t>
            </a:r>
            <a:r>
              <a:rPr lang="en-US" sz="3200" b="1" dirty="0"/>
              <a:t>		</a:t>
            </a:r>
            <a:r>
              <a:rPr lang="en-US" sz="3200" dirty="0"/>
              <a:t>	</a:t>
            </a:r>
          </a:p>
          <a:p>
            <a:r>
              <a:rPr lang="en-US" sz="3200" dirty="0"/>
              <a:t>      </a:t>
            </a:r>
            <a:endParaRPr lang="en-US" sz="3200" b="1" dirty="0"/>
          </a:p>
          <a:p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800" b="1" dirty="0"/>
          </a:p>
          <a:p>
            <a:r>
              <a:rPr lang="en-US" sz="800" b="1" dirty="0"/>
              <a:t>            					</a:t>
            </a:r>
            <a:endParaRPr lang="en-US" sz="3200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80372" y="5641540"/>
            <a:ext cx="2844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Sketch Block" panose="02000000000000000000" pitchFamily="2" charset="0"/>
              </a:rPr>
              <a:t>eiu.edu/business</a:t>
            </a:r>
          </a:p>
        </p:txBody>
      </p:sp>
      <p:pic>
        <p:nvPicPr>
          <p:cNvPr id="7" name="Picture 2" descr="School of Busines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12027"/>
            <a:ext cx="5080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95300" y="1752600"/>
            <a:ext cx="3657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u="sng" dirty="0">
                <a:latin typeface="Candara" panose="020E0502030303020204" pitchFamily="34" charset="0"/>
              </a:rPr>
              <a:t>Majors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Accounting</a:t>
            </a:r>
          </a:p>
          <a:p>
            <a:r>
              <a:rPr lang="en-US" sz="1600" dirty="0">
                <a:latin typeface="Candara" panose="020E0502030303020204" pitchFamily="34" charset="0"/>
              </a:rPr>
              <a:t>Business Administration – 2 + 2 program</a:t>
            </a:r>
          </a:p>
          <a:p>
            <a:pPr lvl="1"/>
            <a:r>
              <a:rPr lang="en-US" sz="1600" dirty="0">
                <a:latin typeface="Candara" panose="020E0502030303020204" pitchFamily="34" charset="0"/>
              </a:rPr>
              <a:t>Off Campus (Parkland College)</a:t>
            </a:r>
          </a:p>
          <a:p>
            <a:pPr lvl="1"/>
            <a:r>
              <a:rPr lang="en-US" sz="1600" dirty="0">
                <a:latin typeface="Candara" panose="020E0502030303020204" pitchFamily="34" charset="0"/>
              </a:rPr>
              <a:t>Online </a:t>
            </a:r>
          </a:p>
          <a:p>
            <a:r>
              <a:rPr lang="en-US" sz="1600" dirty="0">
                <a:latin typeface="Candara" panose="020E0502030303020204" pitchFamily="34" charset="0"/>
              </a:rPr>
              <a:t>Finance</a:t>
            </a:r>
          </a:p>
          <a:p>
            <a:r>
              <a:rPr lang="en-US" sz="1600" dirty="0">
                <a:latin typeface="Candara" panose="020E0502030303020204" pitchFamily="34" charset="0"/>
              </a:rPr>
              <a:t>Management</a:t>
            </a:r>
          </a:p>
          <a:p>
            <a:r>
              <a:rPr lang="en-US" sz="1600" dirty="0">
                <a:latin typeface="Candara" panose="020E0502030303020204" pitchFamily="34" charset="0"/>
              </a:rPr>
              <a:t>Business Analytics and Information Systems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Marketing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419600" y="1752600"/>
            <a:ext cx="3657600" cy="38100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b="1" u="sng" dirty="0">
                <a:latin typeface="Candara" panose="020E0502030303020204" pitchFamily="34" charset="0"/>
              </a:rPr>
              <a:t>Minors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Accounting</a:t>
            </a:r>
          </a:p>
          <a:p>
            <a:r>
              <a:rPr lang="en-US" sz="1600" dirty="0">
                <a:latin typeface="Candara" panose="020E0502030303020204" pitchFamily="34" charset="0"/>
              </a:rPr>
              <a:t>Business Administration</a:t>
            </a:r>
          </a:p>
          <a:p>
            <a:r>
              <a:rPr lang="en-US" sz="1600" dirty="0">
                <a:latin typeface="Candara" panose="020E0502030303020204" pitchFamily="34" charset="0"/>
              </a:rPr>
              <a:t>Business Analytics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Entrepreneurship</a:t>
            </a:r>
          </a:p>
          <a:p>
            <a:r>
              <a:rPr lang="en-US" sz="1600" dirty="0">
                <a:latin typeface="Candara" panose="020E0502030303020204" pitchFamily="34" charset="0"/>
              </a:rPr>
              <a:t>Finance</a:t>
            </a:r>
          </a:p>
          <a:p>
            <a:r>
              <a:rPr lang="en-US" sz="1600" dirty="0">
                <a:latin typeface="Candara" panose="020E0502030303020204" pitchFamily="34" charset="0"/>
              </a:rPr>
              <a:t>Human Resource Management </a:t>
            </a:r>
          </a:p>
          <a:p>
            <a:r>
              <a:rPr lang="en-US" sz="1600" dirty="0">
                <a:latin typeface="Candara" panose="020E0502030303020204" pitchFamily="34" charset="0"/>
              </a:rPr>
              <a:t>Management</a:t>
            </a:r>
          </a:p>
          <a:p>
            <a:r>
              <a:rPr lang="en-US" sz="1600" dirty="0">
                <a:latin typeface="Candara" panose="020E0502030303020204" pitchFamily="34" charset="0"/>
              </a:rPr>
              <a:t>Management Info Systems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Marketing</a:t>
            </a:r>
          </a:p>
          <a:p>
            <a:r>
              <a:rPr lang="en-US" sz="1600" dirty="0">
                <a:latin typeface="Candara" panose="020E0502030303020204" pitchFamily="34" charset="0"/>
              </a:rPr>
              <a:t>Operations &amp; Supply Chain Management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0" y="17526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379893"/>
            <a:ext cx="434146" cy="347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FCF586-BDEB-4162-BB27-DD888D7C3C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1" y="5509975"/>
            <a:ext cx="1728354" cy="6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6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383025"/>
            <a:ext cx="8305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</a:p>
          <a:p>
            <a:pPr algn="ctr"/>
            <a:endParaRPr lang="en-US" sz="3200" b="1" dirty="0"/>
          </a:p>
          <a:p>
            <a:r>
              <a:rPr lang="en-US" sz="3200" dirty="0"/>
              <a:t>	     	</a:t>
            </a:r>
          </a:p>
          <a:p>
            <a:r>
              <a:rPr lang="en-US" sz="3200" dirty="0"/>
              <a:t>   </a:t>
            </a:r>
            <a:r>
              <a:rPr lang="en-US" sz="3200" b="1" dirty="0"/>
              <a:t>		</a:t>
            </a:r>
            <a:r>
              <a:rPr lang="en-US" sz="3200" dirty="0"/>
              <a:t>	</a:t>
            </a:r>
          </a:p>
          <a:p>
            <a:r>
              <a:rPr lang="en-US" sz="3200" dirty="0"/>
              <a:t>      </a:t>
            </a:r>
            <a:endParaRPr lang="en-US" sz="3200" b="1" dirty="0"/>
          </a:p>
          <a:p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800" b="1" dirty="0"/>
          </a:p>
          <a:p>
            <a:r>
              <a:rPr lang="en-US" sz="800" b="1" dirty="0"/>
              <a:t>            					</a:t>
            </a:r>
            <a:endParaRPr lang="en-US" sz="3200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52937" y="5774542"/>
            <a:ext cx="2844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Sketch Block" panose="02000000000000000000" pitchFamily="2" charset="0"/>
              </a:rPr>
              <a:t>eiu.edu/business</a:t>
            </a:r>
          </a:p>
        </p:txBody>
      </p:sp>
      <p:pic>
        <p:nvPicPr>
          <p:cNvPr id="7" name="Picture 2" descr="School of Busines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12027"/>
            <a:ext cx="5080000" cy="118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37425" y="2228426"/>
            <a:ext cx="3657600" cy="459028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1600" b="1" dirty="0">
                <a:latin typeface="Candara" panose="020E0502030303020204" pitchFamily="34" charset="0"/>
              </a:rPr>
              <a:t>Students and Faculty Collaborating on Research Projects</a:t>
            </a:r>
          </a:p>
          <a:p>
            <a:pPr marL="114300" indent="0">
              <a:buNone/>
            </a:pPr>
            <a:endParaRPr lang="en-US" sz="1600" b="1" dirty="0">
              <a:latin typeface="Candara" panose="020E0502030303020204" pitchFamily="34" charset="0"/>
            </a:endParaRPr>
          </a:p>
          <a:p>
            <a:pPr marL="114300" indent="0">
              <a:buNone/>
            </a:pPr>
            <a:endParaRPr lang="en-US" sz="1600" b="1" dirty="0">
              <a:latin typeface="Candara" panose="020E0502030303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18994" y="2002961"/>
            <a:ext cx="3657600" cy="3520482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1600" b="1" dirty="0">
                <a:latin typeface="Candara" panose="020E0502030303020204" pitchFamily="34" charset="0"/>
              </a:rPr>
              <a:t>Top students in business being inducted into the gold standard of honors societies, Beta Gamma Sigma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4267200" y="2362200"/>
            <a:ext cx="8049" cy="320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CFCF586-BDEB-4162-BB27-DD888D7C3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5" y="5641540"/>
            <a:ext cx="1728354" cy="622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540681"/>
            <a:ext cx="5257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Experiential Learning Opportunities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30" t="9875" b="-1"/>
          <a:stretch/>
        </p:blipFill>
        <p:spPr>
          <a:xfrm>
            <a:off x="702420" y="2822475"/>
            <a:ext cx="3126718" cy="274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 r="6632" b="10012"/>
          <a:stretch/>
        </p:blipFill>
        <p:spPr>
          <a:xfrm>
            <a:off x="4360020" y="2797553"/>
            <a:ext cx="4004457" cy="284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78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4858" y="5452589"/>
            <a:ext cx="3192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Sketch Block" panose="02000000000000000000" pitchFamily="2" charset="0"/>
              </a:rPr>
              <a:t>eiu.edu/technology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39073" y="1842568"/>
            <a:ext cx="3616418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u="sng" dirty="0">
                <a:latin typeface="Candara" panose="020E0502030303020204" pitchFamily="34" charset="0"/>
              </a:rPr>
              <a:t>Majors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Computer &amp; Information Technology</a:t>
            </a:r>
          </a:p>
          <a:p>
            <a:r>
              <a:rPr lang="en-US" sz="1600" dirty="0">
                <a:latin typeface="Candara" panose="020E0502030303020204" pitchFamily="34" charset="0"/>
              </a:rPr>
              <a:t>Construction Management</a:t>
            </a:r>
          </a:p>
          <a:p>
            <a:r>
              <a:rPr lang="en-US" sz="1600" dirty="0">
                <a:latin typeface="Candara" panose="020E0502030303020204" pitchFamily="34" charset="0"/>
              </a:rPr>
              <a:t>Digital Media Technology</a:t>
            </a:r>
          </a:p>
          <a:p>
            <a:r>
              <a:rPr lang="en-US" sz="1600" dirty="0">
                <a:latin typeface="Candara" panose="020E0502030303020204" pitchFamily="34" charset="0"/>
              </a:rPr>
              <a:t>Engineering Technology</a:t>
            </a:r>
          </a:p>
          <a:p>
            <a:r>
              <a:rPr lang="en-US" sz="1600" dirty="0">
                <a:latin typeface="Candara" panose="020E0502030303020204" pitchFamily="34" charset="0"/>
              </a:rPr>
              <a:t>Organizational Development </a:t>
            </a:r>
            <a:r>
              <a:rPr lang="en-US" sz="1200" dirty="0">
                <a:latin typeface="Candara" panose="020E0502030303020204" pitchFamily="34" charset="0"/>
              </a:rPr>
              <a:t>(online)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pPr lvl="1"/>
            <a:endParaRPr lang="en-US" sz="2000" dirty="0">
              <a:latin typeface="Candara" panose="020E0502030303020204" pitchFamily="34" charset="0"/>
            </a:endParaRPr>
          </a:p>
          <a:p>
            <a:pPr lvl="1"/>
            <a:endParaRPr lang="en-US" sz="2000" dirty="0">
              <a:latin typeface="Candara" panose="020E0502030303020204" pitchFamily="34" charset="0"/>
            </a:endParaRPr>
          </a:p>
          <a:p>
            <a:pPr lvl="1"/>
            <a:endParaRPr lang="en-US" sz="2000" dirty="0">
              <a:latin typeface="Candara" panose="020E0502030303020204" pitchFamily="34" charset="0"/>
            </a:endParaRPr>
          </a:p>
          <a:p>
            <a:pPr lvl="1"/>
            <a:endParaRPr lang="en-US" sz="2000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394317" y="1842568"/>
            <a:ext cx="3657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u="sng" dirty="0">
                <a:latin typeface="Candara" panose="020E0502030303020204" pitchFamily="34" charset="0"/>
              </a:rPr>
              <a:t>Minors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Environmental Sustainability</a:t>
            </a:r>
          </a:p>
          <a:p>
            <a:r>
              <a:rPr lang="en-US" sz="1600" dirty="0">
                <a:latin typeface="Candara" panose="020E0502030303020204" pitchFamily="34" charset="0"/>
              </a:rPr>
              <a:t>Digital Media Technology</a:t>
            </a:r>
          </a:p>
          <a:p>
            <a:r>
              <a:rPr lang="en-US" sz="1600" dirty="0">
                <a:latin typeface="Candara" panose="020E0502030303020204" pitchFamily="34" charset="0"/>
              </a:rPr>
              <a:t>Organizational Leadership </a:t>
            </a:r>
            <a:r>
              <a:rPr lang="en-US" sz="1200" dirty="0">
                <a:latin typeface="Candara" panose="020E0502030303020204" pitchFamily="34" charset="0"/>
              </a:rPr>
              <a:t>(online)</a:t>
            </a:r>
          </a:p>
          <a:p>
            <a:r>
              <a:rPr lang="en-US" sz="1600" dirty="0">
                <a:latin typeface="Candara" panose="020E0502030303020204" pitchFamily="34" charset="0"/>
              </a:rPr>
              <a:t>Talent Development </a:t>
            </a:r>
            <a:r>
              <a:rPr lang="en-US" sz="1200" dirty="0">
                <a:latin typeface="Candara" panose="020E0502030303020204" pitchFamily="34" charset="0"/>
              </a:rPr>
              <a:t>(online)</a:t>
            </a:r>
          </a:p>
          <a:p>
            <a:endParaRPr lang="en-US" sz="1600" dirty="0">
              <a:latin typeface="Candara" panose="020E0502030303020204" pitchFamily="34" charset="0"/>
            </a:endParaRPr>
          </a:p>
          <a:p>
            <a:endParaRPr lang="en-US" sz="2400" dirty="0">
              <a:latin typeface="Candara" panose="020E0502030303020204" pitchFamily="34" charset="0"/>
            </a:endParaRPr>
          </a:p>
          <a:p>
            <a:endParaRPr lang="en-US" sz="2400" dirty="0">
              <a:latin typeface="Candara" panose="020E0502030303020204" pitchFamily="34" charset="0"/>
            </a:endParaRPr>
          </a:p>
          <a:p>
            <a:endParaRPr lang="en-US" sz="2200" dirty="0">
              <a:latin typeface="Candara" panose="020E0502030303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0" y="17526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ww.eiu.edu/business/images/School%20of%20Technology%20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7" y="-258"/>
            <a:ext cx="42767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834B81-70EC-47F2-ADD4-775D1810F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36577"/>
            <a:ext cx="434146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4858" y="5997743"/>
            <a:ext cx="3112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Sketch Block" panose="02000000000000000000" pitchFamily="2" charset="0"/>
              </a:rPr>
              <a:t>eiu.edu/technology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0604" y="1741294"/>
            <a:ext cx="7620000" cy="4800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0" y="17526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ww.eiu.edu/business/images/School%20of%20Technology%20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7" y="-258"/>
            <a:ext cx="42767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09" y="4753062"/>
            <a:ext cx="1143000" cy="3511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3893C6-17CA-4CF4-92DA-6F328A4DE29E}"/>
              </a:ext>
            </a:extLst>
          </p:cNvPr>
          <p:cNvSpPr txBox="1"/>
          <p:nvPr/>
        </p:nvSpPr>
        <p:spPr>
          <a:xfrm>
            <a:off x="528424" y="1571368"/>
            <a:ext cx="3412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for Student Engagement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88C8EDF-0C22-4B1C-A8F0-5321CB6844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0" t="22695" r="10347" b="4183"/>
          <a:stretch/>
        </p:blipFill>
        <p:spPr>
          <a:xfrm>
            <a:off x="528424" y="2392035"/>
            <a:ext cx="3412404" cy="229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CBFDDDD-0742-481A-91F1-46E703FC1A11}"/>
              </a:ext>
            </a:extLst>
          </p:cNvPr>
          <p:cNvSpPr txBox="1"/>
          <p:nvPr/>
        </p:nvSpPr>
        <p:spPr>
          <a:xfrm>
            <a:off x="484632" y="4753062"/>
            <a:ext cx="344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ATMAE Student Robotics Competition, Charlotte, 2019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6E80A4-B9F5-4144-9D64-20C7CAF4D2B3}"/>
              </a:ext>
            </a:extLst>
          </p:cNvPr>
          <p:cNvSpPr txBox="1"/>
          <p:nvPr/>
        </p:nvSpPr>
        <p:spPr>
          <a:xfrm>
            <a:off x="4510553" y="1591623"/>
            <a:ext cx="324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 Career Paths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1C5C250-2295-4A4E-AAD3-6A7E6BAAED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62" t="8927" r="15080" b="3509"/>
          <a:stretch/>
        </p:blipFill>
        <p:spPr>
          <a:xfrm>
            <a:off x="4797696" y="2097936"/>
            <a:ext cx="2708911" cy="255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3B5151F-BD18-4209-B92F-238EE2728E61}"/>
              </a:ext>
            </a:extLst>
          </p:cNvPr>
          <p:cNvSpPr txBox="1"/>
          <p:nvPr/>
        </p:nvSpPr>
        <p:spPr>
          <a:xfrm>
            <a:off x="4785245" y="4629655"/>
            <a:ext cx="3037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Professional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Manufacturing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Media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 and App Developer</a:t>
            </a:r>
          </a:p>
        </p:txBody>
      </p:sp>
    </p:spTree>
    <p:extLst>
      <p:ext uri="{BB962C8B-B14F-4D97-AF65-F5344CB8AC3E}">
        <p14:creationId xmlns:p14="http://schemas.microsoft.com/office/powerpoint/2010/main" val="227612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6860" y="6108412"/>
            <a:ext cx="3180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Sketch Block" panose="02000000000000000000" pitchFamily="2" charset="0"/>
              </a:rPr>
              <a:t>eiu.edu/hospitality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762000" y="1447801"/>
            <a:ext cx="6938943" cy="4800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New Degree: BS in Hospitality and Tourism (HTM)</a:t>
            </a:r>
          </a:p>
          <a:p>
            <a:pPr lvl="1"/>
            <a:r>
              <a:rPr lang="en-US" dirty="0"/>
              <a:t>Management Option or Entrepreneurship Option</a:t>
            </a:r>
          </a:p>
          <a:p>
            <a:r>
              <a:rPr lang="en-US" b="1" dirty="0"/>
              <a:t>New Minor: Meeting and Event Management</a:t>
            </a:r>
          </a:p>
          <a:p>
            <a:pPr lvl="1"/>
            <a:r>
              <a:rPr lang="en-US" dirty="0"/>
              <a:t>15 hours of HTM, Communication Studies, and Recreation Admin courses</a:t>
            </a:r>
          </a:p>
          <a:p>
            <a:r>
              <a:rPr lang="en-US" b="1" dirty="0"/>
              <a:t>Experiential Learning</a:t>
            </a:r>
          </a:p>
          <a:p>
            <a:pPr lvl="1"/>
            <a:r>
              <a:rPr lang="en-US" dirty="0"/>
              <a:t>The Cafe</a:t>
            </a:r>
          </a:p>
          <a:p>
            <a:pPr lvl="1"/>
            <a:r>
              <a:rPr lang="en-US" dirty="0"/>
              <a:t>Beer and Wine Production</a:t>
            </a:r>
          </a:p>
          <a:p>
            <a:pPr lvl="1"/>
            <a:r>
              <a:rPr lang="en-US" dirty="0"/>
              <a:t>Two Supervised Work Experiences for Credit</a:t>
            </a:r>
          </a:p>
          <a:p>
            <a:r>
              <a:rPr lang="en-US" b="1" dirty="0"/>
              <a:t>Professional Development</a:t>
            </a:r>
          </a:p>
          <a:p>
            <a:pPr lvl="1"/>
            <a:r>
              <a:rPr lang="en-US" dirty="0"/>
              <a:t>Student Event Planning Association (student organization)</a:t>
            </a:r>
          </a:p>
          <a:p>
            <a:pPr lvl="1"/>
            <a:r>
              <a:rPr lang="en-US" dirty="0"/>
              <a:t>Hospitality Industry Career Fair in Chicago</a:t>
            </a:r>
          </a:p>
          <a:p>
            <a:pPr lvl="1"/>
            <a:r>
              <a:rPr lang="en-US" dirty="0"/>
              <a:t>Participation in National Restaurant Association Trade Show</a:t>
            </a:r>
          </a:p>
          <a:p>
            <a:pPr lvl="1"/>
            <a:r>
              <a:rPr lang="en-US" dirty="0"/>
              <a:t>Field Trips: Wineries, Meeting Venues</a:t>
            </a:r>
          </a:p>
          <a:p>
            <a:endParaRPr lang="en-US" sz="1600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20" y="338969"/>
            <a:ext cx="5559559" cy="96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7216" y="3163348"/>
            <a:ext cx="2871451" cy="361969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5" y="3597369"/>
            <a:ext cx="4198450" cy="2764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47" y="1028865"/>
            <a:ext cx="4091620" cy="201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8" b="22693"/>
          <a:stretch/>
        </p:blipFill>
        <p:spPr>
          <a:xfrm flipH="1">
            <a:off x="436110" y="858472"/>
            <a:ext cx="2971800" cy="2624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615E7D-D737-4D09-8725-C9753C173D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4255"/>
            <a:ext cx="5559559" cy="8801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45E08C-90D1-474E-BD38-B87CD3C864EB}"/>
              </a:ext>
            </a:extLst>
          </p:cNvPr>
          <p:cNvSpPr/>
          <p:nvPr/>
        </p:nvSpPr>
        <p:spPr>
          <a:xfrm>
            <a:off x="1444305" y="6362080"/>
            <a:ext cx="3040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Sketch Block" panose="02000000000000000000" pitchFamily="2" charset="0"/>
              </a:rPr>
              <a:t>eiu.edu/hospitality</a:t>
            </a:r>
            <a:endParaRPr lang="en-US" sz="2400" b="1" dirty="0">
              <a:latin typeface="Sketch Blo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D319354222E24C8DDA27CB643142D8" ma:contentTypeVersion="15" ma:contentTypeDescription="Create a new document." ma:contentTypeScope="" ma:versionID="e1f675b9f2b806beff43e1ea10e9b6ad">
  <xsd:schema xmlns:xsd="http://www.w3.org/2001/XMLSchema" xmlns:xs="http://www.w3.org/2001/XMLSchema" xmlns:p="http://schemas.microsoft.com/office/2006/metadata/properties" xmlns:ns1="http://schemas.microsoft.com/sharepoint/v3" xmlns:ns3="f0e05f1b-b4e5-4221-94b7-17fe59e171d5" xmlns:ns4="d24605f0-6494-4509-8466-d45bff569381" targetNamespace="http://schemas.microsoft.com/office/2006/metadata/properties" ma:root="true" ma:fieldsID="ad34a4fe37f2bb56a588389ae0223552" ns1:_="" ns3:_="" ns4:_="">
    <xsd:import namespace="http://schemas.microsoft.com/sharepoint/v3"/>
    <xsd:import namespace="f0e05f1b-b4e5-4221-94b7-17fe59e171d5"/>
    <xsd:import namespace="d24605f0-6494-4509-8466-d45bff5693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05f1b-b4e5-4221-94b7-17fe59e171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605f0-6494-4509-8466-d45bff5693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EF3C42B-ED62-4D38-B629-FF76F5D812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0e05f1b-b4e5-4221-94b7-17fe59e171d5"/>
    <ds:schemaRef ds:uri="d24605f0-6494-4509-8466-d45bff5693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CD69FC-671E-4EC9-BB9D-88B7D64B13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0D9BD6-B081-4A75-9CD9-E3AC9C232F8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9577</TotalTime>
  <Words>373</Words>
  <Application>Microsoft Office PowerPoint</Application>
  <PresentationFormat>On-screen Show (4:3)</PresentationFormat>
  <Paragraphs>112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Candara</vt:lpstr>
      <vt:lpstr>Century Gothic</vt:lpstr>
      <vt:lpstr>Sketch Block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Jonathan  McKenzie</dc:creator>
  <cp:lastModifiedBy>Austin Cheney</cp:lastModifiedBy>
  <cp:revision>139</cp:revision>
  <cp:lastPrinted>2017-09-13T14:37:51Z</cp:lastPrinted>
  <dcterms:created xsi:type="dcterms:W3CDTF">2013-08-12T14:58:49Z</dcterms:created>
  <dcterms:modified xsi:type="dcterms:W3CDTF">2020-09-22T21:48:01Z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0x01010002D319354222E24C8DDA27CB643142D8</vt:lpwstr>
  </property>
</Properties>
</file>