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85" r:id="rId5"/>
    <p:sldId id="286" r:id="rId6"/>
    <p:sldId id="266" r:id="rId7"/>
    <p:sldId id="282" r:id="rId8"/>
    <p:sldId id="270" r:id="rId9"/>
    <p:sldId id="287" r:id="rId10"/>
    <p:sldId id="283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3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6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95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9841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58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70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13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34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5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4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4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3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34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2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86B4F16-76C6-40AA-A142-292B347E4798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05CAA61-3D71-43B6-903A-07F76D23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25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3654" y="365126"/>
            <a:ext cx="11162270" cy="144719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2020 Community College Articulation Conference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9783" y="1911177"/>
            <a:ext cx="10884017" cy="44484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Ryan C. Hendrickson </a:t>
            </a:r>
          </a:p>
          <a:p>
            <a:pPr marL="0" indent="0">
              <a:buNone/>
            </a:pPr>
            <a:r>
              <a:rPr lang="en-US" b="1" dirty="0"/>
              <a:t>Dean of the Graduate School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41 Degree Programs/Options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Highest Enrollment in Fall 2020 since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2009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249" y="1911177"/>
            <a:ext cx="4653395" cy="325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61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F3FEC-89D6-4162-B86B-194402CCE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894" y="365126"/>
            <a:ext cx="10967906" cy="8261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EIU Graduate Student Advisory Council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6F415-8DAA-4F4F-AAB1-FF84CF808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29" y="1501630"/>
            <a:ext cx="10842072" cy="489078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Executive Board + student representatives from each graduate program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Membership Benefits and Student Support Activities: </a:t>
            </a:r>
          </a:p>
          <a:p>
            <a:endParaRPr lang="en-US" dirty="0"/>
          </a:p>
          <a:p>
            <a:r>
              <a:rPr lang="en-US" dirty="0"/>
              <a:t>Networking, collaboration, friendships</a:t>
            </a:r>
          </a:p>
          <a:p>
            <a:endParaRPr lang="en-US" dirty="0"/>
          </a:p>
          <a:p>
            <a:r>
              <a:rPr lang="en-US" dirty="0"/>
              <a:t>Guidance with Career Services</a:t>
            </a:r>
          </a:p>
          <a:p>
            <a:endParaRPr lang="en-US" dirty="0"/>
          </a:p>
          <a:p>
            <a:r>
              <a:rPr lang="en-US" dirty="0"/>
              <a:t>Professional and Research Development Programs</a:t>
            </a:r>
          </a:p>
          <a:p>
            <a:endParaRPr lang="en-US" dirty="0"/>
          </a:p>
          <a:p>
            <a:r>
              <a:rPr lang="en-US" dirty="0"/>
              <a:t>Mental and Health Counseling Support </a:t>
            </a:r>
          </a:p>
          <a:p>
            <a:endParaRPr lang="en-US" dirty="0"/>
          </a:p>
          <a:p>
            <a:r>
              <a:rPr lang="en-US" dirty="0"/>
              <a:t>Student Leadership opportunities</a:t>
            </a:r>
          </a:p>
        </p:txBody>
      </p:sp>
    </p:spTree>
    <p:extLst>
      <p:ext uri="{BB962C8B-B14F-4D97-AF65-F5344CB8AC3E}">
        <p14:creationId xmlns:p14="http://schemas.microsoft.com/office/powerpoint/2010/main" val="1003807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621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/>
              <a:t>Diversifying Faculty in Illinois (DFI) Fellowships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895" y="1526796"/>
            <a:ext cx="10816905" cy="465016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Ly’Jerrick Ward: 2020-2021 recipient</a:t>
            </a:r>
            <a:br>
              <a:rPr lang="en-US" sz="2400" dirty="0"/>
            </a:br>
            <a:r>
              <a:rPr lang="en-US" sz="2400" dirty="0"/>
              <a:t>MS Candidate in College Student Affairs</a:t>
            </a:r>
          </a:p>
          <a:p>
            <a:pPr marL="0" indent="0">
              <a:buNone/>
            </a:pPr>
            <a:r>
              <a:rPr lang="en-US" sz="2400" dirty="0"/>
              <a:t>$11,000 Fellowship</a:t>
            </a:r>
          </a:p>
          <a:p>
            <a:pPr marL="0" indent="0">
              <a:buNone/>
            </a:pPr>
            <a:r>
              <a:rPr lang="en-US" sz="2400" dirty="0"/>
              <a:t>“traditionally underrepresented minority group”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Higher Learning Commission: </a:t>
            </a:r>
          </a:p>
          <a:p>
            <a:pPr marL="0" indent="0">
              <a:buNone/>
            </a:pPr>
            <a:r>
              <a:rPr lang="en-US" sz="2400" dirty="0"/>
              <a:t>EIU Quality Initiative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Increase DFI nominations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75A86F-E58F-4772-8647-BFE02B922A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985" y="1694879"/>
            <a:ext cx="3189215" cy="479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173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3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EIU International Student Enrollment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503" y="1233182"/>
            <a:ext cx="10678297" cy="4417975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>
                <a:solidFill>
                  <a:srgbClr val="FFFF00"/>
                </a:solidFill>
              </a:rPr>
              <a:t>54 Countries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/>
              <a:t>represented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Popular Undergraduate majors for international students</a:t>
            </a:r>
          </a:p>
          <a:p>
            <a:pPr lvl="2"/>
            <a:r>
              <a:rPr lang="en-US" b="1" dirty="0"/>
              <a:t>Accounting</a:t>
            </a:r>
          </a:p>
          <a:p>
            <a:pPr lvl="2"/>
            <a:r>
              <a:rPr lang="en-US" b="1" dirty="0"/>
              <a:t>Biological Sciences</a:t>
            </a:r>
          </a:p>
          <a:p>
            <a:pPr lvl="2"/>
            <a:r>
              <a:rPr lang="en-US" b="1" dirty="0"/>
              <a:t>Computer Science</a:t>
            </a:r>
          </a:p>
          <a:p>
            <a:pPr lvl="2"/>
            <a:r>
              <a:rPr lang="en-US" b="1" dirty="0"/>
              <a:t>Construction Management</a:t>
            </a:r>
          </a:p>
          <a:p>
            <a:pPr lvl="2"/>
            <a:r>
              <a:rPr lang="en-US" b="1" dirty="0"/>
              <a:t>Management/Management Information Systems</a:t>
            </a:r>
          </a:p>
          <a:p>
            <a:endParaRPr lang="en-US" b="1" dirty="0"/>
          </a:p>
          <a:p>
            <a:r>
              <a:rPr lang="en-US" b="1" dirty="0"/>
              <a:t>Support and Activities for International Students</a:t>
            </a:r>
          </a:p>
          <a:p>
            <a:pPr lvl="2"/>
            <a:r>
              <a:rPr lang="en-US" b="1" dirty="0"/>
              <a:t>Association of International Students, Chinese Student Association, Indian Student Association, Korean Student Association, African Student Association. </a:t>
            </a:r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16" y="5723285"/>
            <a:ext cx="1357883" cy="905255"/>
          </a:xfrm>
          <a:prstGeom prst="rect">
            <a:avLst/>
          </a:prstGeom>
        </p:spPr>
      </p:pic>
      <p:sp>
        <p:nvSpPr>
          <p:cNvPr id="6" name="AutoShape 2" descr="Image result for south korea fla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96" y="5723285"/>
            <a:ext cx="1463776" cy="97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956" y="5723284"/>
            <a:ext cx="1463776" cy="9740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331" y="5723284"/>
            <a:ext cx="1849300" cy="9246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729" y="5742678"/>
            <a:ext cx="1357883" cy="90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276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3266"/>
            <a:ext cx="10515600" cy="55619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Accelerated Graduate Programs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845" y="922790"/>
            <a:ext cx="11336694" cy="5795252"/>
          </a:xfrm>
        </p:spPr>
        <p:txBody>
          <a:bodyPr>
            <a:normAutofit/>
          </a:bodyPr>
          <a:lstStyle/>
          <a:p>
            <a:r>
              <a:rPr lang="en-US" dirty="0"/>
              <a:t>12 Accelerated Graduate Programs</a:t>
            </a:r>
          </a:p>
          <a:p>
            <a:endParaRPr lang="en-US" dirty="0"/>
          </a:p>
          <a:p>
            <a:r>
              <a:rPr lang="en-US" dirty="0"/>
              <a:t>Summer 2020 Accelerated Graduate Program Alumni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sz="2000" dirty="0"/>
              <a:t>Shirley Mensah: PSM in GIS                                                Halle Stull: MS in Technology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A162DC-1DB0-4650-9C53-EDFFFBD8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692" y="3205754"/>
            <a:ext cx="2219574" cy="33252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583340-5C0E-450E-9E20-9777780B2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029" y="3242273"/>
            <a:ext cx="2698427" cy="334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384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530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EIU’s Student Research Support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027" y="1635853"/>
            <a:ext cx="10915135" cy="454111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000" b="1" dirty="0"/>
              <a:t>Support for High Impact Student Practices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“Student Impact Grants”: used to support faculty research mentoring activities that lead to external recognition</a:t>
            </a:r>
          </a:p>
          <a:p>
            <a:pPr marL="0" indent="0">
              <a:buNone/>
            </a:pPr>
            <a:r>
              <a:rPr lang="en-US" b="1" dirty="0"/>
              <a:t>	Chemistry projects</a:t>
            </a:r>
          </a:p>
          <a:p>
            <a:pPr marL="0" indent="0">
              <a:buNone/>
            </a:pPr>
            <a:r>
              <a:rPr lang="en-US" b="1" dirty="0"/>
              <a:t>	Speech team</a:t>
            </a:r>
          </a:p>
          <a:p>
            <a:pPr marL="0" indent="0">
              <a:buNone/>
            </a:pPr>
            <a:r>
              <a:rPr lang="en-US" b="1" dirty="0"/>
              <a:t>	School Psychology research programs</a:t>
            </a:r>
          </a:p>
          <a:p>
            <a:pPr marL="0" indent="0">
              <a:buNone/>
            </a:pPr>
            <a:r>
              <a:rPr lang="en-US" b="1" dirty="0"/>
              <a:t>	Technology—Robotics Competitions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Graduate School Research and Creative Activity Grants</a:t>
            </a:r>
            <a:endParaRPr lang="en-US" sz="3200" b="1" u="sng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67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M.S. in College Student Affairs--Online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20000" y="2030135"/>
            <a:ext cx="10233800" cy="4146827"/>
          </a:xfrm>
        </p:spPr>
        <p:txBody>
          <a:bodyPr/>
          <a:lstStyle/>
          <a:p>
            <a:r>
              <a:rPr lang="en-US" b="1" dirty="0"/>
              <a:t>Option in “Higher Education and Community College”</a:t>
            </a:r>
          </a:p>
          <a:p>
            <a:endParaRPr lang="en-US" b="1" dirty="0"/>
          </a:p>
          <a:p>
            <a:r>
              <a:rPr lang="en-US" b="1" dirty="0"/>
              <a:t>Started in August 2019</a:t>
            </a:r>
          </a:p>
          <a:p>
            <a:endParaRPr lang="en-US" b="1" dirty="0"/>
          </a:p>
          <a:p>
            <a:r>
              <a:rPr lang="en-US" b="1" dirty="0"/>
              <a:t>Expansion in August 2020</a:t>
            </a:r>
          </a:p>
        </p:txBody>
      </p:sp>
    </p:spTree>
    <p:extLst>
      <p:ext uri="{BB962C8B-B14F-4D97-AF65-F5344CB8AC3E}">
        <p14:creationId xmlns:p14="http://schemas.microsoft.com/office/powerpoint/2010/main" val="3619641852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A8A5A50AEFE84485951500EFF49FD2" ma:contentTypeVersion="0" ma:contentTypeDescription="Create a new document." ma:contentTypeScope="" ma:versionID="9aa498cd3b4acb01597a4912f40c5b5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8EFE8D-C94A-4AEA-BE15-DD975A991B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E7891E-D804-4291-85D1-11B59AAB9BF5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81A9254-294D-4AF3-8E34-A368A170FA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10432</TotalTime>
  <Words>214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Depth</vt:lpstr>
      <vt:lpstr>2020 Community College Articulation Conference</vt:lpstr>
      <vt:lpstr>EIU Graduate Student Advisory Council</vt:lpstr>
      <vt:lpstr>Diversifying Faculty in Illinois (DFI) Fellowships </vt:lpstr>
      <vt:lpstr>EIU International Student Enrollment</vt:lpstr>
      <vt:lpstr>Accelerated Graduate Programs </vt:lpstr>
      <vt:lpstr>EIU’s Student Research Support  </vt:lpstr>
      <vt:lpstr>M.S. in College Student Affairs--Online</vt:lpstr>
    </vt:vector>
  </TitlesOfParts>
  <Company>Eastern Illinois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Graduate Fall Summit</dc:title>
  <dc:creator>Ryan C Hendrickson</dc:creator>
  <cp:lastModifiedBy>Ryan C Hendrickson</cp:lastModifiedBy>
  <cp:revision>78</cp:revision>
  <cp:lastPrinted>2018-08-31T20:48:39Z</cp:lastPrinted>
  <dcterms:created xsi:type="dcterms:W3CDTF">2018-08-29T14:31:22Z</dcterms:created>
  <dcterms:modified xsi:type="dcterms:W3CDTF">2020-09-18T15:19:07Z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0x01010035A8A5A50AEFE84485951500EFF49FD2</vt:lpwstr>
  </property>
</Properties>
</file>