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7"/>
  </p:notesMasterIdLst>
  <p:sldIdLst>
    <p:sldId id="256" r:id="rId5"/>
    <p:sldId id="274" r:id="rId6"/>
    <p:sldId id="257" r:id="rId7"/>
    <p:sldId id="271" r:id="rId8"/>
    <p:sldId id="258" r:id="rId9"/>
    <p:sldId id="266" r:id="rId10"/>
    <p:sldId id="267" r:id="rId11"/>
    <p:sldId id="269" r:id="rId12"/>
    <p:sldId id="273" r:id="rId13"/>
    <p:sldId id="270" r:id="rId14"/>
    <p:sldId id="259" r:id="rId15"/>
    <p:sldId id="272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1pPr>
    <a:lvl2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2pPr>
    <a:lvl3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3pPr>
    <a:lvl4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4pPr>
    <a:lvl5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5pPr>
    <a:lvl6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6pPr>
    <a:lvl7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7pPr>
    <a:lvl8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8pPr>
    <a:lvl9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7"/>
    <a:srgbClr val="757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7D245A-9C7D-3949-7EED-EC1F6FD0213C}" v="98" dt="2020-09-11T19:10:25.077"/>
    <p1510:client id="{510B581F-5DC9-A535-EBDB-310E122DADE6}" v="61" dt="2020-09-11T16:21:10.534"/>
    <p1510:client id="{AC78E3C1-719C-C07F-E26C-489232803A66}" v="2" dt="2020-09-11T18:39:24.868"/>
    <p1510:client id="{612EB5CB-E6D9-4B8A-0609-432F4BF11E9F}" v="528" dt="2020-09-11T18:38:59.77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222222"/>
              </a:solidFill>
              <a:prstDash val="solid"/>
              <a:miter lim="400000"/>
            </a:ln>
          </a:right>
          <a:top>
            <a:ln w="127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solidFill>
                <a:srgbClr val="5F6568"/>
              </a:solidFill>
              <a:prstDash val="solid"/>
              <a:miter lim="400000"/>
            </a:ln>
          </a:left>
          <a:right>
            <a:ln w="127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solidFill>
                <a:srgbClr val="5F6568"/>
              </a:solidFill>
              <a:prstDash val="solid"/>
              <a:miter lim="400000"/>
            </a:ln>
          </a:left>
          <a:right>
            <a:ln w="127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42" d="100"/>
          <a:sy n="42" d="100"/>
        </p:scale>
        <p:origin x="62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7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>
            <a:spLocks noGrp="1"/>
          </p:cNvSpPr>
          <p:nvPr>
            <p:ph type="title"/>
          </p:nvPr>
        </p:nvSpPr>
        <p:spPr>
          <a:xfrm>
            <a:off x="5356224" y="2386188"/>
            <a:ext cx="15655098" cy="2853036"/>
          </a:xfrm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255111" y="9656210"/>
            <a:ext cx="12858751" cy="1902025"/>
          </a:xfrm>
          <a:prstGeom prst="rect">
            <a:avLst/>
          </a:prstGeom>
        </p:spPr>
        <p:txBody>
          <a:bodyPr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Text"/>
          <p:cNvSpPr txBox="1">
            <a:spLocks noGrp="1"/>
          </p:cNvSpPr>
          <p:nvPr>
            <p:ph type="title"/>
          </p:nvPr>
        </p:nvSpPr>
        <p:spPr>
          <a:xfrm>
            <a:off x="5762624" y="2989860"/>
            <a:ext cx="12858751" cy="47684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AD9E9"/>
                </a:solidFill>
              </a:defRPr>
            </a:lvl1pPr>
          </a:lstStyle>
          <a:p>
            <a:r>
              <a:t>Title Text</a:t>
            </a:r>
          </a:p>
        </p:txBody>
      </p:sp>
      <p:pic>
        <p:nvPicPr>
          <p:cNvPr id="37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38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Text"/>
          <p:cNvSpPr txBox="1">
            <a:spLocks noGrp="1"/>
          </p:cNvSpPr>
          <p:nvPr>
            <p:ph type="title"/>
          </p:nvPr>
        </p:nvSpPr>
        <p:spPr>
          <a:xfrm>
            <a:off x="1408009" y="2665511"/>
            <a:ext cx="12858752" cy="76348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900"/>
              </a:spcBef>
              <a:defRPr sz="11500" spc="0">
                <a:solidFill>
                  <a:srgbClr val="7AD9E9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522467" y="4607718"/>
            <a:ext cx="12858752" cy="6442771"/>
          </a:xfrm>
          <a:prstGeom prst="rect">
            <a:avLst/>
          </a:prstGeom>
        </p:spPr>
        <p:txBody>
          <a:bodyPr anchor="t"/>
          <a:lstStyle>
            <a:lvl1pPr marL="823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1pPr>
            <a:lvl2pPr marL="1268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2pPr>
            <a:lvl3pPr marL="1712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3pPr>
            <a:lvl4pPr marL="2157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4pPr>
            <a:lvl5pPr marL="2601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48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49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Image"/>
          <p:cNvSpPr>
            <a:spLocks noGrp="1"/>
          </p:cNvSpPr>
          <p:nvPr>
            <p:ph type="pic" sz="quarter" idx="13"/>
          </p:nvPr>
        </p:nvSpPr>
        <p:spPr>
          <a:xfrm>
            <a:off x="12834937" y="3335238"/>
            <a:ext cx="5786439" cy="82242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xfrm>
            <a:off x="4154558" y="3335238"/>
            <a:ext cx="8251756" cy="76348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900"/>
              </a:spcBef>
              <a:defRPr sz="11500" spc="0">
                <a:solidFill>
                  <a:srgbClr val="7AD9E9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154558" y="5029200"/>
            <a:ext cx="8251756" cy="6021289"/>
          </a:xfrm>
          <a:prstGeom prst="rect">
            <a:avLst/>
          </a:prstGeom>
        </p:spPr>
        <p:txBody>
          <a:bodyPr anchor="t"/>
          <a:lstStyle>
            <a:lvl1pPr marL="470647" indent="-470647">
              <a:lnSpc>
                <a:spcPct val="100000"/>
              </a:lnSpc>
              <a:spcBef>
                <a:spcPts val="3900"/>
              </a:spcBef>
              <a:buSzPct val="44000"/>
              <a:buBlip>
                <a:blip r:embed="rId2"/>
              </a:buBlip>
              <a:defRPr sz="3600" cap="none"/>
            </a:lvl1pPr>
            <a:lvl2pPr marL="9151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2pPr>
            <a:lvl3pPr marL="13596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3pPr>
            <a:lvl4pPr marL="18041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4pPr>
            <a:lvl5pPr marL="22486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0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61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991224" y="3636614"/>
            <a:ext cx="12858752" cy="6442771"/>
          </a:xfrm>
          <a:prstGeom prst="rect">
            <a:avLst/>
          </a:prstGeom>
        </p:spPr>
        <p:txBody>
          <a:bodyPr anchor="t"/>
          <a:lstStyle>
            <a:lvl1pPr marL="823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1pPr>
            <a:lvl2pPr marL="1268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2pPr>
            <a:lvl3pPr marL="1712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3pPr>
            <a:lvl4pPr marL="2157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4pPr>
            <a:lvl5pPr marL="2601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0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71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mage"/>
          <p:cNvSpPr>
            <a:spLocks noGrp="1"/>
          </p:cNvSpPr>
          <p:nvPr>
            <p:ph type="pic" sz="quarter" idx="13"/>
          </p:nvPr>
        </p:nvSpPr>
        <p:spPr>
          <a:xfrm>
            <a:off x="12192795" y="1714499"/>
            <a:ext cx="6858001" cy="513010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0" name="Image"/>
          <p:cNvSpPr>
            <a:spLocks noGrp="1"/>
          </p:cNvSpPr>
          <p:nvPr>
            <p:ph type="pic" sz="quarter" idx="14"/>
          </p:nvPr>
        </p:nvSpPr>
        <p:spPr>
          <a:xfrm>
            <a:off x="12191999" y="6884789"/>
            <a:ext cx="6858001" cy="513010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Image"/>
          <p:cNvSpPr>
            <a:spLocks noGrp="1"/>
          </p:cNvSpPr>
          <p:nvPr>
            <p:ph type="pic" sz="half" idx="15"/>
          </p:nvPr>
        </p:nvSpPr>
        <p:spPr>
          <a:xfrm>
            <a:off x="5333999" y="1714499"/>
            <a:ext cx="6822283" cy="1028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pic>
        <p:nvPicPr>
          <p:cNvPr id="82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83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allout"/>
          <p:cNvSpPr/>
          <p:nvPr/>
        </p:nvSpPr>
        <p:spPr>
          <a:xfrm>
            <a:off x="5829597" y="4205882"/>
            <a:ext cx="12725004" cy="55149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4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4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rgbClr val="6AD1E3"/>
          </a:solidFill>
          <a:ln w="3175"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92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6271616" y="4781847"/>
            <a:ext cx="11840768" cy="323897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spcBef>
                <a:spcPts val="0"/>
              </a:spcBef>
              <a:defRPr sz="1000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93" name="Johnny Appleseed"/>
          <p:cNvSpPr txBox="1">
            <a:spLocks noGrp="1"/>
          </p:cNvSpPr>
          <p:nvPr>
            <p:ph type="body" sz="quarter" idx="14"/>
          </p:nvPr>
        </p:nvSpPr>
        <p:spPr>
          <a:xfrm>
            <a:off x="5762624" y="9929813"/>
            <a:ext cx="12858752" cy="970757"/>
          </a:xfrm>
          <a:prstGeom prst="rect">
            <a:avLst/>
          </a:prstGeom>
        </p:spPr>
        <p:txBody>
          <a:bodyPr anchor="t">
            <a:spAutoFit/>
          </a:bodyPr>
          <a:lstStyle>
            <a:lvl1pPr algn="r">
              <a:spcBef>
                <a:spcPts val="0"/>
              </a:spcBef>
              <a:defRPr sz="5000" cap="none"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r>
              <a:t>Johnny Appleseed</a:t>
            </a:r>
          </a:p>
        </p:txBody>
      </p:sp>
      <p:pic>
        <p:nvPicPr>
          <p:cNvPr id="94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95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11549062" y="4500562"/>
            <a:ext cx="7072313" cy="4630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spcBef>
                <a:spcPts val="0"/>
              </a:spcBef>
              <a:defRPr sz="1000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/>
              <a:t>Type a quote here.</a:t>
            </a:r>
          </a:p>
        </p:txBody>
      </p:sp>
      <p:sp>
        <p:nvSpPr>
          <p:cNvPr id="104" name="Image"/>
          <p:cNvSpPr>
            <a:spLocks noGrp="1"/>
          </p:cNvSpPr>
          <p:nvPr>
            <p:ph type="pic" sz="quarter" idx="14"/>
          </p:nvPr>
        </p:nvSpPr>
        <p:spPr>
          <a:xfrm>
            <a:off x="5333999" y="1714499"/>
            <a:ext cx="5786439" cy="1028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5" name="Johnny Appleseed"/>
          <p:cNvSpPr txBox="1">
            <a:spLocks noGrp="1"/>
          </p:cNvSpPr>
          <p:nvPr>
            <p:ph type="body" sz="quarter" idx="15"/>
          </p:nvPr>
        </p:nvSpPr>
        <p:spPr>
          <a:xfrm>
            <a:off x="11549062" y="9899849"/>
            <a:ext cx="7072313" cy="970757"/>
          </a:xfrm>
          <a:prstGeom prst="rect">
            <a:avLst/>
          </a:prstGeom>
        </p:spPr>
        <p:txBody>
          <a:bodyPr anchor="ctr">
            <a:spAutoFit/>
          </a:bodyPr>
          <a:lstStyle>
            <a:lvl1pPr defTabSz="642937">
              <a:lnSpc>
                <a:spcPct val="100000"/>
              </a:lnSpc>
              <a:spcBef>
                <a:spcPts val="0"/>
              </a:spcBef>
              <a:defRPr sz="5000" cap="none">
                <a:solidFill>
                  <a:srgbClr val="FDFFFF"/>
                </a:solidFill>
              </a:defRPr>
            </a:lvl1pPr>
          </a:lstStyle>
          <a:p>
            <a:r>
              <a:t>Johnny Appleseed</a:t>
            </a:r>
          </a:p>
        </p:txBody>
      </p:sp>
      <p:pic>
        <p:nvPicPr>
          <p:cNvPr id="106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107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11" y="5774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116" name="Line"/>
          <p:cNvSpPr/>
          <p:nvPr/>
        </p:nvSpPr>
        <p:spPr>
          <a:xfrm>
            <a:off x="1458809" y="13079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408009" y="2073367"/>
            <a:ext cx="21909190" cy="18248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965877" y="4351368"/>
            <a:ext cx="12858751" cy="642961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 anchor="b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5" name="EIULongWhite.png" descr="EIULongWhite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6" name="Line"/>
          <p:cNvSpPr/>
          <p:nvPr/>
        </p:nvSpPr>
        <p:spPr>
          <a:xfrm flipV="1">
            <a:off x="1408009" y="1110841"/>
            <a:ext cx="23160475" cy="120890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marR="0" indent="0" algn="l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300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1pPr>
      <a:lvl2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2pPr>
      <a:lvl3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3pPr>
      <a:lvl4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4pPr>
      <a:lvl5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5pPr>
      <a:lvl6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6pPr>
      <a:lvl7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7pPr>
      <a:lvl8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8pPr>
      <a:lvl9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9pPr>
    </p:titleStyle>
    <p:bodyStyle>
      <a:lvl1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1pPr>
      <a:lvl2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2pPr>
      <a:lvl3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3pPr>
      <a:lvl4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4pPr>
      <a:lvl5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5pPr>
      <a:lvl6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6pPr>
      <a:lvl7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7pPr>
      <a:lvl8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8pPr>
      <a:lvl9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9pPr>
    </p:bodyStyle>
    <p:otherStyle>
      <a:lvl1pPr marL="0" marR="0" indent="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Vitalization"/>
          <p:cNvSpPr txBox="1">
            <a:spLocks noGrp="1"/>
          </p:cNvSpPr>
          <p:nvPr>
            <p:ph type="title"/>
          </p:nvPr>
        </p:nvSpPr>
        <p:spPr>
          <a:xfrm>
            <a:off x="0" y="2987430"/>
            <a:ext cx="24384000" cy="322675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84703">
              <a:defRPr sz="13923" spc="-835">
                <a:solidFill>
                  <a:srgbClr val="7AD9E9"/>
                </a:solidFill>
              </a:defRPr>
            </a:lvl1pPr>
          </a:lstStyle>
          <a:p>
            <a:pPr algn="ctr" rtl="0"/>
            <a:r>
              <a:rPr lang="en-US" sz="167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  <a:t>College of Health and </a:t>
            </a:r>
            <a:br>
              <a:rPr lang="en-US" sz="167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</a:br>
            <a:r>
              <a:rPr lang="en-US" sz="167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  <a:t>Human Services</a:t>
            </a:r>
            <a:r>
              <a:rPr lang="en-US" sz="139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  <a:t/>
            </a:r>
            <a:br>
              <a:rPr lang="en-US" sz="139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</a:br>
            <a:endParaRPr lang="en-US" dirty="0"/>
          </a:p>
        </p:txBody>
      </p:sp>
      <p:pic>
        <p:nvPicPr>
          <p:cNvPr id="5" name="EIU long logo.png" descr="EIU long logo.png">
            <a:extLst>
              <a:ext uri="{FF2B5EF4-FFF2-40B4-BE49-F238E27FC236}">
                <a16:creationId xmlns:a16="http://schemas.microsoft.com/office/drawing/2014/main" id="{3DFA78E7-B1F4-4549-A567-C9B3D6DB4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773" y="9188284"/>
            <a:ext cx="16383054" cy="254064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0" y="1394282"/>
            <a:ext cx="24384000" cy="15696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hangingPunct="1"/>
            <a:r>
              <a:rPr lang="en-US" sz="9600" u="sng" spc="-300" dirty="0">
                <a:latin typeface="Arial"/>
                <a:cs typeface="Arial"/>
              </a:rPr>
              <a:t>Nutrition and Dietetics</a:t>
            </a:r>
          </a:p>
        </p:txBody>
      </p:sp>
      <p:sp>
        <p:nvSpPr>
          <p:cNvPr id="5" name="Decreasing Number of High School Graduates…">
            <a:extLst>
              <a:ext uri="{FF2B5EF4-FFF2-40B4-BE49-F238E27FC236}">
                <a16:creationId xmlns:a16="http://schemas.microsoft.com/office/drawing/2014/main" id="{8AD9E774-EF0B-49E7-919A-12342E072C8C}"/>
              </a:ext>
            </a:extLst>
          </p:cNvPr>
          <p:cNvSpPr txBox="1"/>
          <p:nvPr/>
        </p:nvSpPr>
        <p:spPr>
          <a:xfrm>
            <a:off x="1481328" y="3497862"/>
            <a:ext cx="21122640" cy="804114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b="1" u="sng" dirty="0"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- Didactic Program in Dietetics (BS)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= *nationally accredited*</a:t>
            </a:r>
          </a:p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b="1" u="sng" dirty="0">
                <a:latin typeface="Arial" panose="020B0604020202020204" pitchFamily="34" charset="0"/>
                <a:cs typeface="Arial" panose="020B0604020202020204" pitchFamily="34" charset="0"/>
              </a:rPr>
              <a:t>Minor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- Nutrition and Dietetics</a:t>
            </a:r>
          </a:p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b="1" u="sng" dirty="0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 clinical dietitian, clinical nutrition manager, WIC nutritionist, food service director </a:t>
            </a:r>
          </a:p>
          <a:p>
            <a:pPr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*(Master’s degree is required to become a Registered Dietitian)</a:t>
            </a:r>
          </a:p>
        </p:txBody>
      </p:sp>
    </p:spTree>
    <p:extLst>
      <p:ext uri="{BB962C8B-B14F-4D97-AF65-F5344CB8AC3E}">
        <p14:creationId xmlns:p14="http://schemas.microsoft.com/office/powerpoint/2010/main" val="1776886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D6F427-A25A-4030-A4EE-1020285CD0C5}"/>
              </a:ext>
            </a:extLst>
          </p:cNvPr>
          <p:cNvSpPr/>
          <p:nvPr/>
        </p:nvSpPr>
        <p:spPr>
          <a:xfrm>
            <a:off x="0" y="1495944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u="sng" spc="-300" dirty="0">
                <a:latin typeface="Arial" panose="020B0604020202020204" pitchFamily="34" charset="0"/>
                <a:cs typeface="Arial" panose="020B0604020202020204" pitchFamily="34" charset="0"/>
              </a:rPr>
              <a:t>Public Health (PUBH)</a:t>
            </a:r>
            <a:endParaRPr lang="en-US" sz="8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5D64868E-A0BD-4981-A2AF-99A0F4AE5831}"/>
              </a:ext>
            </a:extLst>
          </p:cNvPr>
          <p:cNvSpPr txBox="1"/>
          <p:nvPr/>
        </p:nvSpPr>
        <p:spPr>
          <a:xfrm>
            <a:off x="1389888" y="3321841"/>
            <a:ext cx="20610576" cy="760256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*Majors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  <a:sym typeface="Avenir Next"/>
              </a:rPr>
              <a:t>Health Administration, Community Health (on campus &amp; </a:t>
            </a:r>
            <a:r>
              <a:rPr lang="en-US" sz="4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venir Next"/>
              </a:rPr>
              <a:t>online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  <a:sym typeface="Avenir Next"/>
              </a:rPr>
              <a:t>), Health Promotion with Emergency Management and Disaster Preparedness (on campus &amp; </a:t>
            </a:r>
            <a:r>
              <a:rPr lang="en-US" sz="4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venir Next"/>
              </a:rPr>
              <a:t>online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  <a:sym typeface="Avenir Next"/>
              </a:rPr>
              <a:t>)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*Minors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 Community Health, Health Communication, Health Promotion for Teacher Licensure, Workplace Wellness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*Careers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 Emergency Management Specialist, Nursing Home Administrator, Patient Advocate, Health Care Program Director, Rural Health Community Coordinator, Safety and Wellness Specialist, Community Health Educator, Substance Abuse Prevention Specialist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65829" y="1651694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000" u="sng" spc="-300" dirty="0" smtClean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n-US" sz="8000" u="sng" spc="-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EDF0B0-D8E4-47AF-9D20-68719B861DB8}"/>
              </a:ext>
            </a:extLst>
          </p:cNvPr>
          <p:cNvSpPr txBox="1"/>
          <p:nvPr/>
        </p:nvSpPr>
        <p:spPr>
          <a:xfrm>
            <a:off x="1298281" y="5456581"/>
            <a:ext cx="21336000" cy="5071100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baseline="0" dirty="0" smtClean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1032 </a:t>
            </a:r>
            <a:r>
              <a:rPr lang="en-US" sz="8000" b="1" baseline="0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Klehm Hall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http://www.eiu.edu/chhs</a:t>
            </a:r>
            <a:endParaRPr kumimoji="0" lang="en-US" sz="8000" b="1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Next Medium"/>
            </a:endParaRP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baseline="0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217-581-6025</a:t>
            </a:r>
            <a:endParaRPr kumimoji="0" lang="en-US" sz="80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7095805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18080B0-F83E-4AC4-B0D4-C87539E9A358}"/>
              </a:ext>
            </a:extLst>
          </p:cNvPr>
          <p:cNvSpPr txBox="1"/>
          <p:nvPr/>
        </p:nvSpPr>
        <p:spPr>
          <a:xfrm>
            <a:off x="1" y="1763188"/>
            <a:ext cx="24384000" cy="378613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of Health and Human Services</a:t>
            </a:r>
            <a:endParaRPr lang="en-US" sz="9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CE9E43-B57E-4FE0-A7E3-5119BC32F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569" y="4201531"/>
            <a:ext cx="3348217" cy="45535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76412" y="8962802"/>
            <a:ext cx="10537636" cy="163939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8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venir Book"/>
                <a:ea typeface="Avenir Book"/>
                <a:cs typeface="Avenir Book"/>
                <a:sym typeface="Avenir Book"/>
              </a:rPr>
              <a:t>Dr. </a:t>
            </a:r>
            <a:r>
              <a:rPr kumimoji="0" lang="en-US" sz="6800" b="0" i="0" u="none" strike="noStrike" cap="none" spc="0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venir Book"/>
                <a:ea typeface="Avenir Book"/>
                <a:cs typeface="Avenir Book"/>
                <a:sym typeface="Avenir Book"/>
              </a:rPr>
              <a:t>Özlem</a:t>
            </a:r>
            <a:r>
              <a:rPr kumimoji="0" lang="en-US" sz="68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venir Book"/>
                <a:ea typeface="Avenir Book"/>
                <a:cs typeface="Avenir Book"/>
                <a:sym typeface="Avenir Book"/>
              </a:rPr>
              <a:t> Ersin, Dean</a:t>
            </a:r>
            <a:endParaRPr kumimoji="0" lang="en-US" sz="6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962700" y="8967985"/>
            <a:ext cx="10537636" cy="409390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800" b="0" i="0" u="none" strike="noStrike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Avenir Book"/>
              </a:rPr>
              <a:t>Dr. Holly Farley,</a:t>
            </a:r>
            <a:r>
              <a:rPr kumimoji="0" lang="en-US" sz="6800" b="0" i="0" u="none" strike="noStrike" cap="none" spc="0" normalizeH="0" dirty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sym typeface="Avenir Book"/>
              </a:rPr>
              <a:t> Chair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6800" baseline="0" dirty="0" smtClean="0"/>
              <a:t>Gail</a:t>
            </a:r>
            <a:r>
              <a:rPr lang="en-US" sz="6800" dirty="0" smtClean="0"/>
              <a:t> &amp; Richard Lumpkin School of Nursing</a:t>
            </a:r>
            <a:endParaRPr kumimoji="0" lang="en-US" sz="6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sym typeface="Avenir Book"/>
            </a:endParaRPr>
          </a:p>
        </p:txBody>
      </p:sp>
      <p:pic>
        <p:nvPicPr>
          <p:cNvPr id="1026" name="Picture 2" descr="Holly Farley - Assistant Professor of Nursing - Eastern Illinois University  | Linked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8161" y="4436641"/>
            <a:ext cx="4083357" cy="4083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63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rent Challenges to Public Higher Education in Illinois">
            <a:extLst>
              <a:ext uri="{FF2B5EF4-FFF2-40B4-BE49-F238E27FC236}">
                <a16:creationId xmlns:a16="http://schemas.microsoft.com/office/drawing/2014/main" id="{3FC6A628-570D-4D69-AF9F-7AE7AB14DEBF}"/>
              </a:ext>
            </a:extLst>
          </p:cNvPr>
          <p:cNvSpPr txBox="1">
            <a:spLocks/>
          </p:cNvSpPr>
          <p:nvPr/>
        </p:nvSpPr>
        <p:spPr>
          <a:xfrm>
            <a:off x="190500" y="1670773"/>
            <a:ext cx="23755349" cy="1368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>
            <a:noAutofit/>
          </a:bodyPr>
          <a:lstStyle>
            <a:lvl1pPr marL="0" marR="0" indent="0" algn="ctr" defTabSz="328612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80" b="0" i="0" u="none" strike="noStrike" cap="all" spc="-504" baseline="0">
                <a:ln>
                  <a:noFill/>
                </a:ln>
                <a:solidFill>
                  <a:srgbClr val="004C97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1pPr>
            <a:lvl2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2pPr>
            <a:lvl3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3pPr>
            <a:lvl4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4pPr>
            <a:lvl5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5pPr>
            <a:lvl6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6pPr>
            <a:lvl7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7pPr>
            <a:lvl8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8pPr>
            <a:lvl9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9pPr>
          </a:lstStyle>
          <a:p>
            <a:pPr hangingPunct="1"/>
            <a:r>
              <a:rPr lang="en-US" sz="9600" u="sng" dirty="0">
                <a:solidFill>
                  <a:srgbClr val="FFFFF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Academic   Departments</a:t>
            </a:r>
          </a:p>
        </p:txBody>
      </p:sp>
      <p:sp>
        <p:nvSpPr>
          <p:cNvPr id="5" name="Decreasing Number of High School Graduates…">
            <a:extLst>
              <a:ext uri="{FF2B5EF4-FFF2-40B4-BE49-F238E27FC236}">
                <a16:creationId xmlns:a16="http://schemas.microsoft.com/office/drawing/2014/main" id="{F5E4CD9E-1DE1-4C36-B217-8A60FE25E8C6}"/>
              </a:ext>
            </a:extLst>
          </p:cNvPr>
          <p:cNvSpPr txBox="1"/>
          <p:nvPr/>
        </p:nvSpPr>
        <p:spPr>
          <a:xfrm>
            <a:off x="713232" y="3448615"/>
            <a:ext cx="22530816" cy="848741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Communication Disorders and 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Sciences			Dr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Rebecca </a:t>
            </a:r>
            <a:r>
              <a:rPr lang="en-US" sz="44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Throneburg</a:t>
            </a:r>
            <a:endParaRPr lang="en-US" sz="4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Gail &amp; Richard Lumpkin School of Nursing			Dr. Holly Farley 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Human 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Services &amp; Community Leadership		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Dr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Mikki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Sherwood</a:t>
            </a:r>
            <a:r>
              <a:rPr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en-US" sz="4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Kinesiology, Sport, and Recreation					Dr. Mark </a:t>
            </a:r>
            <a:r>
              <a:rPr lang="en-US" sz="44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Kattenbraker</a:t>
            </a:r>
            <a:endParaRPr lang="en-US" sz="4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Military 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Science	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(minor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						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Colonel 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Enrique Loy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Nutrition and Dietetics									Dr. Jon Oliver (Interim)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Public Health		 									</a:t>
            </a:r>
            <a:r>
              <a:rPr lang="en-US" sz="4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Julie Dietz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endParaRPr lang="en-US" sz="4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545978-739C-43D9-A472-912A17703E89}"/>
              </a:ext>
            </a:extLst>
          </p:cNvPr>
          <p:cNvSpPr/>
          <p:nvPr/>
        </p:nvSpPr>
        <p:spPr>
          <a:xfrm>
            <a:off x="0" y="1308578"/>
            <a:ext cx="2438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9600" u="sng" spc="-300" dirty="0">
                <a:latin typeface="Arial" panose="020B0604020202020204" pitchFamily="34" charset="0"/>
                <a:cs typeface="Arial" panose="020B0604020202020204" pitchFamily="34" charset="0"/>
              </a:rPr>
              <a:t>What’s Trending</a:t>
            </a:r>
            <a:r>
              <a:rPr lang="en-US" sz="9600" spc="-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848CD8-2CDB-43A9-8C83-910050C00EF8}"/>
              </a:ext>
            </a:extLst>
          </p:cNvPr>
          <p:cNvSpPr txBox="1"/>
          <p:nvPr/>
        </p:nvSpPr>
        <p:spPr>
          <a:xfrm>
            <a:off x="0" y="2878237"/>
            <a:ext cx="11625943" cy="751792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8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Major</a:t>
            </a:r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Bachelors of Science </a:t>
            </a:r>
            <a:endParaRPr lang="en-US" sz="6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in Nursing</a:t>
            </a:r>
          </a:p>
          <a:p>
            <a:pPr algn="ctr"/>
            <a:r>
              <a:rPr lang="en-US" sz="6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(On-campus - Fall 2021)</a:t>
            </a:r>
          </a:p>
          <a:p>
            <a:pPr algn="ctr"/>
            <a:endParaRPr lang="en-US" sz="6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7DA209-849E-4016-86D0-6E91E0BFD672}"/>
              </a:ext>
            </a:extLst>
          </p:cNvPr>
          <p:cNvSpPr txBox="1"/>
          <p:nvPr/>
        </p:nvSpPr>
        <p:spPr>
          <a:xfrm>
            <a:off x="11625943" y="2878238"/>
            <a:ext cx="12886073" cy="751792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8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Programs</a:t>
            </a: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RN-to-BS in Nursing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Health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Promotion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endParaRPr lang="en-US" sz="6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8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56817A-00B6-4BEF-AFFE-04726E3D2AD9}"/>
              </a:ext>
            </a:extLst>
          </p:cNvPr>
          <p:cNvSpPr/>
          <p:nvPr/>
        </p:nvSpPr>
        <p:spPr>
          <a:xfrm>
            <a:off x="0" y="1397936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000" u="sng" spc="-300" dirty="0">
                <a:latin typeface="Arial" panose="020B0604020202020204" pitchFamily="34" charset="0"/>
                <a:cs typeface="Arial" panose="020B0604020202020204" pitchFamily="34" charset="0"/>
              </a:rPr>
              <a:t>Communication  Disorders &amp; Sciences (CDS)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EE18AC87-6365-4BA9-A990-D2610F1A95A2}"/>
              </a:ext>
            </a:extLst>
          </p:cNvPr>
          <p:cNvSpPr txBox="1">
            <a:spLocks/>
          </p:cNvSpPr>
          <p:nvPr/>
        </p:nvSpPr>
        <p:spPr>
          <a:xfrm>
            <a:off x="603504" y="2743201"/>
            <a:ext cx="11072680" cy="10515599"/>
          </a:xfrm>
          <a:prstGeom prst="rect">
            <a:avLst/>
          </a:prstGeom>
          <a:ln w="3175">
            <a:miter lim="400000"/>
          </a:ln>
        </p:spPr>
        <p:txBody>
          <a:bodyPr wrap="none" lIns="53578" tIns="53578" rIns="53578" bIns="53578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821531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Degree</a:t>
            </a:r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Speech Pathology or Audiology Assistant </a:t>
            </a:r>
          </a:p>
          <a:p>
            <a:pPr marL="342900" indent="-176213" algn="l">
              <a:lnSpc>
                <a:spcPct val="110000"/>
              </a:lnSpc>
            </a:pPr>
            <a:r>
              <a:rPr lang="en-US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(*national certification option with extra clinical hours)</a:t>
            </a:r>
          </a:p>
          <a:p>
            <a:pPr algn="l"/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en-US" sz="5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School Options</a:t>
            </a:r>
          </a:p>
          <a:p>
            <a:pPr algn="l">
              <a:lnSpc>
                <a:spcPct val="110000"/>
              </a:lnSpc>
            </a:pPr>
            <a:r>
              <a:rPr 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Speech-Language Pathology (at EIU)</a:t>
            </a:r>
          </a:p>
          <a:p>
            <a:pPr marL="914400" indent="-914400" algn="l">
              <a:lnSpc>
                <a:spcPct val="110000"/>
              </a:lnSpc>
              <a:buAutoNum type="arabicParenR"/>
            </a:pP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Audiology (not at EIU)</a:t>
            </a:r>
          </a:p>
          <a:p>
            <a:pPr algn="l">
              <a:lnSpc>
                <a:spcPct val="110000"/>
              </a:lnSpc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High demand fields, strong job market</a:t>
            </a:r>
          </a:p>
          <a:p>
            <a:pPr marL="685800" indent="-685800" algn="l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for Graduate School in related</a:t>
            </a:r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areas (*CDS with focused minor) </a:t>
            </a:r>
          </a:p>
          <a:p>
            <a:pPr marL="3429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Counseling</a:t>
            </a:r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Psychology</a:t>
            </a:r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Student Affairs</a:t>
            </a:r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or Human Services Administration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730458FB-BDE8-4123-8771-014B5F255AD6}"/>
              </a:ext>
            </a:extLst>
          </p:cNvPr>
          <p:cNvSpPr txBox="1">
            <a:spLocks/>
          </p:cNvSpPr>
          <p:nvPr/>
        </p:nvSpPr>
        <p:spPr>
          <a:xfrm>
            <a:off x="11676185" y="2858626"/>
            <a:ext cx="12707815" cy="791308"/>
          </a:xfrm>
          <a:prstGeom prst="rect">
            <a:avLst/>
          </a:prstGeom>
        </p:spPr>
        <p:txBody>
          <a:bodyPr/>
          <a:lstStyle>
            <a:lvl1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2pPr>
            <a:lvl3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3pPr>
            <a:lvl4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4pPr>
            <a:lvl5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5pPr>
            <a:lvl6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6pPr>
            <a:lvl7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7pPr>
            <a:lvl8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8pPr>
            <a:lvl9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9pPr>
          </a:lstStyle>
          <a:p>
            <a:pPr algn="ctr" hangingPunct="1"/>
            <a:r>
              <a:rPr lang="en-US" b="1" cap="none" dirty="0">
                <a:latin typeface="Arial" panose="020B0604020202020204" pitchFamily="34" charset="0"/>
                <a:cs typeface="Arial" panose="020B0604020202020204" pitchFamily="34" charset="0"/>
              </a:rPr>
              <a:t>Why Choose EIU CDS?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cap="none" dirty="0">
                <a:latin typeface="Arial" panose="020B0604020202020204" pitchFamily="34" charset="0"/>
                <a:cs typeface="Arial" panose="020B0604020202020204" pitchFamily="34" charset="0"/>
              </a:rPr>
              <a:t>80%+ of EIU undergraduates are accepted into speech pathology or audiology graduate programs– ↑ than US average - </a:t>
            </a:r>
            <a:r>
              <a:rPr lang="en-US" sz="4400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US" sz="4400" b="1" cap="non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000" cap="none" dirty="0">
                <a:latin typeface="Arial" panose="020B0604020202020204" pitchFamily="34" charset="0"/>
                <a:cs typeface="Arial" panose="020B0604020202020204" pitchFamily="34" charset="0"/>
              </a:rPr>
              <a:t>Undergrad clinical experiences (unique)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000" cap="none" dirty="0">
                <a:latin typeface="Arial" panose="020B0604020202020204" pitchFamily="34" charset="0"/>
                <a:cs typeface="Arial" panose="020B0604020202020204" pitchFamily="34" charset="0"/>
              </a:rPr>
              <a:t>Advisor is a CDS faculty member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000" cap="none" dirty="0">
                <a:latin typeface="Arial" panose="020B0604020202020204" pitchFamily="34" charset="0"/>
                <a:cs typeface="Arial" panose="020B0604020202020204" pitchFamily="34" charset="0"/>
              </a:rPr>
              <a:t>Applied case-base classes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000" cap="none" dirty="0">
                <a:latin typeface="Arial" panose="020B0604020202020204" pitchFamily="34" charset="0"/>
                <a:cs typeface="Arial" panose="020B0604020202020204" pitchFamily="34" charset="0"/>
              </a:rPr>
              <a:t>Volunteer, client-based experiences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000" cap="none" dirty="0">
                <a:latin typeface="Arial" panose="020B0604020202020204" pitchFamily="34" charset="0"/>
                <a:cs typeface="Arial" panose="020B0604020202020204" pitchFamily="34" charset="0"/>
              </a:rPr>
              <a:t>CDS honors program and research </a:t>
            </a:r>
            <a:r>
              <a:rPr lang="en-US" sz="4000" cap="none" dirty="0" err="1">
                <a:latin typeface="Arial" panose="020B0604020202020204" pitchFamily="34" charset="0"/>
                <a:cs typeface="Arial" panose="020B0604020202020204" pitchFamily="34" charset="0"/>
              </a:rPr>
              <a:t>opps</a:t>
            </a:r>
            <a:endParaRPr lang="en-US" sz="4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4" indent="-685800">
              <a:buFont typeface="Arial" panose="020B0604020202020204" pitchFamily="34" charset="0"/>
              <a:buChar char="•"/>
            </a:pPr>
            <a:r>
              <a:rPr lang="en-US" sz="32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en-US" sz="3200" b="1" cap="none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en-US" sz="32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cap="none" dirty="0">
                <a:latin typeface="Arial" panose="020B0604020202020204" pitchFamily="34" charset="0"/>
                <a:cs typeface="Arial" panose="020B0604020202020204" pitchFamily="34" charset="0"/>
              </a:rPr>
              <a:t>employment! </a:t>
            </a:r>
            <a:r>
              <a:rPr lang="en-US" sz="3200" cap="none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b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cap="none" dirty="0">
                <a:latin typeface="Arial" panose="020B0604020202020204" pitchFamily="34" charset="0"/>
                <a:cs typeface="Arial" panose="020B0604020202020204" pitchFamily="34" charset="0"/>
              </a:rPr>
              <a:t>Superior scores on National Certification Exam, High Quality internships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1"/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1"/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42994D-A5F3-448A-BD0A-D88DFF4CE5B7}"/>
              </a:ext>
            </a:extLst>
          </p:cNvPr>
          <p:cNvSpPr/>
          <p:nvPr/>
        </p:nvSpPr>
        <p:spPr>
          <a:xfrm>
            <a:off x="0" y="1145052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000" u="sng" spc="-300" dirty="0">
                <a:latin typeface="Arial" panose="020B0604020202020204" pitchFamily="34" charset="0"/>
                <a:cs typeface="Arial" panose="020B0604020202020204" pitchFamily="34" charset="0"/>
              </a:rPr>
              <a:t>Human  Services &amp; Community  Leadership (HSCL)</a:t>
            </a: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356692C7-6D74-47CA-A34B-2C4A7725D4A6}"/>
              </a:ext>
            </a:extLst>
          </p:cNvPr>
          <p:cNvSpPr txBox="1"/>
          <p:nvPr/>
        </p:nvSpPr>
        <p:spPr>
          <a:xfrm>
            <a:off x="548639" y="2854111"/>
            <a:ext cx="23581693" cy="95877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fontAlgn="base">
              <a:spcBef>
                <a:spcPts val="0"/>
              </a:spcBef>
            </a:pPr>
            <a:r>
              <a:rPr lang="en-US" sz="44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lang="en-U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 Human Services Program Administration</a:t>
            </a:r>
          </a:p>
          <a:p>
            <a:pPr fontAlgn="base">
              <a:spcBef>
                <a:spcPts val="0"/>
              </a:spcBef>
            </a:pPr>
            <a:endParaRPr lang="en-US" sz="4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4400" b="1" u="sng" dirty="0">
                <a:solidFill>
                  <a:srgbClr val="FFFFFF"/>
                </a:solidFill>
                <a:latin typeface="Arial"/>
                <a:cs typeface="Arial"/>
              </a:rPr>
              <a:t>Minors</a:t>
            </a:r>
            <a:r>
              <a:rPr lang="en-US" sz="4400" dirty="0">
                <a:latin typeface="Arial"/>
                <a:cs typeface="Arial"/>
              </a:rPr>
              <a:t>:</a:t>
            </a:r>
            <a:r>
              <a:rPr lang="en-US" sz="4400" i="1" dirty="0">
                <a:solidFill>
                  <a:srgbClr val="FFFFFF"/>
                </a:solidFill>
                <a:latin typeface="Arial"/>
                <a:cs typeface="Arial"/>
              </a:rPr>
              <a:t> 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Aging Studies, Financial Literacy, Human Services Program Administration, </a:t>
            </a:r>
            <a:r>
              <a:rPr lang="en-US" sz="4400" dirty="0">
                <a:latin typeface="Arial"/>
                <a:cs typeface="Arial"/>
              </a:rPr>
              <a:t>Early Childhood Program Administration (all are face-to-face, online)</a:t>
            </a:r>
            <a:endParaRPr lang="en-US" sz="4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endParaRPr lang="en-US" sz="4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44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Programs</a:t>
            </a:r>
            <a:r>
              <a:rPr lang="en-U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85800" indent="-685800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MS in Human Services Program Administration (</a:t>
            </a:r>
            <a:r>
              <a:rPr lang="en-US" sz="4400" dirty="0">
                <a:latin typeface="Arial"/>
                <a:cs typeface="Arial"/>
              </a:rPr>
              <a:t>face-to-face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, online, accelerated)</a:t>
            </a:r>
          </a:p>
          <a:p>
            <a:pPr marL="685800" indent="-685800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 in Aging Studies (interdisciplinary, online, accelerated)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*Child and Family Life Education Center = </a:t>
            </a:r>
            <a:r>
              <a:rPr lang="en-US" sz="4400" dirty="0">
                <a:latin typeface="Arial"/>
                <a:cs typeface="Arial"/>
              </a:rPr>
              <a:t>student-led child development laboratory and online programming across the lifespan</a:t>
            </a:r>
            <a:endParaRPr lang="en-US" sz="4400" dirty="0">
              <a:solidFill>
                <a:srgbClr val="FFFFFF"/>
              </a:solidFill>
              <a:latin typeface="Arial"/>
              <a:cs typeface="Arial"/>
            </a:endParaRPr>
          </a:p>
          <a:p>
            <a:pPr fontAlgn="base">
              <a:spcBef>
                <a:spcPts val="0"/>
              </a:spcBef>
            </a:pPr>
            <a:endParaRPr lang="en-US" sz="4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44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Pathways</a:t>
            </a:r>
            <a:r>
              <a:rPr lang="en-U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DHHS </a:t>
            </a:r>
            <a:r>
              <a:rPr lang="en-US" sz="4400" dirty="0">
                <a:latin typeface="Arial"/>
                <a:cs typeface="Arial"/>
              </a:rPr>
              <a:t>specialist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4400" dirty="0">
                <a:latin typeface="Arial"/>
                <a:cs typeface="Arial"/>
              </a:rPr>
              <a:t>Family Financial Counselor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4400" dirty="0">
                <a:latin typeface="Arial"/>
                <a:cs typeface="Arial"/>
              </a:rPr>
              <a:t>Child Care Provider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4400" dirty="0">
                <a:latin typeface="Arial"/>
                <a:cs typeface="Arial"/>
              </a:rPr>
              <a:t>Care Manager Department on Aging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, Youth-Family </a:t>
            </a:r>
            <a:r>
              <a:rPr lang="en-US" sz="4400" dirty="0">
                <a:latin typeface="Arial"/>
                <a:cs typeface="Arial"/>
              </a:rPr>
              <a:t>Advocate, Medicare Support Specialist</a:t>
            </a:r>
            <a:endParaRPr lang="en-US" sz="44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0" y="1186023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000" u="sng" spc="-300" dirty="0">
                <a:latin typeface="Arial" panose="020B0604020202020204" pitchFamily="34" charset="0"/>
                <a:cs typeface="Arial" panose="020B0604020202020204" pitchFamily="34" charset="0"/>
              </a:rPr>
              <a:t>Kinesiology,  Sport,  &amp;  Recreation (KSR)</a:t>
            </a:r>
          </a:p>
        </p:txBody>
      </p:sp>
      <p:sp>
        <p:nvSpPr>
          <p:cNvPr id="6" name="Collaborative Approaches Help:…">
            <a:extLst>
              <a:ext uri="{FF2B5EF4-FFF2-40B4-BE49-F238E27FC236}">
                <a16:creationId xmlns:a16="http://schemas.microsoft.com/office/drawing/2014/main" id="{C4E94813-9A39-4945-A525-C05C6AC59790}"/>
              </a:ext>
            </a:extLst>
          </p:cNvPr>
          <p:cNvSpPr txBox="1"/>
          <p:nvPr/>
        </p:nvSpPr>
        <p:spPr>
          <a:xfrm>
            <a:off x="694944" y="3145760"/>
            <a:ext cx="10391296" cy="894908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r>
              <a:rPr lang="en-US" sz="6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MAJORS</a:t>
            </a:r>
            <a:r>
              <a:rPr lang="en-US" sz="6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 SCIENCE </a:t>
            </a: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457200" lvl="1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Pre-Physical Therapy Option </a:t>
            </a:r>
          </a:p>
          <a:p>
            <a:pPr marL="457200" lvl="1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Pre-Occupational Therapy 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K-12 TEACHING CERTIFICATION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RECREATION ADMINISTRATION	</a:t>
            </a:r>
          </a:p>
          <a:p>
            <a:pPr marL="457200" lvl="1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 Recreation 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MANAGEMENT</a:t>
            </a:r>
          </a:p>
        </p:txBody>
      </p:sp>
      <p:sp>
        <p:nvSpPr>
          <p:cNvPr id="7" name="Collaborative Approaches Help:…">
            <a:extLst>
              <a:ext uri="{FF2B5EF4-FFF2-40B4-BE49-F238E27FC236}">
                <a16:creationId xmlns:a16="http://schemas.microsoft.com/office/drawing/2014/main" id="{27BBC920-5AE3-49AB-B9B0-6AAFEA7DB424}"/>
              </a:ext>
            </a:extLst>
          </p:cNvPr>
          <p:cNvSpPr txBox="1"/>
          <p:nvPr/>
        </p:nvSpPr>
        <p:spPr>
          <a:xfrm>
            <a:off x="11375136" y="3223483"/>
            <a:ext cx="12088368" cy="871055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algn="r">
              <a:spcBef>
                <a:spcPts val="600"/>
              </a:spcBef>
            </a:pPr>
            <a:r>
              <a:rPr lang="en-US" sz="6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PATHWAYS</a:t>
            </a:r>
            <a:r>
              <a:rPr lang="en-US" sz="6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600"/>
              </a:spcBef>
            </a:pPr>
            <a:r>
              <a:rPr lang="en-US" sz="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Athletic Trainer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Personal Trainer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Cardiac Rehabilitation Specialist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Physical Therapy &amp; Occupational Therapy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Physical Education Teacher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Parks/Recreation Administrator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Recreational Therapist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Professional &amp; College Athletics Admin.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YMCA Sports/Fitness Coordinator</a:t>
            </a:r>
          </a:p>
          <a:p>
            <a:pPr>
              <a:spcBef>
                <a:spcPts val="600"/>
              </a:spcBef>
            </a:pPr>
            <a:r>
              <a:rPr lang="en-US" sz="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Community Sport/Recreation Director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42994D-A5F3-448A-BD0A-D88DFF4CE5B7}"/>
              </a:ext>
            </a:extLst>
          </p:cNvPr>
          <p:cNvSpPr/>
          <p:nvPr/>
        </p:nvSpPr>
        <p:spPr>
          <a:xfrm>
            <a:off x="0" y="1308876"/>
            <a:ext cx="2438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800" u="sng" spc="-300" dirty="0" smtClean="0">
                <a:latin typeface="Arial" panose="020B0604020202020204" pitchFamily="34" charset="0"/>
                <a:cs typeface="Arial" panose="020B0604020202020204" pitchFamily="34" charset="0"/>
              </a:rPr>
              <a:t>Gail &amp; Richard Lumpkin </a:t>
            </a:r>
            <a:r>
              <a:rPr lang="en-US" sz="8800" u="sng" spc="-300" dirty="0">
                <a:latin typeface="Arial" panose="020B0604020202020204" pitchFamily="34" charset="0"/>
                <a:cs typeface="Arial" panose="020B0604020202020204" pitchFamily="34" charset="0"/>
              </a:rPr>
              <a:t>School of Nursing (NURS)</a:t>
            </a: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356692C7-6D74-47CA-A34B-2C4A7725D4A6}"/>
              </a:ext>
            </a:extLst>
          </p:cNvPr>
          <p:cNvSpPr txBox="1"/>
          <p:nvPr/>
        </p:nvSpPr>
        <p:spPr>
          <a:xfrm>
            <a:off x="935736" y="3548996"/>
            <a:ext cx="22512528" cy="8264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t">
            <a:spAutoFit/>
          </a:bodyPr>
          <a:lstStyle/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dirty="0">
                <a:latin typeface="Arial"/>
                <a:cs typeface="Arial"/>
              </a:rPr>
              <a:t>Bachelor of Science (BSN) = *on-campus* program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dirty="0">
                <a:latin typeface="Arial"/>
                <a:cs typeface="Arial"/>
              </a:rPr>
              <a:t>RN-to-BS in Nursing = *</a:t>
            </a:r>
            <a:r>
              <a:rPr lang="en-US" sz="60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online</a:t>
            </a:r>
            <a:r>
              <a:rPr lang="en-US" sz="6000" dirty="0">
                <a:latin typeface="Arial"/>
                <a:cs typeface="Arial"/>
              </a:rPr>
              <a:t>* program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dirty="0">
                <a:latin typeface="Arial"/>
                <a:cs typeface="Arial"/>
              </a:rPr>
              <a:t>Programs accredited by the CCNE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lang="en-US" sz="6000" dirty="0">
              <a:latin typeface="Arial"/>
              <a:cs typeface="Arial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u="sng" dirty="0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: Public health nursing, Pharmaceutical research center, management position in a health care facility, opportunities for specialization and career advancement</a:t>
            </a:r>
          </a:p>
        </p:txBody>
      </p:sp>
    </p:spTree>
    <p:extLst>
      <p:ext uri="{BB962C8B-B14F-4D97-AF65-F5344CB8AC3E}">
        <p14:creationId xmlns:p14="http://schemas.microsoft.com/office/powerpoint/2010/main" val="169944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64F3-E0AD-4C31-9F2B-1A689043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17" y="1378482"/>
            <a:ext cx="23726652" cy="1686518"/>
          </a:xfrm>
        </p:spPr>
        <p:txBody>
          <a:bodyPr lIns="53578" tIns="53578" rIns="53578" bIns="53578" anchor="t">
            <a:normAutofit/>
          </a:bodyPr>
          <a:lstStyle/>
          <a:p>
            <a:pPr algn="ctr"/>
            <a:r>
              <a:rPr lang="en-US" sz="9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Military SCIENCE (MSC)</a:t>
            </a:r>
            <a:endParaRPr lang="en-US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6656" y="3094145"/>
            <a:ext cx="22768560" cy="9218389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sng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Book"/>
              </a:rPr>
              <a:t>MISSION:</a:t>
            </a:r>
            <a:r>
              <a:rPr kumimoji="0" lang="en-US" sz="6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Book"/>
              </a:rPr>
              <a:t> </a:t>
            </a:r>
            <a: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Book"/>
              </a:rPr>
              <a:t>Train and Commission</a:t>
            </a:r>
            <a:r>
              <a:rPr kumimoji="0" lang="en-US" sz="4400" b="0" i="0" u="none" strike="noStrike" cap="none" spc="0" normalizeH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Book"/>
              </a:rPr>
              <a:t> Officers in the United States Army, Army National Guard, and Army Reserves.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800" u="sng" dirty="0">
                <a:latin typeface="Arial" panose="020B0604020202020204" pitchFamily="34" charset="0"/>
                <a:cs typeface="Arial" panose="020B0604020202020204" pitchFamily="34" charset="0"/>
              </a:rPr>
              <a:t>COURSE OVERVIEW / HIGHLIGHTS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* Military Science classes are open to any student enrolled at EIU. 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* Military Science is a 4 year program consisting of (1) class per semester. 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* Students enrolled in classes incur no military obligation for the first 2 years.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800" u="sng" baseline="0" dirty="0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Graduates guaranteed part-time or full-time job upon completion Graduates may choose from over 24+ career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specialties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44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TUITION </a:t>
            </a:r>
            <a:r>
              <a:rPr lang="en-US" sz="4400" u="sng" dirty="0">
                <a:latin typeface="Arial" panose="020B0604020202020204" pitchFamily="34" charset="0"/>
                <a:cs typeface="Arial" panose="020B0604020202020204" pitchFamily="34" charset="0"/>
              </a:rPr>
              <a:t>ASSISTANCE: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Illinois residents may be eligible for tuition waivers which cover cost of tuition and come with no military obligation.  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**Full Tuition Scholarships are also available to committed students.  </a:t>
            </a:r>
            <a:endParaRPr kumimoji="0" lang="en-US" sz="4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22591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Futura Maxi CG Bold"/>
        <a:ea typeface="Futura Maxi CG Bold"/>
        <a:cs typeface="Futura Maxi CG Bold"/>
      </a:majorFont>
      <a:minorFont>
        <a:latin typeface="Futura Maxi CG Bold"/>
        <a:ea typeface="Futura Maxi CG Bold"/>
        <a:cs typeface="Futura Maxi CG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Book"/>
            <a:ea typeface="Avenir Book"/>
            <a:cs typeface="Avenir Book"/>
            <a:sym typeface="Avenir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Futura Maxi CG Bold"/>
        <a:ea typeface="Futura Maxi CG Bold"/>
        <a:cs typeface="Futura Maxi CG Bold"/>
      </a:majorFont>
      <a:minorFont>
        <a:latin typeface="Futura Maxi CG Bold"/>
        <a:ea typeface="Futura Maxi CG Bold"/>
        <a:cs typeface="Futura Maxi CG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Book"/>
            <a:ea typeface="Avenir Book"/>
            <a:cs typeface="Avenir Book"/>
            <a:sym typeface="Avenir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New_Template7">
    <a:dk1>
      <a:srgbClr val="222222"/>
    </a:dk1>
    <a:lt1>
      <a:srgbClr val="FFFFFF"/>
    </a:lt1>
    <a:dk2>
      <a:srgbClr val="222222"/>
    </a:dk2>
    <a:lt2>
      <a:srgbClr val="A6AAA9"/>
    </a:lt2>
    <a:accent1>
      <a:srgbClr val="34A5DA"/>
    </a:accent1>
    <a:accent2>
      <a:srgbClr val="3F969A"/>
    </a:accent2>
    <a:accent3>
      <a:srgbClr val="8ABE5E"/>
    </a:accent3>
    <a:accent4>
      <a:srgbClr val="FDCB56"/>
    </a:accent4>
    <a:accent5>
      <a:srgbClr val="E42832"/>
    </a:accent5>
    <a:accent6>
      <a:srgbClr val="C52060"/>
    </a:accent6>
    <a:hlink>
      <a:srgbClr val="0000FF"/>
    </a:hlink>
    <a:folHlink>
      <a:srgbClr val="FF00FF"/>
    </a:folHlink>
  </a:clrScheme>
</a:themeOverride>
</file>

<file path=ppt/theme/themeOverride2.xml><?xml version="1.0" encoding="utf-8"?>
<a:themeOverride xmlns:a="http://schemas.openxmlformats.org/drawingml/2006/main">
  <a:clrScheme name="New_Template7">
    <a:dk1>
      <a:srgbClr val="222222"/>
    </a:dk1>
    <a:lt1>
      <a:srgbClr val="FFFFFF"/>
    </a:lt1>
    <a:dk2>
      <a:srgbClr val="222222"/>
    </a:dk2>
    <a:lt2>
      <a:srgbClr val="A6AAA9"/>
    </a:lt2>
    <a:accent1>
      <a:srgbClr val="34A5DA"/>
    </a:accent1>
    <a:accent2>
      <a:srgbClr val="3F969A"/>
    </a:accent2>
    <a:accent3>
      <a:srgbClr val="8ABE5E"/>
    </a:accent3>
    <a:accent4>
      <a:srgbClr val="FDCB56"/>
    </a:accent4>
    <a:accent5>
      <a:srgbClr val="E42832"/>
    </a:accent5>
    <a:accent6>
      <a:srgbClr val="C52060"/>
    </a:accent6>
    <a:hlink>
      <a:srgbClr val="0000FF"/>
    </a:hlink>
    <a:folHlink>
      <a:srgbClr val="FF00FF"/>
    </a:folHlink>
  </a:clrScheme>
</a:themeOverride>
</file>

<file path=ppt/theme/themeOverride3.xml><?xml version="1.0" encoding="utf-8"?>
<a:themeOverride xmlns:a="http://schemas.openxmlformats.org/drawingml/2006/main">
  <a:clrScheme name="New_Template7">
    <a:dk1>
      <a:srgbClr val="222222"/>
    </a:dk1>
    <a:lt1>
      <a:srgbClr val="FFFFFF"/>
    </a:lt1>
    <a:dk2>
      <a:srgbClr val="222222"/>
    </a:dk2>
    <a:lt2>
      <a:srgbClr val="A6AAA9"/>
    </a:lt2>
    <a:accent1>
      <a:srgbClr val="34A5DA"/>
    </a:accent1>
    <a:accent2>
      <a:srgbClr val="3F969A"/>
    </a:accent2>
    <a:accent3>
      <a:srgbClr val="8ABE5E"/>
    </a:accent3>
    <a:accent4>
      <a:srgbClr val="FDCB56"/>
    </a:accent4>
    <a:accent5>
      <a:srgbClr val="E42832"/>
    </a:accent5>
    <a:accent6>
      <a:srgbClr val="C52060"/>
    </a:accent6>
    <a:hlink>
      <a:srgbClr val="0000FF"/>
    </a:hlink>
    <a:folHlink>
      <a:srgbClr val="FF00FF"/>
    </a:folHlink>
  </a:clrScheme>
</a:themeOverride>
</file>

<file path=ppt/theme/themeOverride4.xml><?xml version="1.0" encoding="utf-8"?>
<a:themeOverride xmlns:a="http://schemas.openxmlformats.org/drawingml/2006/main">
  <a:clrScheme name="New_Template7">
    <a:dk1>
      <a:srgbClr val="222222"/>
    </a:dk1>
    <a:lt1>
      <a:srgbClr val="FFFFFF"/>
    </a:lt1>
    <a:dk2>
      <a:srgbClr val="222222"/>
    </a:dk2>
    <a:lt2>
      <a:srgbClr val="A6AAA9"/>
    </a:lt2>
    <a:accent1>
      <a:srgbClr val="34A5DA"/>
    </a:accent1>
    <a:accent2>
      <a:srgbClr val="3F969A"/>
    </a:accent2>
    <a:accent3>
      <a:srgbClr val="8ABE5E"/>
    </a:accent3>
    <a:accent4>
      <a:srgbClr val="FDCB56"/>
    </a:accent4>
    <a:accent5>
      <a:srgbClr val="E42832"/>
    </a:accent5>
    <a:accent6>
      <a:srgbClr val="C52060"/>
    </a:accent6>
    <a:hlink>
      <a:srgbClr val="0000FF"/>
    </a:hlink>
    <a:folHlink>
      <a:srgbClr val="FF00F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85B5AB274AFE40B04766E22E9292F2" ma:contentTypeVersion="9" ma:contentTypeDescription="Create a new document." ma:contentTypeScope="" ma:versionID="d1b8a2718b546877e273f3d4b71e7046">
  <xsd:schema xmlns:xsd="http://www.w3.org/2001/XMLSchema" xmlns:xs="http://www.w3.org/2001/XMLSchema" xmlns:p="http://schemas.microsoft.com/office/2006/metadata/properties" xmlns:ns3="b76406fd-edec-4e29-b27e-b51e357bb26e" xmlns:ns4="004009d9-1766-497a-bb44-12931dc00855" targetNamespace="http://schemas.microsoft.com/office/2006/metadata/properties" ma:root="true" ma:fieldsID="af1dcd91e28c3280dae42567f225e983" ns3:_="" ns4:_="">
    <xsd:import namespace="b76406fd-edec-4e29-b27e-b51e357bb26e"/>
    <xsd:import namespace="004009d9-1766-497a-bb44-12931dc008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406fd-edec-4e29-b27e-b51e357bb2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009d9-1766-497a-bb44-12931dc0085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D620E5-5B7E-4F95-BF16-88E7FB6DB8B9}">
  <ds:schemaRefs>
    <ds:schemaRef ds:uri="004009d9-1766-497a-bb44-12931dc00855"/>
    <ds:schemaRef ds:uri="http://purl.org/dc/elements/1.1/"/>
    <ds:schemaRef ds:uri="http://schemas.microsoft.com/office/2006/metadata/properties"/>
    <ds:schemaRef ds:uri="http://schemas.microsoft.com/office/2006/documentManagement/types"/>
    <ds:schemaRef ds:uri="b76406fd-edec-4e29-b27e-b51e357bb26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6562F4-8173-4214-AF97-1CD6E6E41D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6406fd-edec-4e29-b27e-b51e357bb26e"/>
    <ds:schemaRef ds:uri="004009d9-1766-497a-bb44-12931dc008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8AF757-C06F-4127-A154-D8F0D86E1B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858</Words>
  <Application>Microsoft Office PowerPoint</Application>
  <PresentationFormat>Custom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Arial</vt:lpstr>
      <vt:lpstr>Avenir Black</vt:lpstr>
      <vt:lpstr>Avenir Book</vt:lpstr>
      <vt:lpstr>Avenir Medium</vt:lpstr>
      <vt:lpstr>Avenir Next</vt:lpstr>
      <vt:lpstr>Avenir Next Medium</vt:lpstr>
      <vt:lpstr>DIN Alternate</vt:lpstr>
      <vt:lpstr>DIN Condensed</vt:lpstr>
      <vt:lpstr>Futura Maxi CG Bold</vt:lpstr>
      <vt:lpstr>Helvetica Neue</vt:lpstr>
      <vt:lpstr>Tahoma</vt:lpstr>
      <vt:lpstr>Times New Roman</vt:lpstr>
      <vt:lpstr>Wingdings</vt:lpstr>
      <vt:lpstr>New_Template7</vt:lpstr>
      <vt:lpstr>College of Health and  Human Services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Military SCIENCE (MSC)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Vitalization</dc:title>
  <dc:creator>Jon A Oliver</dc:creator>
  <cp:lastModifiedBy>Ozlem Ersin</cp:lastModifiedBy>
  <cp:revision>155</cp:revision>
  <dcterms:modified xsi:type="dcterms:W3CDTF">2020-09-21T19:07:25Z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0x0101005E85B5AB274AFE40B04766E22E9292F2</vt:lpwstr>
  </property>
</Properties>
</file>