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840F28-19BA-4991-97A5-3B0A69279F60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740277-6D4C-495F-9984-F9E113BE3C45}">
      <dgm:prSet/>
      <dgm:spPr/>
      <dgm:t>
        <a:bodyPr/>
        <a:lstStyle/>
        <a:p>
          <a:r>
            <a:rPr lang="en-US" b="0" i="0" dirty="0"/>
            <a:t>Provides crucial data for campuses related to alcohol and other drug use, sexual violence, perceptions and beliefs, and behaviors impacting campus climate</a:t>
          </a:r>
          <a:endParaRPr lang="en-US" dirty="0"/>
        </a:p>
      </dgm:t>
    </dgm:pt>
    <dgm:pt modelId="{B24DEDC9-1EF6-4ABD-A913-2A74162AA9C7}" type="parTrans" cxnId="{4074948B-8497-4E5D-BD58-F90BDC37925F}">
      <dgm:prSet/>
      <dgm:spPr/>
      <dgm:t>
        <a:bodyPr/>
        <a:lstStyle/>
        <a:p>
          <a:endParaRPr lang="en-US"/>
        </a:p>
      </dgm:t>
    </dgm:pt>
    <dgm:pt modelId="{D31DED3B-AE0D-422F-9537-8722D06654ED}" type="sibTrans" cxnId="{4074948B-8497-4E5D-BD58-F90BDC37925F}">
      <dgm:prSet/>
      <dgm:spPr/>
      <dgm:t>
        <a:bodyPr/>
        <a:lstStyle/>
        <a:p>
          <a:endParaRPr lang="en-US"/>
        </a:p>
      </dgm:t>
    </dgm:pt>
    <dgm:pt modelId="{1B3C5F32-249B-44B7-B620-B7D00668EE3C}">
      <dgm:prSet/>
      <dgm:spPr/>
      <dgm:t>
        <a:bodyPr/>
        <a:lstStyle/>
        <a:p>
          <a:r>
            <a:rPr lang="en-US" b="0" i="0" dirty="0"/>
            <a:t>Helps reduce the extent of campus alcohol and other drug problems by identifying high-risk groups on campuses</a:t>
          </a:r>
          <a:endParaRPr lang="en-US" dirty="0"/>
        </a:p>
      </dgm:t>
    </dgm:pt>
    <dgm:pt modelId="{F5CA05ED-77B8-46F7-A7DA-84A570526593}" type="parTrans" cxnId="{D53F3EE7-EF10-4DAB-BCF6-BDED28E0C9F2}">
      <dgm:prSet/>
      <dgm:spPr/>
      <dgm:t>
        <a:bodyPr/>
        <a:lstStyle/>
        <a:p>
          <a:endParaRPr lang="en-US"/>
        </a:p>
      </dgm:t>
    </dgm:pt>
    <dgm:pt modelId="{72BC3C9A-49AA-4E47-BDA6-244867CD54A0}" type="sibTrans" cxnId="{D53F3EE7-EF10-4DAB-BCF6-BDED28E0C9F2}">
      <dgm:prSet/>
      <dgm:spPr/>
      <dgm:t>
        <a:bodyPr/>
        <a:lstStyle/>
        <a:p>
          <a:endParaRPr lang="en-US"/>
        </a:p>
      </dgm:t>
    </dgm:pt>
    <dgm:pt modelId="{369DA4C4-1F5A-43B1-A6BC-663BCE881BAC}">
      <dgm:prSet/>
      <dgm:spPr/>
      <dgm:t>
        <a:bodyPr/>
        <a:lstStyle/>
        <a:p>
          <a:r>
            <a:rPr lang="en-US" b="0" i="0" dirty="0"/>
            <a:t>Data provides justification and reasoning for programming and funding with prevention resources</a:t>
          </a:r>
          <a:endParaRPr lang="en-US" dirty="0"/>
        </a:p>
      </dgm:t>
    </dgm:pt>
    <dgm:pt modelId="{1E55686B-179A-4515-924D-566BA5F08909}" type="parTrans" cxnId="{BE57D64B-49C2-4640-B7DC-B124F76AD841}">
      <dgm:prSet/>
      <dgm:spPr/>
      <dgm:t>
        <a:bodyPr/>
        <a:lstStyle/>
        <a:p>
          <a:endParaRPr lang="en-US"/>
        </a:p>
      </dgm:t>
    </dgm:pt>
    <dgm:pt modelId="{15BC9E14-E254-41C9-98AE-4B30084C0689}" type="sibTrans" cxnId="{BE57D64B-49C2-4640-B7DC-B124F76AD841}">
      <dgm:prSet/>
      <dgm:spPr/>
      <dgm:t>
        <a:bodyPr/>
        <a:lstStyle/>
        <a:p>
          <a:endParaRPr lang="en-US"/>
        </a:p>
      </dgm:t>
    </dgm:pt>
    <dgm:pt modelId="{0FD7B141-08CF-4B84-BE21-BBB7F1C5B83C}" type="pres">
      <dgm:prSet presAssocID="{EC840F28-19BA-4991-97A5-3B0A69279F60}" presName="outerComposite" presStyleCnt="0">
        <dgm:presLayoutVars>
          <dgm:chMax val="5"/>
          <dgm:dir/>
          <dgm:resizeHandles val="exact"/>
        </dgm:presLayoutVars>
      </dgm:prSet>
      <dgm:spPr/>
    </dgm:pt>
    <dgm:pt modelId="{2BABD25F-1FC0-4E27-8E67-AFB5B9E83B49}" type="pres">
      <dgm:prSet presAssocID="{EC840F28-19BA-4991-97A5-3B0A69279F60}" presName="dummyMaxCanvas" presStyleCnt="0">
        <dgm:presLayoutVars/>
      </dgm:prSet>
      <dgm:spPr/>
    </dgm:pt>
    <dgm:pt modelId="{68227C3E-5FB7-4A01-B617-EE19DD363177}" type="pres">
      <dgm:prSet presAssocID="{EC840F28-19BA-4991-97A5-3B0A69279F60}" presName="ThreeNodes_1" presStyleLbl="node1" presStyleIdx="0" presStyleCnt="3">
        <dgm:presLayoutVars>
          <dgm:bulletEnabled val="1"/>
        </dgm:presLayoutVars>
      </dgm:prSet>
      <dgm:spPr/>
    </dgm:pt>
    <dgm:pt modelId="{CE188115-93DB-4C8B-BD5C-0965100F780D}" type="pres">
      <dgm:prSet presAssocID="{EC840F28-19BA-4991-97A5-3B0A69279F60}" presName="ThreeNodes_2" presStyleLbl="node1" presStyleIdx="1" presStyleCnt="3">
        <dgm:presLayoutVars>
          <dgm:bulletEnabled val="1"/>
        </dgm:presLayoutVars>
      </dgm:prSet>
      <dgm:spPr/>
    </dgm:pt>
    <dgm:pt modelId="{1166BBC9-A7EC-4FCE-BA77-D72E025D02C5}" type="pres">
      <dgm:prSet presAssocID="{EC840F28-19BA-4991-97A5-3B0A69279F60}" presName="ThreeNodes_3" presStyleLbl="node1" presStyleIdx="2" presStyleCnt="3">
        <dgm:presLayoutVars>
          <dgm:bulletEnabled val="1"/>
        </dgm:presLayoutVars>
      </dgm:prSet>
      <dgm:spPr/>
    </dgm:pt>
    <dgm:pt modelId="{6C9FB7F7-C0EF-432F-B8E2-D7841AB42142}" type="pres">
      <dgm:prSet presAssocID="{EC840F28-19BA-4991-97A5-3B0A69279F60}" presName="ThreeConn_1-2" presStyleLbl="fgAccFollowNode1" presStyleIdx="0" presStyleCnt="2">
        <dgm:presLayoutVars>
          <dgm:bulletEnabled val="1"/>
        </dgm:presLayoutVars>
      </dgm:prSet>
      <dgm:spPr/>
    </dgm:pt>
    <dgm:pt modelId="{A5B5FBEA-3F25-4799-94CB-2C263284771A}" type="pres">
      <dgm:prSet presAssocID="{EC840F28-19BA-4991-97A5-3B0A69279F60}" presName="ThreeConn_2-3" presStyleLbl="fgAccFollowNode1" presStyleIdx="1" presStyleCnt="2">
        <dgm:presLayoutVars>
          <dgm:bulletEnabled val="1"/>
        </dgm:presLayoutVars>
      </dgm:prSet>
      <dgm:spPr/>
    </dgm:pt>
    <dgm:pt modelId="{44DF2136-493B-4E3A-8A3D-87428AB3FF01}" type="pres">
      <dgm:prSet presAssocID="{EC840F28-19BA-4991-97A5-3B0A69279F60}" presName="ThreeNodes_1_text" presStyleLbl="node1" presStyleIdx="2" presStyleCnt="3">
        <dgm:presLayoutVars>
          <dgm:bulletEnabled val="1"/>
        </dgm:presLayoutVars>
      </dgm:prSet>
      <dgm:spPr/>
    </dgm:pt>
    <dgm:pt modelId="{16706B00-AB8F-4A3A-B9AA-AAE6C3BFA0D7}" type="pres">
      <dgm:prSet presAssocID="{EC840F28-19BA-4991-97A5-3B0A69279F60}" presName="ThreeNodes_2_text" presStyleLbl="node1" presStyleIdx="2" presStyleCnt="3">
        <dgm:presLayoutVars>
          <dgm:bulletEnabled val="1"/>
        </dgm:presLayoutVars>
      </dgm:prSet>
      <dgm:spPr/>
    </dgm:pt>
    <dgm:pt modelId="{912B1C0B-4348-4F91-9FE9-AF0611479B69}" type="pres">
      <dgm:prSet presAssocID="{EC840F28-19BA-4991-97A5-3B0A69279F6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D74F0A29-B9D4-45FE-9CDC-C80BFBDC51A9}" type="presOf" srcId="{1B3C5F32-249B-44B7-B620-B7D00668EE3C}" destId="{912B1C0B-4348-4F91-9FE9-AF0611479B69}" srcOrd="1" destOrd="0" presId="urn:microsoft.com/office/officeart/2005/8/layout/vProcess5"/>
    <dgm:cxn modelId="{DB003B2B-BD85-4DDD-AD48-36FC05589F20}" type="presOf" srcId="{15BC9E14-E254-41C9-98AE-4B30084C0689}" destId="{A5B5FBEA-3F25-4799-94CB-2C263284771A}" srcOrd="0" destOrd="0" presId="urn:microsoft.com/office/officeart/2005/8/layout/vProcess5"/>
    <dgm:cxn modelId="{E995C041-7663-452C-BD1B-86BBE54F4B14}" type="presOf" srcId="{369DA4C4-1F5A-43B1-A6BC-663BCE881BAC}" destId="{16706B00-AB8F-4A3A-B9AA-AAE6C3BFA0D7}" srcOrd="1" destOrd="0" presId="urn:microsoft.com/office/officeart/2005/8/layout/vProcess5"/>
    <dgm:cxn modelId="{FA62636B-BF91-46E9-81C8-33CFEC12DB53}" type="presOf" srcId="{EC840F28-19BA-4991-97A5-3B0A69279F60}" destId="{0FD7B141-08CF-4B84-BE21-BBB7F1C5B83C}" srcOrd="0" destOrd="0" presId="urn:microsoft.com/office/officeart/2005/8/layout/vProcess5"/>
    <dgm:cxn modelId="{BE57D64B-49C2-4640-B7DC-B124F76AD841}" srcId="{EC840F28-19BA-4991-97A5-3B0A69279F60}" destId="{369DA4C4-1F5A-43B1-A6BC-663BCE881BAC}" srcOrd="1" destOrd="0" parTransId="{1E55686B-179A-4515-924D-566BA5F08909}" sibTransId="{15BC9E14-E254-41C9-98AE-4B30084C0689}"/>
    <dgm:cxn modelId="{1F6B3551-17BE-4523-BA20-EE86D7028A6D}" type="presOf" srcId="{1B3C5F32-249B-44B7-B620-B7D00668EE3C}" destId="{1166BBC9-A7EC-4FCE-BA77-D72E025D02C5}" srcOrd="0" destOrd="0" presId="urn:microsoft.com/office/officeart/2005/8/layout/vProcess5"/>
    <dgm:cxn modelId="{2594AA75-697C-460B-A2D8-EBD34C368B9F}" type="presOf" srcId="{D31DED3B-AE0D-422F-9537-8722D06654ED}" destId="{6C9FB7F7-C0EF-432F-B8E2-D7841AB42142}" srcOrd="0" destOrd="0" presId="urn:microsoft.com/office/officeart/2005/8/layout/vProcess5"/>
    <dgm:cxn modelId="{4074948B-8497-4E5D-BD58-F90BDC37925F}" srcId="{EC840F28-19BA-4991-97A5-3B0A69279F60}" destId="{45740277-6D4C-495F-9984-F9E113BE3C45}" srcOrd="0" destOrd="0" parTransId="{B24DEDC9-1EF6-4ABD-A913-2A74162AA9C7}" sibTransId="{D31DED3B-AE0D-422F-9537-8722D06654ED}"/>
    <dgm:cxn modelId="{99EE7D8C-9B4D-42E1-8FCB-DAB8979B31A7}" type="presOf" srcId="{45740277-6D4C-495F-9984-F9E113BE3C45}" destId="{68227C3E-5FB7-4A01-B617-EE19DD363177}" srcOrd="0" destOrd="0" presId="urn:microsoft.com/office/officeart/2005/8/layout/vProcess5"/>
    <dgm:cxn modelId="{D5338191-DBC8-4AB8-BBC9-EEA809037C5D}" type="presOf" srcId="{45740277-6D4C-495F-9984-F9E113BE3C45}" destId="{44DF2136-493B-4E3A-8A3D-87428AB3FF01}" srcOrd="1" destOrd="0" presId="urn:microsoft.com/office/officeart/2005/8/layout/vProcess5"/>
    <dgm:cxn modelId="{55CCC2DB-F9C1-417B-8285-790046A0AB6A}" type="presOf" srcId="{369DA4C4-1F5A-43B1-A6BC-663BCE881BAC}" destId="{CE188115-93DB-4C8B-BD5C-0965100F780D}" srcOrd="0" destOrd="0" presId="urn:microsoft.com/office/officeart/2005/8/layout/vProcess5"/>
    <dgm:cxn modelId="{D53F3EE7-EF10-4DAB-BCF6-BDED28E0C9F2}" srcId="{EC840F28-19BA-4991-97A5-3B0A69279F60}" destId="{1B3C5F32-249B-44B7-B620-B7D00668EE3C}" srcOrd="2" destOrd="0" parTransId="{F5CA05ED-77B8-46F7-A7DA-84A570526593}" sibTransId="{72BC3C9A-49AA-4E47-BDA6-244867CD54A0}"/>
    <dgm:cxn modelId="{80616D4B-0D08-4456-AF67-134C8F7CD10E}" type="presParOf" srcId="{0FD7B141-08CF-4B84-BE21-BBB7F1C5B83C}" destId="{2BABD25F-1FC0-4E27-8E67-AFB5B9E83B49}" srcOrd="0" destOrd="0" presId="urn:microsoft.com/office/officeart/2005/8/layout/vProcess5"/>
    <dgm:cxn modelId="{7D934F93-77B7-49F4-BE66-CCAD30F5F090}" type="presParOf" srcId="{0FD7B141-08CF-4B84-BE21-BBB7F1C5B83C}" destId="{68227C3E-5FB7-4A01-B617-EE19DD363177}" srcOrd="1" destOrd="0" presId="urn:microsoft.com/office/officeart/2005/8/layout/vProcess5"/>
    <dgm:cxn modelId="{45BFB5D7-6626-48D0-9272-E1FFBEAA31B5}" type="presParOf" srcId="{0FD7B141-08CF-4B84-BE21-BBB7F1C5B83C}" destId="{CE188115-93DB-4C8B-BD5C-0965100F780D}" srcOrd="2" destOrd="0" presId="urn:microsoft.com/office/officeart/2005/8/layout/vProcess5"/>
    <dgm:cxn modelId="{D7689DF7-6113-42A3-A72D-12361C7C8C05}" type="presParOf" srcId="{0FD7B141-08CF-4B84-BE21-BBB7F1C5B83C}" destId="{1166BBC9-A7EC-4FCE-BA77-D72E025D02C5}" srcOrd="3" destOrd="0" presId="urn:microsoft.com/office/officeart/2005/8/layout/vProcess5"/>
    <dgm:cxn modelId="{634D3F0E-C7A4-42AE-9D7F-0A7244555BA4}" type="presParOf" srcId="{0FD7B141-08CF-4B84-BE21-BBB7F1C5B83C}" destId="{6C9FB7F7-C0EF-432F-B8E2-D7841AB42142}" srcOrd="4" destOrd="0" presId="urn:microsoft.com/office/officeart/2005/8/layout/vProcess5"/>
    <dgm:cxn modelId="{8C27E524-6F68-4FDD-A7AA-0EDFFFE0E516}" type="presParOf" srcId="{0FD7B141-08CF-4B84-BE21-BBB7F1C5B83C}" destId="{A5B5FBEA-3F25-4799-94CB-2C263284771A}" srcOrd="5" destOrd="0" presId="urn:microsoft.com/office/officeart/2005/8/layout/vProcess5"/>
    <dgm:cxn modelId="{428D5438-1379-472F-85F7-465CC8B80B79}" type="presParOf" srcId="{0FD7B141-08CF-4B84-BE21-BBB7F1C5B83C}" destId="{44DF2136-493B-4E3A-8A3D-87428AB3FF01}" srcOrd="6" destOrd="0" presId="urn:microsoft.com/office/officeart/2005/8/layout/vProcess5"/>
    <dgm:cxn modelId="{7DCA18E8-45A1-4171-B4DC-DFD5486FDBCD}" type="presParOf" srcId="{0FD7B141-08CF-4B84-BE21-BBB7F1C5B83C}" destId="{16706B00-AB8F-4A3A-B9AA-AAE6C3BFA0D7}" srcOrd="7" destOrd="0" presId="urn:microsoft.com/office/officeart/2005/8/layout/vProcess5"/>
    <dgm:cxn modelId="{18537C71-B43A-4375-93D8-B665D4A6945C}" type="presParOf" srcId="{0FD7B141-08CF-4B84-BE21-BBB7F1C5B83C}" destId="{912B1C0B-4348-4F91-9FE9-AF0611479B6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27C3E-5FB7-4A01-B617-EE19DD363177}">
      <dsp:nvSpPr>
        <dsp:cNvPr id="0" name=""/>
        <dsp:cNvSpPr/>
      </dsp:nvSpPr>
      <dsp:spPr>
        <a:xfrm>
          <a:off x="0" y="0"/>
          <a:ext cx="7604559" cy="12586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Provides crucial data for campuses related to alcohol and other drug use, sexual violence, perceptions and beliefs, and behaviors impacting campus climate</a:t>
          </a:r>
          <a:endParaRPr lang="en-US" sz="1800" kern="1200" dirty="0"/>
        </a:p>
      </dsp:txBody>
      <dsp:txXfrm>
        <a:off x="36864" y="36864"/>
        <a:ext cx="6246385" cy="1184916"/>
      </dsp:txXfrm>
    </dsp:sp>
    <dsp:sp modelId="{CE188115-93DB-4C8B-BD5C-0965100F780D}">
      <dsp:nvSpPr>
        <dsp:cNvPr id="0" name=""/>
        <dsp:cNvSpPr/>
      </dsp:nvSpPr>
      <dsp:spPr>
        <a:xfrm>
          <a:off x="670990" y="1468418"/>
          <a:ext cx="7604559" cy="12586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Data provides justification and reasoning for programming and funding with prevention resources</a:t>
          </a:r>
          <a:endParaRPr lang="en-US" sz="1800" kern="1200" dirty="0"/>
        </a:p>
      </dsp:txBody>
      <dsp:txXfrm>
        <a:off x="707854" y="1505282"/>
        <a:ext cx="6041722" cy="1184916"/>
      </dsp:txXfrm>
    </dsp:sp>
    <dsp:sp modelId="{1166BBC9-A7EC-4FCE-BA77-D72E025D02C5}">
      <dsp:nvSpPr>
        <dsp:cNvPr id="0" name=""/>
        <dsp:cNvSpPr/>
      </dsp:nvSpPr>
      <dsp:spPr>
        <a:xfrm>
          <a:off x="1341981" y="2936836"/>
          <a:ext cx="7604559" cy="12586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Helps reduce the extent of campus alcohol and other drug problems by identifying high-risk groups on campuses</a:t>
          </a:r>
          <a:endParaRPr lang="en-US" sz="1800" kern="1200" dirty="0"/>
        </a:p>
      </dsp:txBody>
      <dsp:txXfrm>
        <a:off x="1378845" y="2973700"/>
        <a:ext cx="6041722" cy="1184916"/>
      </dsp:txXfrm>
    </dsp:sp>
    <dsp:sp modelId="{6C9FB7F7-C0EF-432F-B8E2-D7841AB42142}">
      <dsp:nvSpPr>
        <dsp:cNvPr id="0" name=""/>
        <dsp:cNvSpPr/>
      </dsp:nvSpPr>
      <dsp:spPr>
        <a:xfrm>
          <a:off x="6786441" y="954471"/>
          <a:ext cx="818118" cy="81811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970518" y="954471"/>
        <a:ext cx="449964" cy="615634"/>
      </dsp:txXfrm>
    </dsp:sp>
    <dsp:sp modelId="{A5B5FBEA-3F25-4799-94CB-2C263284771A}">
      <dsp:nvSpPr>
        <dsp:cNvPr id="0" name=""/>
        <dsp:cNvSpPr/>
      </dsp:nvSpPr>
      <dsp:spPr>
        <a:xfrm>
          <a:off x="7457431" y="2414499"/>
          <a:ext cx="818118" cy="81811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641508" y="2414499"/>
        <a:ext cx="449964" cy="615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7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3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87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4232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4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90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10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0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5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7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4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0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2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8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31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99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BDED94C-C34E-46AA-829D-749E9A756080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55EAA-85ED-4218-B40D-EAFD9E3B5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28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hec@eiu.edu" TargetMode="External"/><Relationship Id="rId2" Type="http://schemas.openxmlformats.org/officeDocument/2006/relationships/hyperlink" Target="http://www.eiu.edu/ihec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430D4B1-AA01-4B1F-8235-C7C6D0F18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DAA57F-2ED3-8571-3498-0AC5856FC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39871" y="1854820"/>
            <a:ext cx="5604429" cy="21996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600" dirty="0">
                <a:solidFill>
                  <a:srgbClr val="EBEBEB"/>
                </a:solidFill>
                <a:latin typeface="+mn-lt"/>
              </a:rPr>
              <a:t>Introduction to IHEC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5608EB-9B93-CA91-5EE0-83FD6D325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9870" y="4263104"/>
            <a:ext cx="5604429" cy="2120917"/>
          </a:xfrm>
        </p:spPr>
        <p:txBody>
          <a:bodyPr>
            <a:normAutofit fontScale="92500"/>
          </a:bodyPr>
          <a:lstStyle/>
          <a:p>
            <a:r>
              <a:rPr lang="en-US" sz="1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General information for higher education professionals</a:t>
            </a:r>
          </a:p>
          <a:p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sz="1300" b="0" i="1" dirty="0">
                <a:solidFill>
                  <a:schemeClr val="bg2"/>
                </a:solidFill>
                <a:effectLst/>
                <a:latin typeface="museo-sans"/>
              </a:rPr>
              <a:t>Funded in whole or in part by the Illinois Department of Human Services, Division of Substance Use Prevention &amp; Recovery through a grant from the Substance Abuse and Mental Health Services Administration.</a:t>
            </a:r>
            <a:endParaRPr lang="en-US" sz="1500" dirty="0">
              <a:solidFill>
                <a:schemeClr val="bg2"/>
              </a:solidFill>
            </a:endParaRPr>
          </a:p>
        </p:txBody>
      </p:sp>
      <p:sp>
        <p:nvSpPr>
          <p:cNvPr id="12" name="Freeform 36">
            <a:extLst>
              <a:ext uri="{FF2B5EF4-FFF2-40B4-BE49-F238E27FC236}">
                <a16:creationId xmlns:a16="http://schemas.microsoft.com/office/drawing/2014/main" id="{3354DFA6-6453-4DEA-B13E-C2A4D4570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203551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585ADACC-B978-41CD-812C-38B46FD27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549823" cy="6858000"/>
          </a:xfrm>
          <a:custGeom>
            <a:avLst/>
            <a:gdLst>
              <a:gd name="connsiteX0" fmla="*/ 4205108 w 5549823"/>
              <a:gd name="connsiteY0" fmla="*/ 0 h 6858000"/>
              <a:gd name="connsiteX1" fmla="*/ 5548646 w 5549823"/>
              <a:gd name="connsiteY1" fmla="*/ 0 h 6858000"/>
              <a:gd name="connsiteX2" fmla="*/ 5523601 w 5549823"/>
              <a:gd name="connsiteY2" fmla="*/ 155676 h 6858000"/>
              <a:gd name="connsiteX3" fmla="*/ 5499732 w 5549823"/>
              <a:gd name="connsiteY3" fmla="*/ 310667 h 6858000"/>
              <a:gd name="connsiteX4" fmla="*/ 5476368 w 5549823"/>
              <a:gd name="connsiteY4" fmla="*/ 466344 h 6858000"/>
              <a:gd name="connsiteX5" fmla="*/ 5456365 w 5549823"/>
              <a:gd name="connsiteY5" fmla="*/ 622706 h 6858000"/>
              <a:gd name="connsiteX6" fmla="*/ 5436194 w 5549823"/>
              <a:gd name="connsiteY6" fmla="*/ 778383 h 6858000"/>
              <a:gd name="connsiteX7" fmla="*/ 5417368 w 5549823"/>
              <a:gd name="connsiteY7" fmla="*/ 934745 h 6858000"/>
              <a:gd name="connsiteX8" fmla="*/ 5401232 w 5549823"/>
              <a:gd name="connsiteY8" fmla="*/ 1089050 h 6858000"/>
              <a:gd name="connsiteX9" fmla="*/ 5385936 w 5549823"/>
              <a:gd name="connsiteY9" fmla="*/ 1245413 h 6858000"/>
              <a:gd name="connsiteX10" fmla="*/ 5371984 w 5549823"/>
              <a:gd name="connsiteY10" fmla="*/ 1401089 h 6858000"/>
              <a:gd name="connsiteX11" fmla="*/ 5359882 w 5549823"/>
              <a:gd name="connsiteY11" fmla="*/ 1554023 h 6858000"/>
              <a:gd name="connsiteX12" fmla="*/ 5347779 w 5549823"/>
              <a:gd name="connsiteY12" fmla="*/ 1709013 h 6858000"/>
              <a:gd name="connsiteX13" fmla="*/ 5337694 w 5549823"/>
              <a:gd name="connsiteY13" fmla="*/ 1861947 h 6858000"/>
              <a:gd name="connsiteX14" fmla="*/ 5329794 w 5549823"/>
              <a:gd name="connsiteY14" fmla="*/ 2014880 h 6858000"/>
              <a:gd name="connsiteX15" fmla="*/ 5321557 w 5549823"/>
              <a:gd name="connsiteY15" fmla="*/ 2167128 h 6858000"/>
              <a:gd name="connsiteX16" fmla="*/ 5314666 w 5549823"/>
              <a:gd name="connsiteY16" fmla="*/ 2318004 h 6858000"/>
              <a:gd name="connsiteX17" fmla="*/ 5309791 w 5549823"/>
              <a:gd name="connsiteY17" fmla="*/ 2467508 h 6858000"/>
              <a:gd name="connsiteX18" fmla="*/ 5305589 w 5549823"/>
              <a:gd name="connsiteY18" fmla="*/ 2617013 h 6858000"/>
              <a:gd name="connsiteX19" fmla="*/ 5301555 w 5549823"/>
              <a:gd name="connsiteY19" fmla="*/ 2765145 h 6858000"/>
              <a:gd name="connsiteX20" fmla="*/ 5299706 w 5549823"/>
              <a:gd name="connsiteY20" fmla="*/ 2911221 h 6858000"/>
              <a:gd name="connsiteX21" fmla="*/ 5297689 w 5549823"/>
              <a:gd name="connsiteY21" fmla="*/ 3057296 h 6858000"/>
              <a:gd name="connsiteX22" fmla="*/ 5296680 w 5549823"/>
              <a:gd name="connsiteY22" fmla="*/ 3201314 h 6858000"/>
              <a:gd name="connsiteX23" fmla="*/ 5297689 w 5549823"/>
              <a:gd name="connsiteY23" fmla="*/ 3343960 h 6858000"/>
              <a:gd name="connsiteX24" fmla="*/ 5297689 w 5549823"/>
              <a:gd name="connsiteY24" fmla="*/ 3485235 h 6858000"/>
              <a:gd name="connsiteX25" fmla="*/ 5299706 w 5549823"/>
              <a:gd name="connsiteY25" fmla="*/ 3625138 h 6858000"/>
              <a:gd name="connsiteX26" fmla="*/ 5302731 w 5549823"/>
              <a:gd name="connsiteY26" fmla="*/ 3762298 h 6858000"/>
              <a:gd name="connsiteX27" fmla="*/ 5305589 w 5549823"/>
              <a:gd name="connsiteY27" fmla="*/ 3898087 h 6858000"/>
              <a:gd name="connsiteX28" fmla="*/ 5308783 w 5549823"/>
              <a:gd name="connsiteY28" fmla="*/ 4031132 h 6858000"/>
              <a:gd name="connsiteX29" fmla="*/ 5313657 w 5549823"/>
              <a:gd name="connsiteY29" fmla="*/ 4163491 h 6858000"/>
              <a:gd name="connsiteX30" fmla="*/ 5318868 w 5549823"/>
              <a:gd name="connsiteY30" fmla="*/ 4293793 h 6858000"/>
              <a:gd name="connsiteX31" fmla="*/ 5323574 w 5549823"/>
              <a:gd name="connsiteY31" fmla="*/ 4421352 h 6858000"/>
              <a:gd name="connsiteX32" fmla="*/ 5336854 w 5549823"/>
              <a:gd name="connsiteY32" fmla="*/ 4670298 h 6858000"/>
              <a:gd name="connsiteX33" fmla="*/ 5350973 w 5549823"/>
              <a:gd name="connsiteY33" fmla="*/ 4908956 h 6858000"/>
              <a:gd name="connsiteX34" fmla="*/ 5365765 w 5549823"/>
              <a:gd name="connsiteY34" fmla="*/ 5138013 h 6858000"/>
              <a:gd name="connsiteX35" fmla="*/ 5382070 w 5549823"/>
              <a:gd name="connsiteY35" fmla="*/ 5354726 h 6858000"/>
              <a:gd name="connsiteX36" fmla="*/ 5399047 w 5549823"/>
              <a:gd name="connsiteY36" fmla="*/ 5561838 h 6858000"/>
              <a:gd name="connsiteX37" fmla="*/ 5417368 w 5549823"/>
              <a:gd name="connsiteY37" fmla="*/ 5753862 h 6858000"/>
              <a:gd name="connsiteX38" fmla="*/ 5435354 w 5549823"/>
              <a:gd name="connsiteY38" fmla="*/ 5934227 h 6858000"/>
              <a:gd name="connsiteX39" fmla="*/ 5453339 w 5549823"/>
              <a:gd name="connsiteY39" fmla="*/ 6100191 h 6858000"/>
              <a:gd name="connsiteX40" fmla="*/ 5470316 w 5549823"/>
              <a:gd name="connsiteY40" fmla="*/ 6252438 h 6858000"/>
              <a:gd name="connsiteX41" fmla="*/ 5486453 w 5549823"/>
              <a:gd name="connsiteY41" fmla="*/ 6387541 h 6858000"/>
              <a:gd name="connsiteX42" fmla="*/ 5501749 w 5549823"/>
              <a:gd name="connsiteY42" fmla="*/ 6509613 h 6858000"/>
              <a:gd name="connsiteX43" fmla="*/ 5514524 w 5549823"/>
              <a:gd name="connsiteY43" fmla="*/ 6612483 h 6858000"/>
              <a:gd name="connsiteX44" fmla="*/ 5526626 w 5549823"/>
              <a:gd name="connsiteY44" fmla="*/ 6698894 h 6858000"/>
              <a:gd name="connsiteX45" fmla="*/ 5543940 w 5549823"/>
              <a:gd name="connsiteY45" fmla="*/ 6817538 h 6858000"/>
              <a:gd name="connsiteX46" fmla="*/ 5549823 w 5549823"/>
              <a:gd name="connsiteY46" fmla="*/ 6858000 h 6858000"/>
              <a:gd name="connsiteX47" fmla="*/ 4644470 w 5549823"/>
              <a:gd name="connsiteY47" fmla="*/ 6858000 h 6858000"/>
              <a:gd name="connsiteX48" fmla="*/ 4644470 w 5549823"/>
              <a:gd name="connsiteY48" fmla="*/ 6858000 h 6858000"/>
              <a:gd name="connsiteX49" fmla="*/ 0 w 5549823"/>
              <a:gd name="connsiteY49" fmla="*/ 6858000 h 6858000"/>
              <a:gd name="connsiteX50" fmla="*/ 0 w 5549823"/>
              <a:gd name="connsiteY50" fmla="*/ 0 h 6858000"/>
              <a:gd name="connsiteX51" fmla="*/ 4205108 w 5549823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49823" h="6858000">
                <a:moveTo>
                  <a:pt x="4205108" y="0"/>
                </a:moveTo>
                <a:lnTo>
                  <a:pt x="5548646" y="0"/>
                </a:lnTo>
                <a:lnTo>
                  <a:pt x="5523601" y="155676"/>
                </a:lnTo>
                <a:lnTo>
                  <a:pt x="5499732" y="310667"/>
                </a:lnTo>
                <a:lnTo>
                  <a:pt x="5476368" y="466344"/>
                </a:lnTo>
                <a:lnTo>
                  <a:pt x="5456365" y="622706"/>
                </a:lnTo>
                <a:lnTo>
                  <a:pt x="5436194" y="778383"/>
                </a:lnTo>
                <a:lnTo>
                  <a:pt x="5417368" y="934745"/>
                </a:lnTo>
                <a:lnTo>
                  <a:pt x="5401232" y="1089050"/>
                </a:lnTo>
                <a:lnTo>
                  <a:pt x="5385936" y="1245413"/>
                </a:lnTo>
                <a:lnTo>
                  <a:pt x="5371984" y="1401089"/>
                </a:lnTo>
                <a:lnTo>
                  <a:pt x="5359882" y="1554023"/>
                </a:lnTo>
                <a:lnTo>
                  <a:pt x="5347779" y="1709013"/>
                </a:lnTo>
                <a:lnTo>
                  <a:pt x="5337694" y="1861947"/>
                </a:lnTo>
                <a:lnTo>
                  <a:pt x="5329794" y="2014880"/>
                </a:lnTo>
                <a:lnTo>
                  <a:pt x="5321557" y="2167128"/>
                </a:lnTo>
                <a:lnTo>
                  <a:pt x="5314666" y="2318004"/>
                </a:lnTo>
                <a:lnTo>
                  <a:pt x="5309791" y="2467508"/>
                </a:lnTo>
                <a:lnTo>
                  <a:pt x="5305589" y="2617013"/>
                </a:lnTo>
                <a:lnTo>
                  <a:pt x="5301555" y="2765145"/>
                </a:lnTo>
                <a:lnTo>
                  <a:pt x="5299706" y="2911221"/>
                </a:lnTo>
                <a:lnTo>
                  <a:pt x="5297689" y="3057296"/>
                </a:lnTo>
                <a:lnTo>
                  <a:pt x="5296680" y="3201314"/>
                </a:lnTo>
                <a:lnTo>
                  <a:pt x="5297689" y="3343960"/>
                </a:lnTo>
                <a:lnTo>
                  <a:pt x="5297689" y="3485235"/>
                </a:lnTo>
                <a:lnTo>
                  <a:pt x="5299706" y="3625138"/>
                </a:lnTo>
                <a:lnTo>
                  <a:pt x="5302731" y="3762298"/>
                </a:lnTo>
                <a:lnTo>
                  <a:pt x="5305589" y="3898087"/>
                </a:lnTo>
                <a:lnTo>
                  <a:pt x="5308783" y="4031132"/>
                </a:lnTo>
                <a:lnTo>
                  <a:pt x="5313657" y="4163491"/>
                </a:lnTo>
                <a:lnTo>
                  <a:pt x="5318868" y="4293793"/>
                </a:lnTo>
                <a:lnTo>
                  <a:pt x="5323574" y="4421352"/>
                </a:lnTo>
                <a:lnTo>
                  <a:pt x="5336854" y="4670298"/>
                </a:lnTo>
                <a:lnTo>
                  <a:pt x="5350973" y="4908956"/>
                </a:lnTo>
                <a:lnTo>
                  <a:pt x="5365765" y="5138013"/>
                </a:lnTo>
                <a:lnTo>
                  <a:pt x="5382070" y="5354726"/>
                </a:lnTo>
                <a:lnTo>
                  <a:pt x="5399047" y="5561838"/>
                </a:lnTo>
                <a:lnTo>
                  <a:pt x="5417368" y="5753862"/>
                </a:lnTo>
                <a:lnTo>
                  <a:pt x="5435354" y="5934227"/>
                </a:lnTo>
                <a:lnTo>
                  <a:pt x="5453339" y="6100191"/>
                </a:lnTo>
                <a:lnTo>
                  <a:pt x="5470316" y="6252438"/>
                </a:lnTo>
                <a:lnTo>
                  <a:pt x="5486453" y="6387541"/>
                </a:lnTo>
                <a:lnTo>
                  <a:pt x="5501749" y="6509613"/>
                </a:lnTo>
                <a:lnTo>
                  <a:pt x="5514524" y="6612483"/>
                </a:lnTo>
                <a:lnTo>
                  <a:pt x="5526626" y="6698894"/>
                </a:lnTo>
                <a:lnTo>
                  <a:pt x="5543940" y="6817538"/>
                </a:lnTo>
                <a:lnTo>
                  <a:pt x="5549823" y="6858000"/>
                </a:lnTo>
                <a:lnTo>
                  <a:pt x="4644470" y="6858000"/>
                </a:lnTo>
                <a:lnTo>
                  <a:pt x="4644470" y="6858000"/>
                </a:lnTo>
                <a:lnTo>
                  <a:pt x="0" y="6858000"/>
                </a:lnTo>
                <a:lnTo>
                  <a:pt x="0" y="0"/>
                </a:lnTo>
                <a:lnTo>
                  <a:pt x="420510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114C93-446E-4342-B0E4-565235060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18771579-0CFB-B1E1-CFAD-F85E6E26F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567" y="647698"/>
            <a:ext cx="3907403" cy="556213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553306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26ECFE-9DDB-8109-B8AD-81FD5DA52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is IHEC?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C26E7-195A-EC91-F7A6-B3F1CEDF7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en-US" dirty="0"/>
              <a:t>Illinois Higher Education Center for Alcohol, other Drug &amp; Violence Prevention (IHEC) exists to assist Illinois colleges and universities in reducing the negative alcohol, other drug, and violence consequences impeding student academic success, personal growth,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1496005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48A89F-1678-3622-0444-F5AEF9D1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Goals of IHEC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C1116-D012-FADB-7299-CBF1617AB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en-US" dirty="0"/>
              <a:t>To increase the number of Illinois colleges and universities having a campus/community coalition and/or a campus task force focusing on alcohol, other drug and violence prevention.</a:t>
            </a:r>
          </a:p>
          <a:p>
            <a:r>
              <a:rPr lang="en-US" dirty="0"/>
              <a:t>To increase the number of Illinois institutions of higher education that collect and use data in their prevention efforts.</a:t>
            </a:r>
          </a:p>
          <a:p>
            <a:r>
              <a:rPr lang="en-US" dirty="0"/>
              <a:t>To increase the number of campuses that use evidence-based prevention strategies.</a:t>
            </a:r>
          </a:p>
          <a:p>
            <a:r>
              <a:rPr lang="en-US" dirty="0"/>
              <a:t>To increase the number of campuses using evaluation in their prevention efforts.</a:t>
            </a:r>
          </a:p>
          <a:p>
            <a:r>
              <a:rPr lang="en-US" dirty="0"/>
              <a:t>To increase the number of campuses developing and implementing emerging policies based on evidence of effectiveness</a:t>
            </a:r>
          </a:p>
        </p:txBody>
      </p:sp>
    </p:spTree>
    <p:extLst>
      <p:ext uri="{BB962C8B-B14F-4D97-AF65-F5344CB8AC3E}">
        <p14:creationId xmlns:p14="http://schemas.microsoft.com/office/powerpoint/2010/main" val="60142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1D3D8-9546-F6DA-2743-714DBF057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5FF973B-3843-65FF-8766-22178E8C20AF}"/>
              </a:ext>
            </a:extLst>
          </p:cNvPr>
          <p:cNvCxnSpPr/>
          <p:nvPr/>
        </p:nvCxnSpPr>
        <p:spPr>
          <a:xfrm>
            <a:off x="1480817" y="3967993"/>
            <a:ext cx="8946541" cy="0"/>
          </a:xfrm>
          <a:prstGeom prst="line">
            <a:avLst/>
          </a:prstGeom>
          <a:ln w="762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3572B13-B187-B3D6-1834-AA3346177D04}"/>
              </a:ext>
            </a:extLst>
          </p:cNvPr>
          <p:cNvCxnSpPr>
            <a:cxnSpLocks/>
          </p:cNvCxnSpPr>
          <p:nvPr/>
        </p:nvCxnSpPr>
        <p:spPr>
          <a:xfrm flipV="1">
            <a:off x="1724787" y="3516529"/>
            <a:ext cx="239901" cy="444616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AF487CD-3F36-F8BF-6A3D-DF326521E47A}"/>
              </a:ext>
            </a:extLst>
          </p:cNvPr>
          <p:cNvSpPr txBox="1"/>
          <p:nvPr/>
        </p:nvSpPr>
        <p:spPr>
          <a:xfrm>
            <a:off x="1480817" y="2706455"/>
            <a:ext cx="144962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1992</a:t>
            </a:r>
            <a:r>
              <a:rPr lang="en-US" sz="1200" dirty="0"/>
              <a:t> Illinois Statewide </a:t>
            </a:r>
          </a:p>
          <a:p>
            <a:r>
              <a:rPr lang="en-US" sz="1200" dirty="0"/>
              <a:t>Initiative began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60D30D-337F-94C4-71FB-A6E980EC9965}"/>
              </a:ext>
            </a:extLst>
          </p:cNvPr>
          <p:cNvSpPr txBox="1"/>
          <p:nvPr/>
        </p:nvSpPr>
        <p:spPr>
          <a:xfrm>
            <a:off x="1425835" y="4437774"/>
            <a:ext cx="144962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1994</a:t>
            </a:r>
            <a:r>
              <a:rPr lang="en-US" sz="1200" dirty="0"/>
              <a:t> Service expands to all 4-year higher ed. institutions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DB41C3-2D50-49B5-1798-F01C30EF47FE}"/>
              </a:ext>
            </a:extLst>
          </p:cNvPr>
          <p:cNvSpPr txBox="1"/>
          <p:nvPr/>
        </p:nvSpPr>
        <p:spPr>
          <a:xfrm>
            <a:off x="3001429" y="2730023"/>
            <a:ext cx="17458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1995</a:t>
            </a:r>
            <a:r>
              <a:rPr lang="en-US" sz="1200" dirty="0"/>
              <a:t> All public and private colleges &amp; universities included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3B1AED-58D0-8B38-E8FE-BDBFF0028D65}"/>
              </a:ext>
            </a:extLst>
          </p:cNvPr>
          <p:cNvSpPr txBox="1"/>
          <p:nvPr/>
        </p:nvSpPr>
        <p:spPr>
          <a:xfrm>
            <a:off x="3874371" y="4530107"/>
            <a:ext cx="17458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1998</a:t>
            </a:r>
            <a:r>
              <a:rPr lang="en-US" sz="1200" b="1" dirty="0"/>
              <a:t> </a:t>
            </a:r>
            <a:r>
              <a:rPr lang="en-US" sz="1200" dirty="0"/>
              <a:t>Funding secured from IDHS for prevention efforts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223F86-42B9-E9D4-96C0-F3C11817F0FD}"/>
              </a:ext>
            </a:extLst>
          </p:cNvPr>
          <p:cNvSpPr txBox="1"/>
          <p:nvPr/>
        </p:nvSpPr>
        <p:spPr>
          <a:xfrm>
            <a:off x="6461848" y="2443310"/>
            <a:ext cx="196568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2001</a:t>
            </a:r>
            <a:r>
              <a:rPr lang="en-US" sz="1200" b="1" dirty="0"/>
              <a:t> </a:t>
            </a:r>
            <a:r>
              <a:rPr lang="en-US" sz="1200" dirty="0"/>
              <a:t>IHEC created to address higher education needs &amp; provide prevention models to serve needs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1F8099-8024-EF4D-0FD6-53F1A149FDD1}"/>
              </a:ext>
            </a:extLst>
          </p:cNvPr>
          <p:cNvSpPr txBox="1"/>
          <p:nvPr/>
        </p:nvSpPr>
        <p:spPr>
          <a:xfrm>
            <a:off x="8079654" y="4453427"/>
            <a:ext cx="19711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2009</a:t>
            </a:r>
            <a:r>
              <a:rPr lang="en-US" sz="1200" b="1" dirty="0"/>
              <a:t> </a:t>
            </a:r>
            <a:r>
              <a:rPr lang="en-US" sz="1200" dirty="0"/>
              <a:t>Grants for IHEC transferred to Student Affairs; Dr. Davidson assumed directorship 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CE74321-6B8A-8A7C-BA1B-D6A2D50011A8}"/>
              </a:ext>
            </a:extLst>
          </p:cNvPr>
          <p:cNvCxnSpPr>
            <a:cxnSpLocks/>
          </p:cNvCxnSpPr>
          <p:nvPr/>
        </p:nvCxnSpPr>
        <p:spPr>
          <a:xfrm flipV="1">
            <a:off x="2121146" y="3967992"/>
            <a:ext cx="239901" cy="444616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EF28063-3EEE-B231-5C2E-2EAB7DA2DE4E}"/>
              </a:ext>
            </a:extLst>
          </p:cNvPr>
          <p:cNvCxnSpPr>
            <a:cxnSpLocks/>
          </p:cNvCxnSpPr>
          <p:nvPr/>
        </p:nvCxnSpPr>
        <p:spPr>
          <a:xfrm flipV="1">
            <a:off x="3197409" y="3498211"/>
            <a:ext cx="239901" cy="444616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953CB23-3E64-86D4-0DD7-62F3CCF5941A}"/>
              </a:ext>
            </a:extLst>
          </p:cNvPr>
          <p:cNvCxnSpPr>
            <a:cxnSpLocks/>
          </p:cNvCxnSpPr>
          <p:nvPr/>
        </p:nvCxnSpPr>
        <p:spPr>
          <a:xfrm flipV="1">
            <a:off x="4774395" y="3994755"/>
            <a:ext cx="239901" cy="444616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E572BBA-0E48-75E3-DC9A-6A751C329EC4}"/>
              </a:ext>
            </a:extLst>
          </p:cNvPr>
          <p:cNvCxnSpPr>
            <a:cxnSpLocks/>
          </p:cNvCxnSpPr>
          <p:nvPr/>
        </p:nvCxnSpPr>
        <p:spPr>
          <a:xfrm flipV="1">
            <a:off x="6779313" y="3516529"/>
            <a:ext cx="239901" cy="444616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A7C8C17-020F-B168-6BD5-80D15E9F8E0C}"/>
              </a:ext>
            </a:extLst>
          </p:cNvPr>
          <p:cNvCxnSpPr>
            <a:cxnSpLocks/>
          </p:cNvCxnSpPr>
          <p:nvPr/>
        </p:nvCxnSpPr>
        <p:spPr>
          <a:xfrm flipV="1">
            <a:off x="9137009" y="3967993"/>
            <a:ext cx="239901" cy="444616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0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A752D2-80E8-1215-B778-122652870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Services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506AD-3FE1-0234-B685-E7638AAF9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5875" y="1360423"/>
            <a:ext cx="6399930" cy="5248657"/>
          </a:xfrm>
        </p:spPr>
        <p:txBody>
          <a:bodyPr anchor="ctr">
            <a:normAutofit/>
          </a:bodyPr>
          <a:lstStyle/>
          <a:p>
            <a:r>
              <a:rPr lang="en-US" dirty="0"/>
              <a:t>Technical Assistance</a:t>
            </a:r>
          </a:p>
          <a:p>
            <a:r>
              <a:rPr lang="en-US" dirty="0"/>
              <a:t>Professional Development Opportunities</a:t>
            </a:r>
          </a:p>
          <a:p>
            <a:r>
              <a:rPr lang="en-US" dirty="0"/>
              <a:t>Communications and Clearinghouse </a:t>
            </a:r>
            <a:r>
              <a:rPr lang="en-US" dirty="0" err="1"/>
              <a:t>Materaisls</a:t>
            </a:r>
            <a:endParaRPr lang="en-US" dirty="0"/>
          </a:p>
          <a:p>
            <a:r>
              <a:rPr lang="en-US" dirty="0"/>
              <a:t>Collaboration and Networking</a:t>
            </a:r>
          </a:p>
          <a:p>
            <a:r>
              <a:rPr lang="en-US" dirty="0"/>
              <a:t>Assessment, Program Planning, and Evaluation: Consultation Site Visit</a:t>
            </a:r>
          </a:p>
          <a:p>
            <a:r>
              <a:rPr lang="en-US" dirty="0"/>
              <a:t>Illinois Core Survey Consortium</a:t>
            </a:r>
          </a:p>
          <a:p>
            <a:r>
              <a:rPr lang="en-US" dirty="0"/>
              <a:t>Policy: Biennial Review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dirty="0"/>
              <a:t>						www.eiu.edu/ihec/services.php</a:t>
            </a:r>
          </a:p>
        </p:txBody>
      </p:sp>
    </p:spTree>
    <p:extLst>
      <p:ext uri="{BB962C8B-B14F-4D97-AF65-F5344CB8AC3E}">
        <p14:creationId xmlns:p14="http://schemas.microsoft.com/office/powerpoint/2010/main" val="1847287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D4DD6-C7A2-83BF-1519-AFE8BD757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A591B-FEC3-05E5-1592-87C3519E0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Affiliate Meetings: held twice a year to provide training, assistance, and professional development workshops for higher education professionals</a:t>
            </a:r>
          </a:p>
          <a:p>
            <a:r>
              <a:rPr lang="en-US" dirty="0"/>
              <a:t>Advisory Board: held quarterly to provide guidance, feedback, and discuss current trends and needs within higher education </a:t>
            </a:r>
          </a:p>
          <a:p>
            <a:r>
              <a:rPr lang="en-US" dirty="0"/>
              <a:t>Webinars: held online to provide training and information related to AOD use/abuse and prevention</a:t>
            </a:r>
          </a:p>
          <a:p>
            <a:r>
              <a:rPr lang="en-US" dirty="0"/>
              <a:t>Trainings: offered at minimal to no cost, hosted by IHEC and features presenters within the AOD field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51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154502-E194-BA09-6C06-0450B2DD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CORE Survey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689B1-87B4-91F0-EDFF-EAA95C6B4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Survey examines data for:</a:t>
            </a:r>
          </a:p>
          <a:p>
            <a:pPr lvl="1"/>
            <a:r>
              <a:rPr lang="en-US" dirty="0"/>
              <a:t>current incidence and prevalence of AOD use on Illinois 2 &amp; 4 year college campuses; </a:t>
            </a:r>
          </a:p>
          <a:p>
            <a:pPr lvl="1"/>
            <a:r>
              <a:rPr lang="en-US" dirty="0"/>
              <a:t>negative consequences associated with use; </a:t>
            </a:r>
          </a:p>
          <a:p>
            <a:pPr lvl="1"/>
            <a:r>
              <a:rPr lang="en-US" dirty="0"/>
              <a:t>the relationship of AOD use to campus climate issues,</a:t>
            </a:r>
          </a:p>
          <a:p>
            <a:pPr lvl="1"/>
            <a:r>
              <a:rPr lang="en-US" dirty="0"/>
              <a:t> students’ perceptions of others’ use; </a:t>
            </a:r>
          </a:p>
          <a:p>
            <a:pPr lvl="1"/>
            <a:r>
              <a:rPr lang="en-US" dirty="0"/>
              <a:t>beliefs regarding use; </a:t>
            </a:r>
          </a:p>
          <a:p>
            <a:pPr lvl="1"/>
            <a:r>
              <a:rPr lang="en-US" dirty="0"/>
              <a:t>experiences of secondhand effects of others’ use; </a:t>
            </a:r>
          </a:p>
          <a:p>
            <a:pPr lvl="1"/>
            <a:r>
              <a:rPr lang="en-US" dirty="0"/>
              <a:t>experiences of physical and sexual violence; </a:t>
            </a:r>
          </a:p>
          <a:p>
            <a:pPr lvl="1"/>
            <a:r>
              <a:rPr lang="en-US" dirty="0"/>
              <a:t>perceptions of risk related to use</a:t>
            </a:r>
          </a:p>
        </p:txBody>
      </p:sp>
    </p:spTree>
    <p:extLst>
      <p:ext uri="{BB962C8B-B14F-4D97-AF65-F5344CB8AC3E}">
        <p14:creationId xmlns:p14="http://schemas.microsoft.com/office/powerpoint/2010/main" val="10138898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844F7-40FE-C6DE-41B9-43C2A439A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is the CORE Survey important?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3030F13-CD22-179B-1145-033BE73F89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461538"/>
              </p:ext>
            </p:extLst>
          </p:nvPr>
        </p:nvGraphicFramePr>
        <p:xfrm>
          <a:off x="1103312" y="2052918"/>
          <a:ext cx="8946541" cy="4195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2913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36FD5-E737-AEFF-9701-D5F1BAC3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Connected with IHEC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6B8EA-CF77-0758-8764-648060C76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Illinois Higher Education Center</a:t>
            </a:r>
          </a:p>
          <a:p>
            <a:pPr marL="0" indent="0">
              <a:buNone/>
            </a:pPr>
            <a:r>
              <a:rPr lang="en-US" dirty="0"/>
              <a:t>     Eastern Illinois University</a:t>
            </a:r>
          </a:p>
          <a:p>
            <a:pPr marL="0" indent="0">
              <a:buNone/>
            </a:pPr>
            <a:r>
              <a:rPr lang="en-US" dirty="0"/>
              <a:t>     600 Lincoln Ave</a:t>
            </a:r>
          </a:p>
          <a:p>
            <a:pPr marL="0" indent="0">
              <a:buNone/>
            </a:pPr>
            <a:r>
              <a:rPr lang="en-US" dirty="0"/>
              <a:t>     Charleston, IL 61920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W: </a:t>
            </a:r>
            <a:r>
              <a:rPr lang="en-US" dirty="0">
                <a:hlinkClick r:id="rId2"/>
              </a:rPr>
              <a:t>www.eiu.edu/ihec/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P: 217-581-2019</a:t>
            </a:r>
          </a:p>
          <a:p>
            <a:pPr marL="0" indent="0">
              <a:buNone/>
            </a:pPr>
            <a:r>
              <a:rPr lang="en-US" dirty="0"/>
              <a:t>      E: </a:t>
            </a:r>
            <a:r>
              <a:rPr lang="en-US" dirty="0">
                <a:hlinkClick r:id="rId3"/>
              </a:rPr>
              <a:t>ihec@eiu.edu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    Find us on Facebook, Instagram, and Twitter!</a:t>
            </a:r>
          </a:p>
        </p:txBody>
      </p:sp>
    </p:spTree>
    <p:extLst>
      <p:ext uri="{BB962C8B-B14F-4D97-AF65-F5344CB8AC3E}">
        <p14:creationId xmlns:p14="http://schemas.microsoft.com/office/powerpoint/2010/main" val="1806757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142</TotalTime>
  <Words>569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museo-sans</vt:lpstr>
      <vt:lpstr>Wingdings 3</vt:lpstr>
      <vt:lpstr>Ion</vt:lpstr>
      <vt:lpstr>Introduction to IHEC</vt:lpstr>
      <vt:lpstr>What is IHEC?</vt:lpstr>
      <vt:lpstr>Goals of IHEC</vt:lpstr>
      <vt:lpstr>Brief History</vt:lpstr>
      <vt:lpstr>Services </vt:lpstr>
      <vt:lpstr>Professional Development</vt:lpstr>
      <vt:lpstr>CORE Survey </vt:lpstr>
      <vt:lpstr>Why is the CORE Survey important?</vt:lpstr>
      <vt:lpstr>Get Connected with IHEC</vt:lpstr>
    </vt:vector>
  </TitlesOfParts>
  <Company>Eastern Illinois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IHEC</dc:title>
  <dc:creator>Annabelle L Heddell</dc:creator>
  <cp:lastModifiedBy>Annabelle L Heddell</cp:lastModifiedBy>
  <cp:revision>3</cp:revision>
  <dcterms:created xsi:type="dcterms:W3CDTF">2022-12-19T21:51:18Z</dcterms:created>
  <dcterms:modified xsi:type="dcterms:W3CDTF">2023-01-04T15:51:13Z</dcterms:modified>
</cp:coreProperties>
</file>