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99" r:id="rId3"/>
    <p:sldId id="258" r:id="rId4"/>
    <p:sldId id="257" r:id="rId5"/>
    <p:sldId id="275" r:id="rId6"/>
    <p:sldId id="276" r:id="rId7"/>
    <p:sldId id="259" r:id="rId8"/>
    <p:sldId id="264" r:id="rId9"/>
    <p:sldId id="260" r:id="rId10"/>
    <p:sldId id="261" r:id="rId11"/>
    <p:sldId id="307" r:id="rId12"/>
    <p:sldId id="263" r:id="rId13"/>
    <p:sldId id="265" r:id="rId14"/>
    <p:sldId id="268" r:id="rId15"/>
    <p:sldId id="305" r:id="rId16"/>
    <p:sldId id="303" r:id="rId17"/>
    <p:sldId id="304" r:id="rId18"/>
    <p:sldId id="301" r:id="rId19"/>
    <p:sldId id="302" r:id="rId20"/>
    <p:sldId id="279" r:id="rId21"/>
    <p:sldId id="266" r:id="rId22"/>
    <p:sldId id="267" r:id="rId23"/>
    <p:sldId id="269" r:id="rId24"/>
    <p:sldId id="273" r:id="rId25"/>
    <p:sldId id="274" r:id="rId26"/>
    <p:sldId id="270" r:id="rId27"/>
    <p:sldId id="283" r:id="rId28"/>
    <p:sldId id="277" r:id="rId29"/>
    <p:sldId id="310" r:id="rId30"/>
    <p:sldId id="312" r:id="rId31"/>
    <p:sldId id="311" r:id="rId32"/>
    <p:sldId id="278" r:id="rId33"/>
    <p:sldId id="281" r:id="rId34"/>
    <p:sldId id="282" r:id="rId35"/>
    <p:sldId id="280" r:id="rId36"/>
    <p:sldId id="285" r:id="rId37"/>
    <p:sldId id="286" r:id="rId38"/>
    <p:sldId id="287" r:id="rId39"/>
    <p:sldId id="288" r:id="rId40"/>
    <p:sldId id="294" r:id="rId41"/>
    <p:sldId id="289" r:id="rId42"/>
    <p:sldId id="290" r:id="rId43"/>
    <p:sldId id="291" r:id="rId44"/>
    <p:sldId id="292" r:id="rId45"/>
    <p:sldId id="293" r:id="rId46"/>
    <p:sldId id="295" r:id="rId47"/>
    <p:sldId id="296" r:id="rId48"/>
    <p:sldId id="297" r:id="rId49"/>
    <p:sldId id="298" r:id="rId50"/>
    <p:sldId id="306" r:id="rId51"/>
    <p:sldId id="308"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4" d="100"/>
          <a:sy n="104" d="100"/>
        </p:scale>
        <p:origin x="138" y="3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08A03-AB71-4D86-BBDA-452F7902241B}"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86106-39A2-44E6-98D4-7A378717FEF9}" type="slidenum">
              <a:rPr lang="en-US" smtClean="0"/>
              <a:t>‹#›</a:t>
            </a:fld>
            <a:endParaRPr lang="en-US"/>
          </a:p>
        </p:txBody>
      </p:sp>
    </p:spTree>
    <p:extLst>
      <p:ext uri="{BB962C8B-B14F-4D97-AF65-F5344CB8AC3E}">
        <p14:creationId xmlns:p14="http://schemas.microsoft.com/office/powerpoint/2010/main" val="386402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F01AF03-9FDB-4A87-8ED8-09C54F6A0BFF}"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19819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1AF03-9FDB-4A87-8ED8-09C54F6A0BF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3169552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1AF03-9FDB-4A87-8ED8-09C54F6A0BF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1591274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1AF03-9FDB-4A87-8ED8-09C54F6A0BF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06321-0640-4923-87B3-6FDC2E467CAD}"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9418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1AF03-9FDB-4A87-8ED8-09C54F6A0BF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6223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F01AF03-9FDB-4A87-8ED8-09C54F6A0BFF}"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2306902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F01AF03-9FDB-4A87-8ED8-09C54F6A0BFF}"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1141214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01AF03-9FDB-4A87-8ED8-09C54F6A0BF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2132334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01AF03-9FDB-4A87-8ED8-09C54F6A0BF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317993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01AF03-9FDB-4A87-8ED8-09C54F6A0BF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3338454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01AF03-9FDB-4A87-8ED8-09C54F6A0BF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142331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01AF03-9FDB-4A87-8ED8-09C54F6A0BF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397694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01AF03-9FDB-4A87-8ED8-09C54F6A0BFF}"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1345221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01AF03-9FDB-4A87-8ED8-09C54F6A0BFF}"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14521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1AF03-9FDB-4A87-8ED8-09C54F6A0BFF}" type="datetimeFigureOut">
              <a:rPr lang="en-US" smtClean="0"/>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120634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1AF03-9FDB-4A87-8ED8-09C54F6A0BF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358127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1AF03-9FDB-4A87-8ED8-09C54F6A0BF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06321-0640-4923-87B3-6FDC2E467CAD}" type="slidenum">
              <a:rPr lang="en-US" smtClean="0"/>
              <a:t>‹#›</a:t>
            </a:fld>
            <a:endParaRPr lang="en-US"/>
          </a:p>
        </p:txBody>
      </p:sp>
    </p:spTree>
    <p:extLst>
      <p:ext uri="{BB962C8B-B14F-4D97-AF65-F5344CB8AC3E}">
        <p14:creationId xmlns:p14="http://schemas.microsoft.com/office/powerpoint/2010/main" val="411609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F01AF03-9FDB-4A87-8ED8-09C54F6A0BFF}" type="datetimeFigureOut">
              <a:rPr lang="en-US" smtClean="0"/>
              <a:t>12/9/2021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4E06321-0640-4923-87B3-6FDC2E467CAD}" type="slidenum">
              <a:rPr lang="en-US" smtClean="0"/>
              <a:t>‹#›</a:t>
            </a:fld>
            <a:endParaRPr lang="en-US"/>
          </a:p>
        </p:txBody>
      </p:sp>
    </p:spTree>
    <p:extLst>
      <p:ext uri="{BB962C8B-B14F-4D97-AF65-F5344CB8AC3E}">
        <p14:creationId xmlns:p14="http://schemas.microsoft.com/office/powerpoint/2010/main" val="4325583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ybenefits.illinois.gov/account/login/choseclient"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hyperlink" Target="https://mybenefits.illinois.gov/account/login/choseclient"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www.hr.uillinois.edu/userfiles/Servers/Server_4208/file/Benefits/SEGIP/MyBenefits/NewMemberGuideSEGIP.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2.illinois.gov/cms/benefits/StateEmployee/Documents/FY2022/22_SEGIP_ADA4%201.pdf"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2.illinois.gov/cms/benefits/StateEmployee/Documents/FY2022/22_SEGIP_ADA4%201.pd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2.illinois.gov/cms/benefits/StateEmployee/Documents/FY2022/22_SEGIP_ADA4%201.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2.illinois.gov/cms/benefits/StateEmployee/Documents/FY2022/22_SEGIP_ADA4%201.pd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2.illinois.gov/cms/benefits/StateEmployee/Documents/FY2022/22_SEGIP_ADA4%201.pdf"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benefits@eiu.edu" TargetMode="External"/><Relationship Id="rId2" Type="http://schemas.openxmlformats.org/officeDocument/2006/relationships/hyperlink" Target="tel:217-581-5825"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hyperlink" Target="https://www.connectyourcare.co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s://www2.illinois.gov/cms/benefits/StateEmployee/Documents/FY2022/FY22%20Employee%20Benefit%20Choice%20Slides.pdf" TargetMode="Externa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hyperlink" Target="https://www2.illinois.gov/cms/benefits/StateEmployee/Documents/FY2022/FY22%20Employee%20Benefit%20Choice%20Slides.pdf" TargetMode="External"/><Relationship Id="rId2" Type="http://schemas.openxmlformats.org/officeDocument/2006/relationships/hyperlink" Target="https://www.healthcare.gov/coverage/preventive-care-benefits/"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guidanceresources.com/groWeb/login/login.xhtml" TargetMode="External"/><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vimeo.com/294625496" TargetMode="External"/><Relationship Id="rId2" Type="http://schemas.openxmlformats.org/officeDocument/2006/relationships/hyperlink" Target="https://vimeo.com/289502162" TargetMode="External"/><Relationship Id="rId1" Type="http://schemas.openxmlformats.org/officeDocument/2006/relationships/slideLayout" Target="../slideLayouts/slideLayout7.xml"/><Relationship Id="rId6" Type="http://schemas.openxmlformats.org/officeDocument/2006/relationships/hyperlink" Target="https://207ar92ygmcaxw5e93d1in2k-wpengine.netdna-ssl.com/wp-content/uploads/Guide-RSP.pdf" TargetMode="External"/><Relationship Id="rId5" Type="http://schemas.openxmlformats.org/officeDocument/2006/relationships/hyperlink" Target="https://207ar92ygmcaxw5e93d1in2k-wpengine.netdna-ssl.com/wp-content/uploads/Guide-PRT.pdf" TargetMode="External"/><Relationship Id="rId4" Type="http://schemas.openxmlformats.org/officeDocument/2006/relationships/hyperlink" Target="https://207ar92ygmcaxw5e93d1in2k-wpengine.netdna-ssl.com/wp-content/uploads/Guide-TRD.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vimeo.com/267675752" TargetMode="External"/><Relationship Id="rId3" Type="http://schemas.openxmlformats.org/officeDocument/2006/relationships/hyperlink" Target="https://vimeo.com/334957785" TargetMode="External"/><Relationship Id="rId7" Type="http://schemas.openxmlformats.org/officeDocument/2006/relationships/hyperlink" Target="https://vimeo.com/546469653" TargetMode="External"/><Relationship Id="rId2" Type="http://schemas.openxmlformats.org/officeDocument/2006/relationships/hyperlink" Target="https://vimeo.com/267322017" TargetMode="External"/><Relationship Id="rId1" Type="http://schemas.openxmlformats.org/officeDocument/2006/relationships/slideLayout" Target="../slideLayouts/slideLayout7.xml"/><Relationship Id="rId6" Type="http://schemas.openxmlformats.org/officeDocument/2006/relationships/hyperlink" Target="https://vimeo.com/271092041" TargetMode="External"/><Relationship Id="rId5" Type="http://schemas.openxmlformats.org/officeDocument/2006/relationships/hyperlink" Target="https://vimeo.com/198221081" TargetMode="External"/><Relationship Id="rId10" Type="http://schemas.openxmlformats.org/officeDocument/2006/relationships/image" Target="../media/image21.jpeg"/><Relationship Id="rId4" Type="http://schemas.openxmlformats.org/officeDocument/2006/relationships/hyperlink" Target="https://vimeo.com/254032433" TargetMode="External"/><Relationship Id="rId9" Type="http://schemas.openxmlformats.org/officeDocument/2006/relationships/hyperlink" Target="https://vimeo.com/33361457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vimeo.com/565602797" TargetMode="Externa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hyperlink" Target="https://www.troweprice.com/personal-investing/home.html?&amp;PlacementGUID=3MJ0UVtt&amp;gclid=EAIaIQobChMI0NST9IKC9AIVDHZvBB0c8gBhEAAYASAAEgJDDPD_BwE" TargetMode="External"/><Relationship Id="rId5" Type="http://schemas.openxmlformats.org/officeDocument/2006/relationships/hyperlink" Target="https://www.eiu.edu/humanres/Salary%20Reduction%20Agreement%20Fillable_Updated2019.pdf" TargetMode="External"/><Relationship Id="rId4" Type="http://schemas.openxmlformats.org/officeDocument/2006/relationships/hyperlink" Target="https://207ar92ygmcaxw5e93d1in2k-wpengine.netdna-ssl.com/wp-content/uploads/DCP_Brochure.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metlife.com/stateofillinois/active-member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sucss.illinois.gov/"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eiu.edu/trustees/regulation02C.php" TargetMode="External"/><Relationship Id="rId2" Type="http://schemas.openxmlformats.org/officeDocument/2006/relationships/hyperlink" Target="https://www.sucss.illinois.gov/" TargetMode="External"/><Relationship Id="rId1" Type="http://schemas.openxmlformats.org/officeDocument/2006/relationships/slideLayout" Target="../slideLayouts/slideLayout7.xml"/><Relationship Id="rId5" Type="http://schemas.openxmlformats.org/officeDocument/2006/relationships/hyperlink" Target="https://www.eiu.edu/humanres/benefits/forms/Sick%20Leave%20Bank%20Policy%202014.pdf" TargetMode="Externa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benefits@eiu.edu" TargetMode="External"/><Relationship Id="rId2" Type="http://schemas.openxmlformats.org/officeDocument/2006/relationships/hyperlink" Target="https://www.eiu.edu/humanres/benefits/"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eiu.edu/trustees/regulation02B.php" TargetMode="External"/><Relationship Id="rId2" Type="http://schemas.openxmlformats.org/officeDocument/2006/relationships/hyperlink" Target="https://www.eiu.edu/labor/" TargetMode="Externa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www.eiu.edu/trustees/regulation02C.ph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iu.edu/auditing/igplisting.php" TargetMode="External"/><Relationship Id="rId7" Type="http://schemas.openxmlformats.org/officeDocument/2006/relationships/hyperlink" Target="https://www.eiu.edu/humanres/workcomp/" TargetMode="External"/><Relationship Id="rId2" Type="http://schemas.openxmlformats.org/officeDocument/2006/relationships/hyperlink" Target="https://www.eiu.edu/trustees/regulations.php" TargetMode="External"/><Relationship Id="rId1" Type="http://schemas.openxmlformats.org/officeDocument/2006/relationships/slideLayout" Target="../slideLayouts/slideLayout7.xml"/><Relationship Id="rId6" Type="http://schemas.openxmlformats.org/officeDocument/2006/relationships/hyperlink" Target="https://www.eiu.edu/auditing/igp/24" TargetMode="External"/><Relationship Id="rId5" Type="http://schemas.openxmlformats.org/officeDocument/2006/relationships/hyperlink" Target="https://www.eiu.edu/auditing/igp/171" TargetMode="External"/><Relationship Id="rId4" Type="http://schemas.openxmlformats.org/officeDocument/2006/relationships/hyperlink" Target="https://www.eiu.edu/auditing/igp/8"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eiu.edu/auditing/igp/175" TargetMode="External"/><Relationship Id="rId2" Type="http://schemas.openxmlformats.org/officeDocument/2006/relationships/hyperlink" Target="https://www.eiu.edu/auditing/igp/173"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hyperlink" Target="https://www.eiu.edu/environ/manual/Haz%20Comm%20chapter%203.pdf" TargetMode="External"/><Relationship Id="rId2" Type="http://schemas.openxmlformats.org/officeDocument/2006/relationships/hyperlink" Target="https://www2.illinois.gov/cms/benefits/StateEmployee/Pages/COBRA.aspx" TargetMode="Externa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www.ilga.gov/commission/jcar/admincode/080/080021000A00400R.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eiu.edu/police/"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eiu.edu/police/Purchase_Parking_Permit.php" TargetMode="External"/><Relationship Id="rId2" Type="http://schemas.openxmlformats.org/officeDocument/2006/relationships/hyperlink" Target="https://www.eiu.edu/pawslogin/" TargetMode="Externa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hyperlink" Target="https://mybenefits.illinois.gov/account/login/choseclient"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www.eiu.edu/humanres/Eyemed_Claim_Form.pdf" TargetMode="External"/><Relationship Id="rId13" Type="http://schemas.openxmlformats.org/officeDocument/2006/relationships/hyperlink" Target="https://www.eiu.edu/humanres/benefits/forms/irrevocable.pdf" TargetMode="External"/><Relationship Id="rId18" Type="http://schemas.openxmlformats.org/officeDocument/2006/relationships/hyperlink" Target="https://www.eiu.edu/humanres/Annuitant.pdf" TargetMode="External"/><Relationship Id="rId3" Type="http://schemas.openxmlformats.org/officeDocument/2006/relationships/hyperlink" Target="https://www2.illinois.gov/cms/benefits/StateEmployee/Pages/default.aspx" TargetMode="External"/><Relationship Id="rId21" Type="http://schemas.openxmlformats.org/officeDocument/2006/relationships/hyperlink" Target="https://www.eiu.edu/busoffapps/apps/boapp_login.php?fid=etw" TargetMode="External"/><Relationship Id="rId7" Type="http://schemas.openxmlformats.org/officeDocument/2006/relationships/hyperlink" Target="https://www.eiu.edu/humanres/Request%20for%20Accrued%20Leave%20During%20Probation.pdf" TargetMode="External"/><Relationship Id="rId12" Type="http://schemas.openxmlformats.org/officeDocument/2006/relationships/hyperlink" Target="https://www.eiu.edu/humanres/Discretionary_Leave_Form.pdf" TargetMode="External"/><Relationship Id="rId17" Type="http://schemas.openxmlformats.org/officeDocument/2006/relationships/hyperlink" Target="https://www.eiu.edu/humanres/Salary%20Reduction%20Agreement%20Fillable_Updated2019.pdf" TargetMode="External"/><Relationship Id="rId2" Type="http://schemas.openxmlformats.org/officeDocument/2006/relationships/hyperlink" Target="https://www.eiu.edu/humanres/benefits/forms/FY2021BenefitsChoiceBooklet.pdf" TargetMode="External"/><Relationship Id="rId16" Type="http://schemas.openxmlformats.org/officeDocument/2006/relationships/hyperlink" Target="https://www.eiu.edu/humanres/benefits/forms/sick_leave_usage.pdf" TargetMode="External"/><Relationship Id="rId20" Type="http://schemas.openxmlformats.org/officeDocument/2006/relationships/hyperlink" Target="https://www.eiu.edu/humanres/cs_undergrad_waiver_Updated%204-27-18.pdf" TargetMode="External"/><Relationship Id="rId1" Type="http://schemas.openxmlformats.org/officeDocument/2006/relationships/slideLayout" Target="../slideLayouts/slideLayout7.xml"/><Relationship Id="rId6" Type="http://schemas.openxmlformats.org/officeDocument/2006/relationships/hyperlink" Target="https://www2.illinois.gov/cms/personnel/benefits/Documents/delta-dental-claimform_IL.pdf" TargetMode="External"/><Relationship Id="rId11" Type="http://schemas.openxmlformats.org/officeDocument/2006/relationships/hyperlink" Target="https://www.eiu.edu/humanres/benefits/forms/FMLA%20Family%20Member.pdf" TargetMode="External"/><Relationship Id="rId24" Type="http://schemas.openxmlformats.org/officeDocument/2006/relationships/image" Target="../media/image35.png"/><Relationship Id="rId5" Type="http://schemas.openxmlformats.org/officeDocument/2006/relationships/hyperlink" Target="https://www.troweprice.com/personal-investing/home.html?&amp;PlacementGUID=3MJ0UVtt&amp;gclid=EAIaIQobChMI1uXDuPKB9AIVf3xvBB35Fgl-EAAYASAAEgKi2fD_BwE" TargetMode="External"/><Relationship Id="rId15" Type="http://schemas.openxmlformats.org/officeDocument/2006/relationships/hyperlink" Target="https://bannerssb.eiu.edu/pls/PROD/twbkwbis.P_WWWLogin" TargetMode="External"/><Relationship Id="rId23" Type="http://schemas.openxmlformats.org/officeDocument/2006/relationships/hyperlink" Target="https://www.eiu.edu/humanres/payroll/EIU%20Employees%20Taking%20Courses%20at%20Other%20Public%20Universities.pdf" TargetMode="External"/><Relationship Id="rId10" Type="http://schemas.openxmlformats.org/officeDocument/2006/relationships/hyperlink" Target="https://www.eiu.edu/humanres/benefits/forms/FMLA%20Employee%20Illness.pdf" TargetMode="External"/><Relationship Id="rId19" Type="http://schemas.openxmlformats.org/officeDocument/2006/relationships/hyperlink" Target="https://www.eiu.edu/busoffapps/apps/boapp_login.php?fid=cuep" TargetMode="External"/><Relationship Id="rId4" Type="http://schemas.openxmlformats.org/officeDocument/2006/relationships/hyperlink" Target="https://www.eiu.edu/humanres/benefits/forms/court_service_leave.pdf" TargetMode="External"/><Relationship Id="rId9" Type="http://schemas.openxmlformats.org/officeDocument/2006/relationships/hyperlink" Target="https://webappsprod.eiu.edu/flexschedules/login" TargetMode="External"/><Relationship Id="rId14" Type="http://schemas.openxmlformats.org/officeDocument/2006/relationships/hyperlink" Target="https://www.eiu.edu/humanres/GLIP_BeneficiaryForm.pdf" TargetMode="External"/><Relationship Id="rId22" Type="http://schemas.openxmlformats.org/officeDocument/2006/relationships/hyperlink" Target="https://www.eiu.edu/humanres/Grad_waiver.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2.illinois.gov/cms/benefits/StateEmployee/Documents/FY2022/22_SEGIP_ADA4_062921.pdf"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s://www2.illinois.gov/cms/benefits/StateEmployee/Pages/default.aspx" TargetMode="External"/><Relationship Id="rId4" Type="http://schemas.openxmlformats.org/officeDocument/2006/relationships/hyperlink" Target="https://www2.illinois.gov/cms/benefits/StateEmployee/Documents/Handbooks/StateHandbookB202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DE4BBD-7376-4B2A-A740-35759A27998A}"/>
              </a:ext>
            </a:extLst>
          </p:cNvPr>
          <p:cNvSpPr/>
          <p:nvPr/>
        </p:nvSpPr>
        <p:spPr>
          <a:xfrm>
            <a:off x="1069596" y="207357"/>
            <a:ext cx="10083567" cy="707886"/>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WELCOME TO EASTERN ILLINOIS UNIVERSITY</a:t>
            </a:r>
          </a:p>
        </p:txBody>
      </p:sp>
      <p:sp>
        <p:nvSpPr>
          <p:cNvPr id="6" name="Rectangle 5">
            <a:extLst>
              <a:ext uri="{FF2B5EF4-FFF2-40B4-BE49-F238E27FC236}">
                <a16:creationId xmlns:a16="http://schemas.microsoft.com/office/drawing/2014/main" id="{7ED2ABA0-DBBE-4A2E-BE4E-9B5B4BF28E55}"/>
              </a:ext>
            </a:extLst>
          </p:cNvPr>
          <p:cNvSpPr/>
          <p:nvPr/>
        </p:nvSpPr>
        <p:spPr>
          <a:xfrm>
            <a:off x="1149291" y="5449872"/>
            <a:ext cx="9924176" cy="1323439"/>
          </a:xfrm>
          <a:prstGeom prst="rect">
            <a:avLst/>
          </a:prstGeom>
          <a:noFill/>
        </p:spPr>
        <p:txBody>
          <a:bodyPr wrap="squar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BENEFITS OVERVIEW FOR NEW EMPLOYEES</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3" name="Picture 2">
            <a:extLst>
              <a:ext uri="{FF2B5EF4-FFF2-40B4-BE49-F238E27FC236}">
                <a16:creationId xmlns:a16="http://schemas.microsoft.com/office/drawing/2014/main" id="{39B044AB-AFEB-44C3-8DBB-D206CF0F16A4}"/>
              </a:ext>
            </a:extLst>
          </p:cNvPr>
          <p:cNvPicPr>
            <a:picLocks noChangeAspect="1"/>
          </p:cNvPicPr>
          <p:nvPr/>
        </p:nvPicPr>
        <p:blipFill>
          <a:blip r:embed="rId2"/>
          <a:stretch>
            <a:fillRect/>
          </a:stretch>
        </p:blipFill>
        <p:spPr>
          <a:xfrm>
            <a:off x="2164359" y="1818575"/>
            <a:ext cx="7863281" cy="3132824"/>
          </a:xfrm>
          <a:prstGeom prst="rect">
            <a:avLst/>
          </a:prstGeom>
        </p:spPr>
      </p:pic>
    </p:spTree>
    <p:extLst>
      <p:ext uri="{BB962C8B-B14F-4D97-AF65-F5344CB8AC3E}">
        <p14:creationId xmlns:p14="http://schemas.microsoft.com/office/powerpoint/2010/main" val="3048570020"/>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F69B01-A5F9-483C-8C66-F588CF47744C}"/>
              </a:ext>
            </a:extLst>
          </p:cNvPr>
          <p:cNvPicPr>
            <a:picLocks noChangeAspect="1"/>
          </p:cNvPicPr>
          <p:nvPr/>
        </p:nvPicPr>
        <p:blipFill>
          <a:blip r:embed="rId2"/>
          <a:stretch>
            <a:fillRect/>
          </a:stretch>
        </p:blipFill>
        <p:spPr>
          <a:xfrm>
            <a:off x="862187" y="282517"/>
            <a:ext cx="10555230" cy="782885"/>
          </a:xfrm>
          <a:prstGeom prst="rect">
            <a:avLst/>
          </a:prstGeom>
        </p:spPr>
      </p:pic>
      <p:sp>
        <p:nvSpPr>
          <p:cNvPr id="4" name="Rectangle 3">
            <a:extLst>
              <a:ext uri="{FF2B5EF4-FFF2-40B4-BE49-F238E27FC236}">
                <a16:creationId xmlns:a16="http://schemas.microsoft.com/office/drawing/2014/main" id="{89EBA57D-9DD8-4899-98A1-CF0EAFDD756A}"/>
              </a:ext>
            </a:extLst>
          </p:cNvPr>
          <p:cNvSpPr/>
          <p:nvPr/>
        </p:nvSpPr>
        <p:spPr>
          <a:xfrm>
            <a:off x="3328490" y="1001916"/>
            <a:ext cx="5119286"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MyBenefits</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Marketplace</a:t>
            </a:r>
            <a:endPar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TextBox 4">
            <a:extLst>
              <a:ext uri="{FF2B5EF4-FFF2-40B4-BE49-F238E27FC236}">
                <a16:creationId xmlns:a16="http://schemas.microsoft.com/office/drawing/2014/main" id="{D70F156E-1EE7-4B8D-9433-7CB70F4AE8DB}"/>
              </a:ext>
            </a:extLst>
          </p:cNvPr>
          <p:cNvSpPr txBox="1"/>
          <p:nvPr/>
        </p:nvSpPr>
        <p:spPr>
          <a:xfrm>
            <a:off x="526629" y="1720840"/>
            <a:ext cx="1089078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The State of Illinois has partnered with Morneau Shepell to offer a new web-based online enrollment platform called </a:t>
            </a:r>
            <a:r>
              <a:rPr lang="en-US" dirty="0" err="1"/>
              <a:t>MyBenefits</a:t>
            </a:r>
            <a:r>
              <a:rPr lang="en-US" dirty="0"/>
              <a:t> Marketplace.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Members can do the following:</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Learn about benefits and update benefits selections.</a:t>
            </a:r>
          </a:p>
          <a:p>
            <a:pPr marL="742950" lvl="1" indent="-285750">
              <a:buFont typeface="Arial" panose="020B0604020202020204" pitchFamily="34" charset="0"/>
              <a:buChar char="•"/>
            </a:pPr>
            <a:r>
              <a:rPr lang="en-US" dirty="0"/>
              <a:t>Perform benefit changes and learn about their different options.</a:t>
            </a:r>
          </a:p>
          <a:p>
            <a:pPr marL="742950" lvl="1" indent="-285750">
              <a:buFont typeface="Arial" panose="020B0604020202020204" pitchFamily="34" charset="0"/>
              <a:buChar char="•"/>
            </a:pPr>
            <a:r>
              <a:rPr lang="en-US" dirty="0"/>
              <a:t>Add and/or remove dependents</a:t>
            </a:r>
          </a:p>
          <a:p>
            <a:pPr marL="742950" lvl="1" indent="-285750">
              <a:buFont typeface="Arial" panose="020B0604020202020204" pitchFamily="34" charset="0"/>
              <a:buChar char="•"/>
            </a:pPr>
            <a:r>
              <a:rPr lang="en-US" dirty="0"/>
              <a:t>Personalize cost comparisons by health needs and preferred doctors.</a:t>
            </a:r>
          </a:p>
          <a:p>
            <a:pPr marL="742950" lvl="1" indent="-285750">
              <a:buFont typeface="Arial" panose="020B0604020202020204" pitchFamily="34" charset="0"/>
              <a:buChar char="•"/>
            </a:pPr>
            <a:endParaRPr lang="en-US" dirty="0"/>
          </a:p>
        </p:txBody>
      </p:sp>
      <p:pic>
        <p:nvPicPr>
          <p:cNvPr id="7" name="Picture 6">
            <a:hlinkClick r:id="rId3"/>
            <a:extLst>
              <a:ext uri="{FF2B5EF4-FFF2-40B4-BE49-F238E27FC236}">
                <a16:creationId xmlns:a16="http://schemas.microsoft.com/office/drawing/2014/main" id="{5D69CCCC-5A28-4052-BBD5-965C482DB03A}"/>
              </a:ext>
            </a:extLst>
          </p:cNvPr>
          <p:cNvPicPr>
            <a:picLocks noChangeAspect="1"/>
          </p:cNvPicPr>
          <p:nvPr/>
        </p:nvPicPr>
        <p:blipFill>
          <a:blip r:embed="rId4"/>
          <a:stretch>
            <a:fillRect/>
          </a:stretch>
        </p:blipFill>
        <p:spPr>
          <a:xfrm>
            <a:off x="3011648" y="4771875"/>
            <a:ext cx="5108895" cy="933450"/>
          </a:xfrm>
          <a:prstGeom prst="rect">
            <a:avLst/>
          </a:prstGeom>
        </p:spPr>
      </p:pic>
    </p:spTree>
    <p:extLst>
      <p:ext uri="{BB962C8B-B14F-4D97-AF65-F5344CB8AC3E}">
        <p14:creationId xmlns:p14="http://schemas.microsoft.com/office/powerpoint/2010/main" val="362136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p:cTn id="42"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77B75-FAA1-4555-80CB-BF410E56A218}"/>
              </a:ext>
            </a:extLst>
          </p:cNvPr>
          <p:cNvPicPr>
            <a:picLocks noChangeAspect="1"/>
          </p:cNvPicPr>
          <p:nvPr/>
        </p:nvPicPr>
        <p:blipFill>
          <a:blip r:embed="rId2"/>
          <a:stretch>
            <a:fillRect/>
          </a:stretch>
        </p:blipFill>
        <p:spPr>
          <a:xfrm>
            <a:off x="830510" y="826339"/>
            <a:ext cx="10379978" cy="5205321"/>
          </a:xfrm>
          <a:prstGeom prst="rect">
            <a:avLst/>
          </a:prstGeom>
        </p:spPr>
      </p:pic>
      <p:sp>
        <p:nvSpPr>
          <p:cNvPr id="4" name="Rectangle 3">
            <a:extLst>
              <a:ext uri="{FF2B5EF4-FFF2-40B4-BE49-F238E27FC236}">
                <a16:creationId xmlns:a16="http://schemas.microsoft.com/office/drawing/2014/main" id="{4AEE253B-E2C9-463F-AD8F-C90D03AD5F83}"/>
              </a:ext>
            </a:extLst>
          </p:cNvPr>
          <p:cNvSpPr/>
          <p:nvPr/>
        </p:nvSpPr>
        <p:spPr>
          <a:xfrm>
            <a:off x="2781667" y="0"/>
            <a:ext cx="6125331" cy="923330"/>
          </a:xfrm>
          <a:prstGeom prst="rect">
            <a:avLst/>
          </a:prstGeom>
          <a:noFill/>
        </p:spPr>
        <p:txBody>
          <a:bodyPr wrap="non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MyBenefits</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Website</a:t>
            </a:r>
          </a:p>
        </p:txBody>
      </p:sp>
      <p:sp>
        <p:nvSpPr>
          <p:cNvPr id="5" name="TextBox 4">
            <a:extLst>
              <a:ext uri="{FF2B5EF4-FFF2-40B4-BE49-F238E27FC236}">
                <a16:creationId xmlns:a16="http://schemas.microsoft.com/office/drawing/2014/main" id="{2704C0B2-0F52-4612-9FF6-F26D3E027948}"/>
              </a:ext>
            </a:extLst>
          </p:cNvPr>
          <p:cNvSpPr txBox="1"/>
          <p:nvPr/>
        </p:nvSpPr>
        <p:spPr>
          <a:xfrm>
            <a:off x="125834" y="6325299"/>
            <a:ext cx="493272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Click  -&gt;   Link to </a:t>
            </a:r>
            <a:r>
              <a:rPr lang="en-US" dirty="0" err="1">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MyBenefits</a:t>
            </a:r>
            <a:endParaRPr lang="en-US" dirty="0">
              <a:solidFill>
                <a:schemeClr val="tx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CCF2CDC-ED72-463B-B02E-C5CF8EFD01D0}"/>
              </a:ext>
            </a:extLst>
          </p:cNvPr>
          <p:cNvSpPr txBox="1"/>
          <p:nvPr/>
        </p:nvSpPr>
        <p:spPr>
          <a:xfrm>
            <a:off x="6493079" y="6325299"/>
            <a:ext cx="3414319"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Link to Directions -&gt; </a:t>
            </a:r>
            <a:r>
              <a:rPr lang="en-US" dirty="0" err="1">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MyBenefits</a:t>
            </a:r>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12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07A51F-7199-4A79-AB27-FB1D8796D691}"/>
              </a:ext>
            </a:extLst>
          </p:cNvPr>
          <p:cNvSpPr/>
          <p:nvPr/>
        </p:nvSpPr>
        <p:spPr>
          <a:xfrm>
            <a:off x="950110" y="275893"/>
            <a:ext cx="10291792"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Healthcare – Medical Plan Choices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TextBox 3">
            <a:extLst>
              <a:ext uri="{FF2B5EF4-FFF2-40B4-BE49-F238E27FC236}">
                <a16:creationId xmlns:a16="http://schemas.microsoft.com/office/drawing/2014/main" id="{AE7FF002-B222-4B19-B807-B959FEA55B5B}"/>
              </a:ext>
            </a:extLst>
          </p:cNvPr>
          <p:cNvSpPr txBox="1"/>
          <p:nvPr/>
        </p:nvSpPr>
        <p:spPr>
          <a:xfrm>
            <a:off x="514709" y="1292152"/>
            <a:ext cx="11162581" cy="3600986"/>
          </a:xfrm>
          <a:prstGeom prst="rect">
            <a:avLst/>
          </a:prstGeom>
          <a:noFill/>
        </p:spPr>
        <p:txBody>
          <a:bodyPr wrap="square" rtlCol="0">
            <a:spAutoFit/>
          </a:bodyPr>
          <a:lstStyle/>
          <a:p>
            <a:pPr algn="ctr"/>
            <a:r>
              <a:rPr lang="en-US" sz="3200" dirty="0"/>
              <a:t>Choose between Managed Care or Traditional Indemnity Plans</a:t>
            </a:r>
          </a:p>
          <a:p>
            <a:endParaRPr lang="en-US" sz="2000" dirty="0"/>
          </a:p>
          <a:p>
            <a:r>
              <a:rPr lang="en-US" sz="2800" b="1" u="sng" dirty="0">
                <a:solidFill>
                  <a:schemeClr val="tx2">
                    <a:lumMod val="60000"/>
                    <a:lumOff val="40000"/>
                  </a:schemeClr>
                </a:solidFill>
              </a:rPr>
              <a:t>Managed Care Plans</a:t>
            </a:r>
          </a:p>
          <a:p>
            <a:endParaRPr lang="en-US" sz="2000" b="1" dirty="0"/>
          </a:p>
          <a:p>
            <a:pPr marL="342900" indent="-342900">
              <a:buFont typeface="Arial" panose="020B0604020202020204" pitchFamily="34" charset="0"/>
              <a:buChar char="•"/>
            </a:pPr>
            <a:r>
              <a:rPr lang="en-US" sz="2800" b="1" dirty="0"/>
              <a:t>Managed Care Plans offer comprehensive coverage.</a:t>
            </a:r>
          </a:p>
          <a:p>
            <a:pPr marL="342900" indent="-342900">
              <a:buFont typeface="Arial" panose="020B0604020202020204" pitchFamily="34" charset="0"/>
              <a:buChar char="•"/>
            </a:pPr>
            <a:endParaRPr lang="en-US" sz="2000" b="1" dirty="0"/>
          </a:p>
          <a:p>
            <a:pPr marL="800100" lvl="1" indent="-342900">
              <a:buFont typeface="Arial" panose="020B0604020202020204" pitchFamily="34" charset="0"/>
              <a:buChar char="•"/>
            </a:pPr>
            <a:endParaRPr lang="en-US" sz="2000" b="1" dirty="0"/>
          </a:p>
          <a:p>
            <a:pPr marL="1257300" lvl="2"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sp>
        <p:nvSpPr>
          <p:cNvPr id="5" name="TextBox 4">
            <a:extLst>
              <a:ext uri="{FF2B5EF4-FFF2-40B4-BE49-F238E27FC236}">
                <a16:creationId xmlns:a16="http://schemas.microsoft.com/office/drawing/2014/main" id="{EA0BE6BE-A27F-4B86-B592-BBD5EB96790D}"/>
              </a:ext>
            </a:extLst>
          </p:cNvPr>
          <p:cNvSpPr txBox="1"/>
          <p:nvPr/>
        </p:nvSpPr>
        <p:spPr>
          <a:xfrm>
            <a:off x="638355" y="4696612"/>
            <a:ext cx="11553645" cy="2246769"/>
          </a:xfrm>
          <a:prstGeom prst="rect">
            <a:avLst/>
          </a:prstGeom>
          <a:noFill/>
        </p:spPr>
        <p:txBody>
          <a:bodyPr wrap="square" rtlCol="0">
            <a:spAutoFit/>
          </a:bodyPr>
          <a:lstStyle/>
          <a:p>
            <a:pPr marL="342900" indent="-342900">
              <a:buFont typeface="Arial" panose="020B0604020202020204" pitchFamily="34" charset="0"/>
              <a:buChar char="•"/>
            </a:pPr>
            <a:r>
              <a:rPr lang="en-US" sz="2800" b="1" u="sng" dirty="0">
                <a:solidFill>
                  <a:schemeClr val="tx2">
                    <a:lumMod val="60000"/>
                    <a:lumOff val="40000"/>
                  </a:schemeClr>
                </a:solidFill>
              </a:rPr>
              <a:t>Limitations include:</a:t>
            </a:r>
          </a:p>
          <a:p>
            <a:pPr marL="800100" lvl="1" indent="-342900">
              <a:buFont typeface="Arial" panose="020B0604020202020204" pitchFamily="34" charset="0"/>
              <a:buChar char="•"/>
            </a:pPr>
            <a:r>
              <a:rPr lang="en-US" sz="2800" dirty="0"/>
              <a:t>Geographic availability.</a:t>
            </a:r>
          </a:p>
          <a:p>
            <a:pPr marL="800100" lvl="1" indent="-342900">
              <a:buFont typeface="Arial" panose="020B0604020202020204" pitchFamily="34" charset="0"/>
              <a:buChar char="•"/>
            </a:pPr>
            <a:r>
              <a:rPr lang="en-US" sz="2800" dirty="0"/>
              <a:t>Defined provider networks.</a:t>
            </a:r>
          </a:p>
          <a:p>
            <a:pPr marL="800100" lvl="1" indent="-342900">
              <a:buFont typeface="Arial" panose="020B0604020202020204" pitchFamily="34" charset="0"/>
              <a:buChar char="•"/>
            </a:pPr>
            <a:r>
              <a:rPr lang="en-US" sz="2800" dirty="0"/>
              <a:t>Depending upon your residential address, you may choose between several different plans.</a:t>
            </a:r>
          </a:p>
        </p:txBody>
      </p:sp>
      <p:sp>
        <p:nvSpPr>
          <p:cNvPr id="7" name="TextBox 6">
            <a:extLst>
              <a:ext uri="{FF2B5EF4-FFF2-40B4-BE49-F238E27FC236}">
                <a16:creationId xmlns:a16="http://schemas.microsoft.com/office/drawing/2014/main" id="{8CD068C6-7C80-4997-81F5-0150C493CDED}"/>
              </a:ext>
            </a:extLst>
          </p:cNvPr>
          <p:cNvSpPr txBox="1"/>
          <p:nvPr/>
        </p:nvSpPr>
        <p:spPr>
          <a:xfrm>
            <a:off x="511205" y="3429000"/>
            <a:ext cx="7712015" cy="1692771"/>
          </a:xfrm>
          <a:prstGeom prst="rect">
            <a:avLst/>
          </a:prstGeom>
          <a:noFill/>
        </p:spPr>
        <p:txBody>
          <a:bodyPr wrap="square" rtlCol="0">
            <a:spAutoFit/>
          </a:bodyPr>
          <a:lstStyle/>
          <a:p>
            <a:pPr marL="342900" lvl="0" indent="-342900">
              <a:buFont typeface="Arial" panose="020B0604020202020204" pitchFamily="34" charset="0"/>
              <a:buChar char="•"/>
            </a:pPr>
            <a:r>
              <a:rPr lang="en-US" sz="2800" b="1" u="sng" dirty="0">
                <a:solidFill>
                  <a:srgbClr val="94D7E4">
                    <a:lumMod val="60000"/>
                    <a:lumOff val="40000"/>
                  </a:srgbClr>
                </a:solidFill>
              </a:rPr>
              <a:t>Advantages include</a:t>
            </a:r>
            <a:r>
              <a:rPr lang="en-US" sz="2800" b="1" dirty="0">
                <a:solidFill>
                  <a:srgbClr val="94D7E4">
                    <a:lumMod val="60000"/>
                    <a:lumOff val="40000"/>
                  </a:srgbClr>
                </a:solidFill>
              </a:rPr>
              <a:t>:</a:t>
            </a:r>
          </a:p>
          <a:p>
            <a:pPr marL="800100" lvl="1" indent="-342900">
              <a:buFont typeface="Arial" panose="020B0604020202020204" pitchFamily="34" charset="0"/>
              <a:buChar char="•"/>
            </a:pPr>
            <a:r>
              <a:rPr lang="en-US" sz="2800" dirty="0">
                <a:solidFill>
                  <a:prstClr val="white"/>
                </a:solidFill>
              </a:rPr>
              <a:t>Lower out-of-pocket costs.</a:t>
            </a:r>
          </a:p>
          <a:p>
            <a:pPr marL="800100" lvl="1" indent="-342900">
              <a:buFont typeface="Arial" panose="020B0604020202020204" pitchFamily="34" charset="0"/>
              <a:buChar char="•"/>
            </a:pPr>
            <a:r>
              <a:rPr lang="en-US" sz="2800" dirty="0">
                <a:solidFill>
                  <a:prstClr val="white"/>
                </a:solidFill>
              </a:rPr>
              <a:t>Virtually no paperwork.</a:t>
            </a:r>
          </a:p>
          <a:p>
            <a:pPr lvl="1"/>
            <a:endParaRPr lang="en-US" sz="2000" dirty="0">
              <a:solidFill>
                <a:prstClr val="white"/>
              </a:solidFill>
            </a:endParaRPr>
          </a:p>
        </p:txBody>
      </p:sp>
      <p:pic>
        <p:nvPicPr>
          <p:cNvPr id="5122" name="Picture 2" descr="Eastern Illinois University :: Health Education Resource Center">
            <a:extLst>
              <a:ext uri="{FF2B5EF4-FFF2-40B4-BE49-F238E27FC236}">
                <a16:creationId xmlns:a16="http://schemas.microsoft.com/office/drawing/2014/main" id="{CEDF62E1-675B-49A4-B6FE-D128F5CCA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745" y="3732145"/>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 calcmode="lin" valueType="num">
                                      <p:cBhvr>
                                        <p:cTn id="1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4">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7">
                                            <p:txEl>
                                              <p:pRg st="0" end="0"/>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7">
                                            <p:txEl>
                                              <p:pRg st="1" end="1"/>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p:cTn id="3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5">
                                            <p:txEl>
                                              <p:pRg st="0" end="0"/>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p:cTn id="4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5">
                                            <p:txEl>
                                              <p:pRg st="1" end="1"/>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5">
                                            <p:txEl>
                                              <p:pRg st="2" end="2"/>
                                            </p:txEl>
                                          </p:spTgt>
                                        </p:tgtEl>
                                        <p:attrNameLst>
                                          <p:attrName>style.visibility</p:attrName>
                                        </p:attrNameLst>
                                      </p:cBhvr>
                                      <p:to>
                                        <p:strVal val="visible"/>
                                      </p:to>
                                    </p:set>
                                    <p:anim calcmode="lin" valueType="num">
                                      <p:cBhvr>
                                        <p:cTn id="46"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5">
                                            <p:txEl>
                                              <p:pRg st="2" end="2"/>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 calcmode="lin" valueType="num">
                                      <p:cBhvr>
                                        <p:cTn id="5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5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D6DD8-F315-4AF5-9EBE-DED4DBD7FBEA}"/>
              </a:ext>
            </a:extLst>
          </p:cNvPr>
          <p:cNvSpPr/>
          <p:nvPr/>
        </p:nvSpPr>
        <p:spPr>
          <a:xfrm>
            <a:off x="894808" y="375137"/>
            <a:ext cx="9899057"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Healthcare-Medical Plan Choices</a:t>
            </a:r>
          </a:p>
        </p:txBody>
      </p:sp>
      <p:sp>
        <p:nvSpPr>
          <p:cNvPr id="6" name="TextBox 5">
            <a:extLst>
              <a:ext uri="{FF2B5EF4-FFF2-40B4-BE49-F238E27FC236}">
                <a16:creationId xmlns:a16="http://schemas.microsoft.com/office/drawing/2014/main" id="{423B3916-9AC0-4D34-99AB-B4695EDC3BC5}"/>
              </a:ext>
            </a:extLst>
          </p:cNvPr>
          <p:cNvSpPr txBox="1"/>
          <p:nvPr/>
        </p:nvSpPr>
        <p:spPr>
          <a:xfrm>
            <a:off x="894808" y="1500996"/>
            <a:ext cx="10319532" cy="1384995"/>
          </a:xfrm>
          <a:prstGeom prst="rect">
            <a:avLst/>
          </a:prstGeom>
          <a:noFill/>
        </p:spPr>
        <p:txBody>
          <a:bodyPr wrap="square" rtlCol="0">
            <a:spAutoFit/>
          </a:bodyPr>
          <a:lstStyle/>
          <a:p>
            <a:r>
              <a:rPr lang="en-US" sz="3200" b="1" u="sng" dirty="0">
                <a:solidFill>
                  <a:schemeClr val="tx2">
                    <a:lumMod val="60000"/>
                    <a:lumOff val="40000"/>
                  </a:schemeClr>
                </a:solidFill>
              </a:rPr>
              <a:t>Traditional Indemnity Plan</a:t>
            </a:r>
          </a:p>
          <a:p>
            <a:endParaRPr lang="en-US" sz="3200" b="1" u="sng" dirty="0">
              <a:solidFill>
                <a:schemeClr val="tx2">
                  <a:lumMod val="60000"/>
                  <a:lumOff val="40000"/>
                </a:schemeClr>
              </a:solidFill>
            </a:endParaRPr>
          </a:p>
          <a:p>
            <a:endParaRPr lang="en-US" sz="2000" b="1" u="sng" dirty="0">
              <a:solidFill>
                <a:schemeClr val="tx2">
                  <a:lumMod val="60000"/>
                  <a:lumOff val="40000"/>
                </a:schemeClr>
              </a:solidFill>
            </a:endParaRPr>
          </a:p>
        </p:txBody>
      </p:sp>
      <p:sp>
        <p:nvSpPr>
          <p:cNvPr id="7" name="TextBox 6">
            <a:extLst>
              <a:ext uri="{FF2B5EF4-FFF2-40B4-BE49-F238E27FC236}">
                <a16:creationId xmlns:a16="http://schemas.microsoft.com/office/drawing/2014/main" id="{FB5F0455-C572-471B-AC29-BAB2CA83579B}"/>
              </a:ext>
            </a:extLst>
          </p:cNvPr>
          <p:cNvSpPr txBox="1"/>
          <p:nvPr/>
        </p:nvSpPr>
        <p:spPr>
          <a:xfrm>
            <a:off x="552091" y="2173857"/>
            <a:ext cx="11639909" cy="769441"/>
          </a:xfrm>
          <a:prstGeom prst="rect">
            <a:avLst/>
          </a:prstGeom>
          <a:noFill/>
        </p:spPr>
        <p:txBody>
          <a:bodyPr wrap="square" rtlCol="0">
            <a:spAutoFit/>
          </a:bodyPr>
          <a:lstStyle/>
          <a:p>
            <a:r>
              <a:rPr lang="en-US" sz="2400" b="1" dirty="0"/>
              <a:t>The Quality Care Health Plan offers a comprehensive range of benefits through AETNA</a:t>
            </a:r>
          </a:p>
          <a:p>
            <a:endParaRPr lang="en-US" sz="2000" b="1" dirty="0"/>
          </a:p>
        </p:txBody>
      </p:sp>
      <p:sp>
        <p:nvSpPr>
          <p:cNvPr id="8" name="Rectangle 7">
            <a:extLst>
              <a:ext uri="{FF2B5EF4-FFF2-40B4-BE49-F238E27FC236}">
                <a16:creationId xmlns:a16="http://schemas.microsoft.com/office/drawing/2014/main" id="{74608D04-CE4A-477F-96C3-2AACC488CD04}"/>
              </a:ext>
            </a:extLst>
          </p:cNvPr>
          <p:cNvSpPr/>
          <p:nvPr/>
        </p:nvSpPr>
        <p:spPr>
          <a:xfrm>
            <a:off x="894807" y="2960595"/>
            <a:ext cx="9681177" cy="2739211"/>
          </a:xfrm>
          <a:prstGeom prst="rect">
            <a:avLst/>
          </a:prstGeom>
        </p:spPr>
        <p:txBody>
          <a:bodyPr wrap="square">
            <a:spAutoFit/>
          </a:bodyPr>
          <a:lstStyle/>
          <a:p>
            <a:pPr marL="342900" lvl="0" indent="-342900">
              <a:buFont typeface="Arial" panose="020B0604020202020204" pitchFamily="34" charset="0"/>
              <a:buChar char="•"/>
            </a:pPr>
            <a:r>
              <a:rPr lang="en-US" sz="3200" b="1" u="sng" dirty="0">
                <a:solidFill>
                  <a:srgbClr val="94D7E4">
                    <a:lumMod val="60000"/>
                    <a:lumOff val="40000"/>
                  </a:srgbClr>
                </a:solidFill>
              </a:rPr>
              <a:t>Advantages include</a:t>
            </a:r>
            <a:r>
              <a:rPr lang="en-US" sz="3200" b="1" dirty="0">
                <a:solidFill>
                  <a:srgbClr val="94D7E4">
                    <a:lumMod val="60000"/>
                    <a:lumOff val="40000"/>
                  </a:srgbClr>
                </a:solidFill>
              </a:rPr>
              <a:t>:</a:t>
            </a:r>
          </a:p>
          <a:p>
            <a:pPr marL="800100" lvl="1" indent="-342900">
              <a:buFont typeface="Arial" panose="020B0604020202020204" pitchFamily="34" charset="0"/>
              <a:buChar char="•"/>
            </a:pPr>
            <a:r>
              <a:rPr lang="en-US" sz="2800" dirty="0">
                <a:solidFill>
                  <a:prstClr val="white"/>
                </a:solidFill>
              </a:rPr>
              <a:t>Plan participants can choose any physician or hospital for medical services.</a:t>
            </a:r>
          </a:p>
          <a:p>
            <a:pPr marL="800100" lvl="1" indent="-342900">
              <a:buFont typeface="Arial" panose="020B0604020202020204" pitchFamily="34" charset="0"/>
              <a:buChar char="•"/>
            </a:pPr>
            <a:endParaRPr lang="en-US" sz="2800" dirty="0">
              <a:solidFill>
                <a:prstClr val="white"/>
              </a:solidFill>
            </a:endParaRPr>
          </a:p>
          <a:p>
            <a:pPr marL="800100" lvl="1" indent="-342900">
              <a:buFont typeface="Arial" panose="020B0604020202020204" pitchFamily="34" charset="0"/>
              <a:buChar char="•"/>
            </a:pPr>
            <a:r>
              <a:rPr lang="en-US" sz="2800" dirty="0">
                <a:solidFill>
                  <a:prstClr val="white"/>
                </a:solidFill>
              </a:rPr>
              <a:t>Lower out-of-pocket costs when receiving services from a QCHP network provider.</a:t>
            </a:r>
          </a:p>
        </p:txBody>
      </p:sp>
    </p:spTree>
    <p:extLst>
      <p:ext uri="{BB962C8B-B14F-4D97-AF65-F5344CB8AC3E}">
        <p14:creationId xmlns:p14="http://schemas.microsoft.com/office/powerpoint/2010/main" val="33879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2987C-7235-47C7-84AE-30CF10635886}"/>
              </a:ext>
            </a:extLst>
          </p:cNvPr>
          <p:cNvPicPr>
            <a:picLocks noChangeAspect="1"/>
          </p:cNvPicPr>
          <p:nvPr/>
        </p:nvPicPr>
        <p:blipFill>
          <a:blip r:embed="rId2"/>
          <a:stretch>
            <a:fillRect/>
          </a:stretch>
        </p:blipFill>
        <p:spPr>
          <a:xfrm>
            <a:off x="1937857" y="2594799"/>
            <a:ext cx="7422815" cy="4066496"/>
          </a:xfrm>
          <a:prstGeom prst="rect">
            <a:avLst/>
          </a:prstGeom>
        </p:spPr>
      </p:pic>
      <p:sp>
        <p:nvSpPr>
          <p:cNvPr id="4" name="Rectangle 3">
            <a:extLst>
              <a:ext uri="{FF2B5EF4-FFF2-40B4-BE49-F238E27FC236}">
                <a16:creationId xmlns:a16="http://schemas.microsoft.com/office/drawing/2014/main" id="{770BDF30-506A-4A69-9A75-A1F8CB3602C8}"/>
              </a:ext>
            </a:extLst>
          </p:cNvPr>
          <p:cNvSpPr/>
          <p:nvPr/>
        </p:nvSpPr>
        <p:spPr>
          <a:xfrm>
            <a:off x="184557" y="719991"/>
            <a:ext cx="11299971" cy="1754326"/>
          </a:xfrm>
          <a:prstGeom prst="rect">
            <a:avLst/>
          </a:prstGeom>
        </p:spPr>
        <p:txBody>
          <a:bodyPr wrap="square">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Co-payments and Coinsurance &amp; Deductibles</a:t>
            </a:r>
          </a:p>
        </p:txBody>
      </p:sp>
    </p:spTree>
    <p:extLst>
      <p:ext uri="{BB962C8B-B14F-4D97-AF65-F5344CB8AC3E}">
        <p14:creationId xmlns:p14="http://schemas.microsoft.com/office/powerpoint/2010/main" val="185398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F7FB3-035B-4E45-8448-11A234EEEB1C}"/>
              </a:ext>
            </a:extLst>
          </p:cNvPr>
          <p:cNvSpPr/>
          <p:nvPr/>
        </p:nvSpPr>
        <p:spPr>
          <a:xfrm>
            <a:off x="4209483" y="198968"/>
            <a:ext cx="3286476"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HMO Benefits</a:t>
            </a:r>
          </a:p>
        </p:txBody>
      </p:sp>
      <p:sp>
        <p:nvSpPr>
          <p:cNvPr id="3" name="TextBox 2">
            <a:extLst>
              <a:ext uri="{FF2B5EF4-FFF2-40B4-BE49-F238E27FC236}">
                <a16:creationId xmlns:a16="http://schemas.microsoft.com/office/drawing/2014/main" id="{024BC08A-C2B8-4595-9A83-ACA2BF06EE3F}"/>
              </a:ext>
            </a:extLst>
          </p:cNvPr>
          <p:cNvSpPr txBox="1"/>
          <p:nvPr/>
        </p:nvSpPr>
        <p:spPr>
          <a:xfrm>
            <a:off x="536895" y="906854"/>
            <a:ext cx="1119091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Health Maintenance Organization (HMO) members are required to stay within the health plan provider network.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out-of-network services are available, other than listed below.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Members will need to select a primary care physician (PCP) from a network of participating providers.</a:t>
            </a:r>
          </a:p>
        </p:txBody>
      </p:sp>
      <p:sp>
        <p:nvSpPr>
          <p:cNvPr id="4" name="Rectangle 3">
            <a:extLst>
              <a:ext uri="{FF2B5EF4-FFF2-40B4-BE49-F238E27FC236}">
                <a16:creationId xmlns:a16="http://schemas.microsoft.com/office/drawing/2014/main" id="{8ED1E1FC-4290-4F06-95E0-E1F93F7E04A1}"/>
              </a:ext>
            </a:extLst>
          </p:cNvPr>
          <p:cNvSpPr/>
          <p:nvPr/>
        </p:nvSpPr>
        <p:spPr>
          <a:xfrm>
            <a:off x="4606781" y="2445737"/>
            <a:ext cx="2127505" cy="400110"/>
          </a:xfrm>
          <a:prstGeom prst="rect">
            <a:avLst/>
          </a:prstGeom>
          <a:noFill/>
        </p:spPr>
        <p:txBody>
          <a:bodyPr wrap="none" lIns="91440" tIns="45720" rIns="91440" bIns="45720">
            <a:spAutoFit/>
          </a:bodyPr>
          <a:lstStyle/>
          <a:p>
            <a:pPr algn="ctr"/>
            <a:r>
              <a:rPr lang="en-US" sz="2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HMO Plan Design</a:t>
            </a:r>
          </a:p>
        </p:txBody>
      </p:sp>
      <p:sp>
        <p:nvSpPr>
          <p:cNvPr id="5" name="TextBox 4">
            <a:extLst>
              <a:ext uri="{FF2B5EF4-FFF2-40B4-BE49-F238E27FC236}">
                <a16:creationId xmlns:a16="http://schemas.microsoft.com/office/drawing/2014/main" id="{618E9365-9934-4420-8C2F-32A5FB68DCC6}"/>
              </a:ext>
            </a:extLst>
          </p:cNvPr>
          <p:cNvSpPr txBox="1"/>
          <p:nvPr/>
        </p:nvSpPr>
        <p:spPr>
          <a:xfrm>
            <a:off x="536895" y="2809786"/>
            <a:ext cx="10033233"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Plan Year Out-of-Pocket Maximum</a:t>
            </a:r>
            <a:r>
              <a:rPr lang="en-US" u="sng" dirty="0">
                <a:latin typeface="Calibri" panose="020F0502020204030204" pitchFamily="34" charset="0"/>
                <a:cs typeface="Calibri" panose="020F0502020204030204" pitchFamily="34" charset="0"/>
              </a:rPr>
              <a:t>	</a:t>
            </a:r>
          </a:p>
          <a:p>
            <a:pPr algn="ctr"/>
            <a:r>
              <a:rPr lang="en-US" u="sng" dirty="0">
                <a:latin typeface="Calibri" panose="020F0502020204030204" pitchFamily="34" charset="0"/>
                <a:cs typeface="Calibri" panose="020F0502020204030204" pitchFamily="34" charset="0"/>
              </a:rPr>
              <a:t>	Individual			    			Family	</a:t>
            </a:r>
          </a:p>
          <a:p>
            <a:r>
              <a:rPr lang="en-US" dirty="0">
                <a:latin typeface="Calibri" panose="020F0502020204030204" pitchFamily="34" charset="0"/>
                <a:cs typeface="Calibri" panose="020F0502020204030204" pitchFamily="34" charset="0"/>
              </a:rPr>
              <a:t>							$3,000					      $6,000				   </a:t>
            </a:r>
          </a:p>
        </p:txBody>
      </p:sp>
      <p:sp>
        <p:nvSpPr>
          <p:cNvPr id="6" name="Rectangle 5">
            <a:extLst>
              <a:ext uri="{FF2B5EF4-FFF2-40B4-BE49-F238E27FC236}">
                <a16:creationId xmlns:a16="http://schemas.microsoft.com/office/drawing/2014/main" id="{EBEA6369-775B-48C0-8405-ABDECA5B910F}"/>
              </a:ext>
            </a:extLst>
          </p:cNvPr>
          <p:cNvSpPr/>
          <p:nvPr/>
        </p:nvSpPr>
        <p:spPr>
          <a:xfrm>
            <a:off x="4633165" y="3767333"/>
            <a:ext cx="2074735" cy="400110"/>
          </a:xfrm>
          <a:prstGeom prst="rect">
            <a:avLst/>
          </a:prstGeom>
          <a:noFill/>
        </p:spPr>
        <p:txBody>
          <a:bodyPr wrap="none" lIns="91440" tIns="45720" rIns="91440" bIns="45720">
            <a:spAutoFit/>
          </a:bodyPr>
          <a:lstStyle/>
          <a:p>
            <a:pPr algn="ctr"/>
            <a:r>
              <a:rPr lang="en-US" sz="20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Hospital Services</a:t>
            </a:r>
            <a:endParaRPr lang="en-US" sz="2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TextBox 6">
            <a:extLst>
              <a:ext uri="{FF2B5EF4-FFF2-40B4-BE49-F238E27FC236}">
                <a16:creationId xmlns:a16="http://schemas.microsoft.com/office/drawing/2014/main" id="{2087513E-F118-4E20-B9E8-3D37AC15F060}"/>
              </a:ext>
            </a:extLst>
          </p:cNvPr>
          <p:cNvSpPr txBox="1"/>
          <p:nvPr/>
        </p:nvSpPr>
        <p:spPr>
          <a:xfrm>
            <a:off x="1591027" y="4290774"/>
            <a:ext cx="9244669" cy="1938992"/>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Type							In-Network Co-Pay					Out-of-Network Co-Pay</a:t>
            </a:r>
          </a:p>
          <a:p>
            <a:r>
              <a:rPr lang="en-US" sz="1200" dirty="0">
                <a:latin typeface="Calibri" panose="020F0502020204030204" pitchFamily="34" charset="0"/>
                <a:cs typeface="Calibri" panose="020F0502020204030204" pitchFamily="34" charset="0"/>
              </a:rPr>
              <a:t>Emergency Room Services					$275 									$275</a:t>
            </a:r>
          </a:p>
          <a:p>
            <a:r>
              <a:rPr lang="en-US" sz="1200" dirty="0">
                <a:latin typeface="Calibri" panose="020F0502020204030204" pitchFamily="34" charset="0"/>
                <a:cs typeface="Calibri" panose="020F0502020204030204" pitchFamily="34" charset="0"/>
              </a:rPr>
              <a:t>Inpatient Hospitalization			</a:t>
            </a:r>
            <a:r>
              <a:rPr lang="en-US"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$400 per admission</a:t>
            </a:r>
            <a:r>
              <a:rPr lang="en-US"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Not covered</a:t>
            </a:r>
          </a:p>
          <a:p>
            <a:r>
              <a:rPr lang="en-US" sz="1200" dirty="0">
                <a:latin typeface="Calibri" panose="020F0502020204030204" pitchFamily="34" charset="0"/>
                <a:cs typeface="Calibri" panose="020F0502020204030204" pitchFamily="34" charset="0"/>
              </a:rPr>
              <a:t>Inpatient Alcohol &amp; Substance Abuse				$400 per admission							Not covered</a:t>
            </a:r>
          </a:p>
          <a:p>
            <a:r>
              <a:rPr lang="en-US" sz="1200" dirty="0">
                <a:latin typeface="Calibri" panose="020F0502020204030204" pitchFamily="34" charset="0"/>
                <a:cs typeface="Calibri" panose="020F0502020204030204" pitchFamily="34" charset="0"/>
              </a:rPr>
              <a:t>Inpatient Psychiatric Admission				$400 per admission							Not covered</a:t>
            </a:r>
          </a:p>
          <a:p>
            <a:r>
              <a:rPr lang="en-US" sz="1200" dirty="0">
                <a:latin typeface="Calibri" panose="020F0502020204030204" pitchFamily="34" charset="0"/>
                <a:cs typeface="Calibri" panose="020F0502020204030204" pitchFamily="34" charset="0"/>
              </a:rPr>
              <a:t>Outpatient Surgery						$300 co-pay per visit							Not covered</a:t>
            </a:r>
          </a:p>
          <a:p>
            <a:r>
              <a:rPr lang="en-US" sz="1200" dirty="0">
                <a:latin typeface="Calibri" panose="020F0502020204030204" pitchFamily="34" charset="0"/>
                <a:cs typeface="Calibri" panose="020F0502020204030204" pitchFamily="34" charset="0"/>
              </a:rPr>
              <a:t>Skilled Nursing Facility						100% covered								Not covered</a:t>
            </a:r>
          </a:p>
          <a:p>
            <a:r>
              <a:rPr lang="en-US" sz="1200" dirty="0">
                <a:latin typeface="Calibri" panose="020F0502020204030204" pitchFamily="34" charset="0"/>
                <a:cs typeface="Calibri" panose="020F0502020204030204" pitchFamily="34" charset="0"/>
              </a:rPr>
              <a:t>Diagnostic Lab and X-Ray					100% covered								Not covered</a:t>
            </a:r>
          </a:p>
          <a:p>
            <a:r>
              <a:rPr lang="en-US" sz="1200" dirty="0">
                <a:latin typeface="Calibri" panose="020F0502020204030204" pitchFamily="34" charset="0"/>
                <a:cs typeface="Calibri" panose="020F0502020204030204" pitchFamily="34" charset="0"/>
              </a:rPr>
              <a:t>Complex Imaging (CT/Pet Scans/MRI’s)			$30 co-payment							Not covered</a:t>
            </a: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F38F89-7E2D-4F6E-8CAF-034C64452055}"/>
              </a:ext>
            </a:extLst>
          </p:cNvPr>
          <p:cNvSpPr txBox="1"/>
          <p:nvPr/>
        </p:nvSpPr>
        <p:spPr>
          <a:xfrm>
            <a:off x="2805420" y="6229766"/>
            <a:ext cx="6094602" cy="369332"/>
          </a:xfrm>
          <a:prstGeom prst="rect">
            <a:avLst/>
          </a:prstGeom>
          <a:noFill/>
        </p:spPr>
        <p:txBody>
          <a:bodyPr wrap="square">
            <a:spAutoFit/>
          </a:bodyPr>
          <a:lstStyle/>
          <a:p>
            <a:pPr algn="ctr"/>
            <a:r>
              <a:rPr lang="en-US" dirty="0">
                <a:solidFill>
                  <a:schemeClr val="tx2"/>
                </a:solidFill>
                <a:latin typeface="Calibri" panose="020F0502020204030204" pitchFamily="34" charset="0"/>
                <a:cs typeface="Calibri" panose="020F0502020204030204" pitchFamily="34" charset="0"/>
              </a:rPr>
              <a:t>For more information on the HMO Plan –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click on this link</a:t>
            </a:r>
            <a:r>
              <a:rPr lang="en-US" dirty="0">
                <a:solidFill>
                  <a:schemeClr val="tx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401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p:cTn id="3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5">
                                            <p:txEl>
                                              <p:pRg st="0" end="0"/>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 calcmode="lin" valueType="num">
                                      <p:cBhvr>
                                        <p:cTn id="3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5">
                                            <p:txEl>
                                              <p:pRg st="1" end="1"/>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 calcmode="lin" valueType="num">
                                      <p:cBhvr>
                                        <p:cTn id="4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5">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 calcmode="lin" valueType="num">
                                      <p:cBhvr>
                                        <p:cTn id="6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937C34-DFE9-4A7C-95C7-44C18C78586D}"/>
              </a:ext>
            </a:extLst>
          </p:cNvPr>
          <p:cNvSpPr/>
          <p:nvPr/>
        </p:nvSpPr>
        <p:spPr>
          <a:xfrm>
            <a:off x="2391625" y="106689"/>
            <a:ext cx="7408759"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Open Access Plan (OAP) Benefits</a:t>
            </a:r>
          </a:p>
        </p:txBody>
      </p:sp>
      <p:sp>
        <p:nvSpPr>
          <p:cNvPr id="3" name="TextBox 2">
            <a:extLst>
              <a:ext uri="{FF2B5EF4-FFF2-40B4-BE49-F238E27FC236}">
                <a16:creationId xmlns:a16="http://schemas.microsoft.com/office/drawing/2014/main" id="{D862E351-978A-4855-91B0-E4F3D0072CD5}"/>
              </a:ext>
            </a:extLst>
          </p:cNvPr>
          <p:cNvSpPr txBox="1"/>
          <p:nvPr/>
        </p:nvSpPr>
        <p:spPr>
          <a:xfrm>
            <a:off x="1451295" y="956345"/>
            <a:ext cx="928661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Open Access Plan (OAP) members will have three tiers of providers from which to choose to obtain services.</a:t>
            </a:r>
          </a:p>
          <a:p>
            <a:pPr marL="285750" indent="-285750">
              <a:buFont typeface="Arial" panose="020B0604020202020204" pitchFamily="34" charset="0"/>
              <a:buChar char="•"/>
            </a:pPr>
            <a:r>
              <a:rPr lang="en-US" u="sng" dirty="0">
                <a:solidFill>
                  <a:schemeClr val="tx2"/>
                </a:solidFill>
              </a:rPr>
              <a:t>Tier I</a:t>
            </a:r>
            <a:r>
              <a:rPr lang="en-US" dirty="0"/>
              <a:t> offers a managed care network which provides enhanced benefits and operates similar to an HMO. </a:t>
            </a:r>
          </a:p>
          <a:p>
            <a:pPr marL="285750" indent="-285750">
              <a:buFont typeface="Arial" panose="020B0604020202020204" pitchFamily="34" charset="0"/>
              <a:buChar char="•"/>
            </a:pPr>
            <a:r>
              <a:rPr lang="en-US" u="sng" dirty="0">
                <a:solidFill>
                  <a:schemeClr val="tx2"/>
                </a:solidFill>
              </a:rPr>
              <a:t>Tier II </a:t>
            </a:r>
            <a:r>
              <a:rPr lang="en-US" dirty="0"/>
              <a:t>offers an expanded network of providers and is a hybrid plan operating similar to an HMO and PPO. </a:t>
            </a:r>
          </a:p>
          <a:p>
            <a:pPr marL="285750" indent="-285750">
              <a:buFont typeface="Arial" panose="020B0604020202020204" pitchFamily="34" charset="0"/>
              <a:buChar char="•"/>
            </a:pPr>
            <a:r>
              <a:rPr lang="en-US" u="sng" dirty="0">
                <a:solidFill>
                  <a:schemeClr val="tx2"/>
                </a:solidFill>
              </a:rPr>
              <a:t>Tier III </a:t>
            </a:r>
            <a:r>
              <a:rPr lang="en-US" dirty="0"/>
              <a:t>covers all providers which are not in the managed care networks of Tiers I or II (out-of-network providers). </a:t>
            </a:r>
          </a:p>
        </p:txBody>
      </p:sp>
      <p:sp>
        <p:nvSpPr>
          <p:cNvPr id="4" name="Rectangle 3">
            <a:extLst>
              <a:ext uri="{FF2B5EF4-FFF2-40B4-BE49-F238E27FC236}">
                <a16:creationId xmlns:a16="http://schemas.microsoft.com/office/drawing/2014/main" id="{02292E97-BDE7-416C-881E-21BE00E83AB7}"/>
              </a:ext>
            </a:extLst>
          </p:cNvPr>
          <p:cNvSpPr/>
          <p:nvPr/>
        </p:nvSpPr>
        <p:spPr>
          <a:xfrm>
            <a:off x="3875594" y="3279079"/>
            <a:ext cx="3987822" cy="400110"/>
          </a:xfrm>
          <a:prstGeom prst="rect">
            <a:avLst/>
          </a:prstGeom>
          <a:noFill/>
        </p:spPr>
        <p:txBody>
          <a:bodyPr wrap="none" lIns="91440" tIns="45720" rIns="91440" bIns="45720">
            <a:spAutoFit/>
          </a:bodyPr>
          <a:lstStyle/>
          <a:p>
            <a:pPr algn="ctr"/>
            <a:r>
              <a:rPr lang="en-US" sz="2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 Year Out-of-Pocket Maximum</a:t>
            </a:r>
          </a:p>
        </p:txBody>
      </p:sp>
      <p:sp>
        <p:nvSpPr>
          <p:cNvPr id="5" name="TextBox 4">
            <a:extLst>
              <a:ext uri="{FF2B5EF4-FFF2-40B4-BE49-F238E27FC236}">
                <a16:creationId xmlns:a16="http://schemas.microsoft.com/office/drawing/2014/main" id="{0DB5FFB6-3670-4567-9125-1DF8E066C1F1}"/>
              </a:ext>
            </a:extLst>
          </p:cNvPr>
          <p:cNvSpPr txBox="1"/>
          <p:nvPr/>
        </p:nvSpPr>
        <p:spPr>
          <a:xfrm>
            <a:off x="1825246" y="3810796"/>
            <a:ext cx="7975138" cy="923330"/>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Benefit			Tier I			Tier II			Tier III (Out-of-Network</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Per Individual		</a:t>
            </a:r>
            <a:r>
              <a:rPr lang="en-US" sz="1200" dirty="0">
                <a:latin typeface="Calibri" panose="020F0502020204030204" pitchFamily="34" charset="0"/>
                <a:cs typeface="Calibri" panose="020F0502020204030204" pitchFamily="34" charset="0"/>
              </a:rPr>
              <a:t>$3,000(includes eligible charges from Tier I and II)		</a:t>
            </a:r>
            <a:r>
              <a:rPr lang="en-US" dirty="0">
                <a:latin typeface="Calibri" panose="020F0502020204030204" pitchFamily="34" charset="0"/>
                <a:cs typeface="Calibri" panose="020F0502020204030204" pitchFamily="34" charset="0"/>
              </a:rPr>
              <a:t>Not Applicable</a:t>
            </a:r>
          </a:p>
          <a:p>
            <a:r>
              <a:rPr lang="en-US" dirty="0">
                <a:latin typeface="Calibri" panose="020F0502020204030204" pitchFamily="34" charset="0"/>
                <a:cs typeface="Calibri" panose="020F0502020204030204" pitchFamily="34" charset="0"/>
              </a:rPr>
              <a:t>Per Family		</a:t>
            </a:r>
            <a:r>
              <a:rPr lang="en-US" sz="1200" dirty="0">
                <a:latin typeface="Calibri" panose="020F0502020204030204" pitchFamily="34" charset="0"/>
                <a:cs typeface="Calibri" panose="020F0502020204030204" pitchFamily="34" charset="0"/>
              </a:rPr>
              <a:t>$6,000(includes eligible charges from Tier 1 and II)		</a:t>
            </a:r>
            <a:r>
              <a:rPr lang="en-US" dirty="0">
                <a:latin typeface="Calibri" panose="020F0502020204030204" pitchFamily="34" charset="0"/>
                <a:cs typeface="Calibri" panose="020F0502020204030204" pitchFamily="34" charset="0"/>
              </a:rPr>
              <a:t>$400 per enrollee</a:t>
            </a:r>
            <a:endParaRPr lang="en-US" sz="12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1EBEB36-2303-4745-926B-81CEC5D48C95}"/>
              </a:ext>
            </a:extLst>
          </p:cNvPr>
          <p:cNvSpPr txBox="1"/>
          <p:nvPr/>
        </p:nvSpPr>
        <p:spPr>
          <a:xfrm>
            <a:off x="2391625" y="5095587"/>
            <a:ext cx="6913571" cy="369332"/>
          </a:xfrm>
          <a:prstGeom prst="rect">
            <a:avLst/>
          </a:prstGeom>
          <a:noFill/>
        </p:spPr>
        <p:txBody>
          <a:bodyPr wrap="square">
            <a:spAutoFit/>
          </a:bodyPr>
          <a:lstStyle/>
          <a:p>
            <a:pPr algn="ctr"/>
            <a:r>
              <a:rPr lang="en-US" dirty="0">
                <a:latin typeface="Calibri" panose="020F0502020204030204" pitchFamily="34" charset="0"/>
                <a:cs typeface="Calibri" panose="020F0502020204030204" pitchFamily="34" charset="0"/>
              </a:rPr>
              <a:t>For more information on the Open Access Plan (OAP) –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click on this link</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77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5">
                                            <p:txEl>
                                              <p:pRg st="1" end="1"/>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p:cTn id="3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CFA992-3857-45F0-8763-EC6D9F548EBD}"/>
              </a:ext>
            </a:extLst>
          </p:cNvPr>
          <p:cNvSpPr/>
          <p:nvPr/>
        </p:nvSpPr>
        <p:spPr>
          <a:xfrm>
            <a:off x="2148910" y="0"/>
            <a:ext cx="7374071"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Quality Care Health Plan (QCHP)</a:t>
            </a:r>
          </a:p>
        </p:txBody>
      </p:sp>
      <p:sp>
        <p:nvSpPr>
          <p:cNvPr id="3" name="TextBox 2">
            <a:extLst>
              <a:ext uri="{FF2B5EF4-FFF2-40B4-BE49-F238E27FC236}">
                <a16:creationId xmlns:a16="http://schemas.microsoft.com/office/drawing/2014/main" id="{8F8FC5AA-20FB-4415-B775-602DB5072176}"/>
              </a:ext>
            </a:extLst>
          </p:cNvPr>
          <p:cNvSpPr txBox="1"/>
          <p:nvPr/>
        </p:nvSpPr>
        <p:spPr>
          <a:xfrm>
            <a:off x="453006" y="796954"/>
            <a:ext cx="1119930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Quality Care Health Plan (QCHP) members may choose any physician or hospital for medical services; however, members receive enhanced benefits, resulting in lower out-of-pocket costs, when receiving services from a QCHP in-network provider.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It is the member’s responsibility to know and follow the specific requirements of the QCHP. </a:t>
            </a:r>
          </a:p>
        </p:txBody>
      </p:sp>
      <p:sp>
        <p:nvSpPr>
          <p:cNvPr id="4" name="Rectangle 3">
            <a:extLst>
              <a:ext uri="{FF2B5EF4-FFF2-40B4-BE49-F238E27FC236}">
                <a16:creationId xmlns:a16="http://schemas.microsoft.com/office/drawing/2014/main" id="{5C92AD51-5957-47C9-8743-488A29F6112E}"/>
              </a:ext>
            </a:extLst>
          </p:cNvPr>
          <p:cNvSpPr/>
          <p:nvPr/>
        </p:nvSpPr>
        <p:spPr>
          <a:xfrm>
            <a:off x="3389152" y="2363350"/>
            <a:ext cx="4376006" cy="400110"/>
          </a:xfrm>
          <a:prstGeom prst="rect">
            <a:avLst/>
          </a:prstGeom>
          <a:noFill/>
        </p:spPr>
        <p:txBody>
          <a:bodyPr wrap="square" lIns="91440" tIns="45720" rIns="91440" bIns="45720">
            <a:spAutoFit/>
          </a:bodyPr>
          <a:lstStyle/>
          <a:p>
            <a:pPr algn="ctr"/>
            <a:r>
              <a:rPr lang="en-US" sz="2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 Year Maximums and Deductibles</a:t>
            </a:r>
          </a:p>
        </p:txBody>
      </p:sp>
      <p:sp>
        <p:nvSpPr>
          <p:cNvPr id="5" name="TextBox 4">
            <a:extLst>
              <a:ext uri="{FF2B5EF4-FFF2-40B4-BE49-F238E27FC236}">
                <a16:creationId xmlns:a16="http://schemas.microsoft.com/office/drawing/2014/main" id="{F2C4FF92-E7C0-4242-A47E-76321294102C}"/>
              </a:ext>
            </a:extLst>
          </p:cNvPr>
          <p:cNvSpPr txBox="1"/>
          <p:nvPr/>
        </p:nvSpPr>
        <p:spPr>
          <a:xfrm>
            <a:off x="813732" y="2961314"/>
            <a:ext cx="10771463" cy="2031325"/>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Employees Annual Salary		Individual Plan Year Deductibles		Family Plan Year Deductible Cap</a:t>
            </a:r>
          </a:p>
          <a:p>
            <a:r>
              <a:rPr lang="en-US" dirty="0">
                <a:latin typeface="Calibri" panose="020F0502020204030204" pitchFamily="34" charset="0"/>
                <a:cs typeface="Calibri" panose="020F0502020204030204" pitchFamily="34" charset="0"/>
              </a:rPr>
              <a:t>       $60,700 or less						      $425						 	$1,000</a:t>
            </a:r>
          </a:p>
          <a:p>
            <a:r>
              <a:rPr lang="en-US" dirty="0">
                <a:latin typeface="Calibri" panose="020F0502020204030204" pitchFamily="34" charset="0"/>
                <a:cs typeface="Calibri" panose="020F0502020204030204" pitchFamily="34" charset="0"/>
              </a:rPr>
              <a:t>       $60,701-$75,900					      $525							$1,250</a:t>
            </a:r>
          </a:p>
          <a:p>
            <a:r>
              <a:rPr lang="en-US" dirty="0">
                <a:latin typeface="Calibri" panose="020F0502020204030204" pitchFamily="34" charset="0"/>
                <a:cs typeface="Calibri" panose="020F0502020204030204" pitchFamily="34" charset="0"/>
              </a:rPr>
              <a:t>       $75,901 and more					      $575							$1,375</a:t>
            </a:r>
          </a:p>
          <a:p>
            <a:r>
              <a:rPr lang="en-US" dirty="0">
                <a:latin typeface="Calibri" panose="020F0502020204030204" pitchFamily="34" charset="0"/>
                <a:cs typeface="Calibri" panose="020F0502020204030204" pitchFamily="34" charset="0"/>
              </a:rPr>
              <a:t>       Retiree/Annuitant/Survivor			      $425							$1,000</a:t>
            </a:r>
          </a:p>
          <a:p>
            <a:r>
              <a:rPr lang="en-US" dirty="0">
                <a:latin typeface="Calibri" panose="020F0502020204030204" pitchFamily="34" charset="0"/>
                <a:cs typeface="Calibri" panose="020F0502020204030204" pitchFamily="34" charset="0"/>
              </a:rPr>
              <a:t>       Dependents						      $425							   N/A</a:t>
            </a:r>
          </a:p>
          <a:p>
            <a:r>
              <a:rPr lang="en-US" dirty="0">
                <a:latin typeface="Calibri" panose="020F0502020204030204" pitchFamily="34" charset="0"/>
                <a:cs typeface="Calibri" panose="020F0502020204030204" pitchFamily="34" charset="0"/>
              </a:rPr>
              <a:t>		</a:t>
            </a:r>
          </a:p>
        </p:txBody>
      </p:sp>
      <p:sp>
        <p:nvSpPr>
          <p:cNvPr id="6" name="Rectangle 5">
            <a:extLst>
              <a:ext uri="{FF2B5EF4-FFF2-40B4-BE49-F238E27FC236}">
                <a16:creationId xmlns:a16="http://schemas.microsoft.com/office/drawing/2014/main" id="{36902F0F-FAF4-47FB-AF4B-7F8A7003E12B}"/>
              </a:ext>
            </a:extLst>
          </p:cNvPr>
          <p:cNvSpPr/>
          <p:nvPr/>
        </p:nvSpPr>
        <p:spPr>
          <a:xfrm>
            <a:off x="3887480" y="4723921"/>
            <a:ext cx="3503716" cy="400110"/>
          </a:xfrm>
          <a:prstGeom prst="rect">
            <a:avLst/>
          </a:prstGeom>
          <a:noFill/>
        </p:spPr>
        <p:txBody>
          <a:bodyPr wrap="none" lIns="91440" tIns="45720" rIns="91440" bIns="45720">
            <a:spAutoFit/>
          </a:bodyPr>
          <a:lstStyle/>
          <a:p>
            <a:pPr algn="ctr"/>
            <a:r>
              <a:rPr lang="en-US" sz="2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Out-of-Pocket Maximum Limits</a:t>
            </a:r>
          </a:p>
        </p:txBody>
      </p:sp>
      <p:sp>
        <p:nvSpPr>
          <p:cNvPr id="7" name="TextBox 6">
            <a:extLst>
              <a:ext uri="{FF2B5EF4-FFF2-40B4-BE49-F238E27FC236}">
                <a16:creationId xmlns:a16="http://schemas.microsoft.com/office/drawing/2014/main" id="{82FB56B0-CB81-4389-8D8E-06A4F7F8271B}"/>
              </a:ext>
            </a:extLst>
          </p:cNvPr>
          <p:cNvSpPr txBox="1"/>
          <p:nvPr/>
        </p:nvSpPr>
        <p:spPr>
          <a:xfrm>
            <a:off x="964738" y="5190493"/>
            <a:ext cx="9742414" cy="646331"/>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In-Network Individual	  In-Network Family		Out-of-Network Individual	Out-of-Network Family</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$1,750			           $4,375					$7,000				$13,500</a:t>
            </a:r>
          </a:p>
        </p:txBody>
      </p:sp>
      <p:sp>
        <p:nvSpPr>
          <p:cNvPr id="10" name="TextBox 9">
            <a:extLst>
              <a:ext uri="{FF2B5EF4-FFF2-40B4-BE49-F238E27FC236}">
                <a16:creationId xmlns:a16="http://schemas.microsoft.com/office/drawing/2014/main" id="{9E90510B-A944-4D8D-990B-7F69144BD64E}"/>
              </a:ext>
            </a:extLst>
          </p:cNvPr>
          <p:cNvSpPr txBox="1"/>
          <p:nvPr/>
        </p:nvSpPr>
        <p:spPr>
          <a:xfrm>
            <a:off x="1199626" y="5836824"/>
            <a:ext cx="8531603"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For more information on the Quality Care Health Plan –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click on this link</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8663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p:cTn id="2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5">
                                            <p:txEl>
                                              <p:pRg st="0" end="0"/>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p:cTn id="3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5">
                                            <p:txEl>
                                              <p:pRg st="1" end="1"/>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 calcmode="lin" valueType="num">
                                      <p:cBhvr>
                                        <p:cTn id="3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5">
                                            <p:txEl>
                                              <p:pRg st="2" end="2"/>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p:cTn id="4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5">
                                            <p:txEl>
                                              <p:pRg st="3" end="3"/>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 calcmode="lin" valueType="num">
                                      <p:cBhvr>
                                        <p:cTn id="4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5">
                                            <p:txEl>
                                              <p:pRg st="4" end="4"/>
                                            </p:txEl>
                                          </p:spTgt>
                                        </p:tgtEl>
                                      </p:cBhvr>
                                    </p:animEffect>
                                  </p:childTnLst>
                                </p:cTn>
                              </p:par>
                              <p:par>
                                <p:cTn id="51" presetID="53" presetClass="entr" presetSubtype="16" fill="hold" nodeType="with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 calcmode="lin" valueType="num">
                                      <p:cBhvr>
                                        <p:cTn id="5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55" dur="5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6">
                                            <p:txEl>
                                              <p:pRg st="0" end="0"/>
                                            </p:txEl>
                                          </p:spTgt>
                                        </p:tgtEl>
                                        <p:attrNameLst>
                                          <p:attrName>style.visibility</p:attrName>
                                        </p:attrNameLst>
                                      </p:cBhvr>
                                      <p:to>
                                        <p:strVal val="visible"/>
                                      </p:to>
                                    </p:set>
                                    <p:anim calcmode="lin" valueType="num">
                                      <p:cBhvr>
                                        <p:cTn id="6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 calcmode="lin" valueType="num">
                                      <p:cBhvr>
                                        <p:cTn id="6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7">
                                            <p:txEl>
                                              <p:pRg st="0" end="0"/>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xEl>
                                              <p:pRg st="1" end="1"/>
                                            </p:txEl>
                                          </p:spTgt>
                                        </p:tgtEl>
                                        <p:attrNameLst>
                                          <p:attrName>style.visibility</p:attrName>
                                        </p:attrNameLst>
                                      </p:cBhvr>
                                      <p:to>
                                        <p:strVal val="visible"/>
                                      </p:to>
                                    </p:set>
                                    <p:anim calcmode="lin" valueType="num">
                                      <p:cBhvr>
                                        <p:cTn id="7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7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74" dur="500"/>
                                        <p:tgtEl>
                                          <p:spTgt spid="7">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0">
                                            <p:txEl>
                                              <p:pRg st="0" end="0"/>
                                            </p:txEl>
                                          </p:spTgt>
                                        </p:tgtEl>
                                        <p:attrNameLst>
                                          <p:attrName>style.visibility</p:attrName>
                                        </p:attrNameLst>
                                      </p:cBhvr>
                                      <p:to>
                                        <p:strVal val="visible"/>
                                      </p:to>
                                    </p:set>
                                    <p:anim calcmode="lin" valueType="num">
                                      <p:cBhvr>
                                        <p:cTn id="7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ACF9D-07A0-49AD-A3B3-83572F6B6358}"/>
              </a:ext>
            </a:extLst>
          </p:cNvPr>
          <p:cNvSpPr/>
          <p:nvPr/>
        </p:nvSpPr>
        <p:spPr>
          <a:xfrm>
            <a:off x="1891581" y="64744"/>
            <a:ext cx="8408841"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Consumer Driven Health (CDHP) Plan</a:t>
            </a:r>
          </a:p>
        </p:txBody>
      </p:sp>
      <p:sp>
        <p:nvSpPr>
          <p:cNvPr id="4" name="TextBox 3">
            <a:extLst>
              <a:ext uri="{FF2B5EF4-FFF2-40B4-BE49-F238E27FC236}">
                <a16:creationId xmlns:a16="http://schemas.microsoft.com/office/drawing/2014/main" id="{35FC4A76-7BE7-4D58-9D4B-9839D98E68F3}"/>
              </a:ext>
            </a:extLst>
          </p:cNvPr>
          <p:cNvSpPr txBox="1"/>
          <p:nvPr/>
        </p:nvSpPr>
        <p:spPr>
          <a:xfrm>
            <a:off x="647700" y="772630"/>
            <a:ext cx="10769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Consumer Driven Health Plan (CDHP) Benefits This is a high-deductible health plan as defined by the IRS.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Consumer Driven Health Plan (CDHP) members may choose any physician or hospital for medical services; however, members receive enhanced benefits, resulting in lower out-of-pocket costs, when receiving services from a CDHP in-network provider. CDHP has a nationwide network of providers through Aetna PPO.</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CDHP is available for active employees only, under the State Employees’ Group Insurance Program.</a:t>
            </a:r>
          </a:p>
        </p:txBody>
      </p:sp>
      <p:sp>
        <p:nvSpPr>
          <p:cNvPr id="6" name="Rectangle 5">
            <a:extLst>
              <a:ext uri="{FF2B5EF4-FFF2-40B4-BE49-F238E27FC236}">
                <a16:creationId xmlns:a16="http://schemas.microsoft.com/office/drawing/2014/main" id="{1420804F-375F-4E50-8232-C882E6144CE0}"/>
              </a:ext>
            </a:extLst>
          </p:cNvPr>
          <p:cNvSpPr/>
          <p:nvPr/>
        </p:nvSpPr>
        <p:spPr>
          <a:xfrm>
            <a:off x="4060095" y="2967335"/>
            <a:ext cx="4071819" cy="461665"/>
          </a:xfrm>
          <a:prstGeom prst="rect">
            <a:avLst/>
          </a:prstGeom>
          <a:noFill/>
        </p:spPr>
        <p:txBody>
          <a:bodyPr wrap="none" lIns="91440" tIns="45720" rIns="91440" bIns="45720">
            <a:spAutoFit/>
          </a:bodyPr>
          <a:lstStyle/>
          <a:p>
            <a:pPr algn="ctr"/>
            <a:r>
              <a:rPr lang="en-US" sz="2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 Year Medical Deductions</a:t>
            </a:r>
          </a:p>
        </p:txBody>
      </p:sp>
      <p:sp>
        <p:nvSpPr>
          <p:cNvPr id="7" name="TextBox 6">
            <a:extLst>
              <a:ext uri="{FF2B5EF4-FFF2-40B4-BE49-F238E27FC236}">
                <a16:creationId xmlns:a16="http://schemas.microsoft.com/office/drawing/2014/main" id="{606CCF2E-CE28-4E97-9BA1-6B53AF0C2925}"/>
              </a:ext>
            </a:extLst>
          </p:cNvPr>
          <p:cNvSpPr txBox="1"/>
          <p:nvPr/>
        </p:nvSpPr>
        <p:spPr>
          <a:xfrm>
            <a:off x="1587500" y="3407714"/>
            <a:ext cx="9956800" cy="646331"/>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In-Network Individual	 In-Network Family	    Out-of-Network Individual	      Out-of-Network Family</a:t>
            </a:r>
          </a:p>
          <a:p>
            <a:r>
              <a:rPr lang="en-US" dirty="0">
                <a:latin typeface="Calibri" panose="020F0502020204030204" pitchFamily="34" charset="0"/>
                <a:cs typeface="Calibri" panose="020F0502020204030204" pitchFamily="34" charset="0"/>
              </a:rPr>
              <a:t>              $1,500	                          $3,000				$1,500					$3,000</a:t>
            </a:r>
          </a:p>
        </p:txBody>
      </p:sp>
      <p:sp>
        <p:nvSpPr>
          <p:cNvPr id="8" name="Rectangle 7">
            <a:extLst>
              <a:ext uri="{FF2B5EF4-FFF2-40B4-BE49-F238E27FC236}">
                <a16:creationId xmlns:a16="http://schemas.microsoft.com/office/drawing/2014/main" id="{DBBD4913-5A26-4096-B050-F617D342E7FF}"/>
              </a:ext>
            </a:extLst>
          </p:cNvPr>
          <p:cNvSpPr/>
          <p:nvPr/>
        </p:nvSpPr>
        <p:spPr>
          <a:xfrm>
            <a:off x="3907099" y="4013759"/>
            <a:ext cx="4377800" cy="461665"/>
          </a:xfrm>
          <a:prstGeom prst="rect">
            <a:avLst/>
          </a:prstGeom>
          <a:noFill/>
        </p:spPr>
        <p:txBody>
          <a:bodyPr wrap="none" lIns="91440" tIns="45720" rIns="91440" bIns="45720">
            <a:spAutoFit/>
          </a:bodyPr>
          <a:lstStyle/>
          <a:p>
            <a:pPr algn="ctr"/>
            <a:r>
              <a:rPr lang="en-US" sz="2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Out-of-Pocket Maximum Limits</a:t>
            </a:r>
          </a:p>
        </p:txBody>
      </p:sp>
      <p:sp>
        <p:nvSpPr>
          <p:cNvPr id="9" name="TextBox 8">
            <a:extLst>
              <a:ext uri="{FF2B5EF4-FFF2-40B4-BE49-F238E27FC236}">
                <a16:creationId xmlns:a16="http://schemas.microsoft.com/office/drawing/2014/main" id="{9409ACDB-A4CA-44E8-B1AC-73736181D7F2}"/>
              </a:ext>
            </a:extLst>
          </p:cNvPr>
          <p:cNvSpPr txBox="1"/>
          <p:nvPr/>
        </p:nvSpPr>
        <p:spPr>
          <a:xfrm>
            <a:off x="1587500" y="4475424"/>
            <a:ext cx="9487949" cy="646331"/>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In-Network Individual	 In-Network Family	    Out-of-Network Individual	      Out-of-Network Family</a:t>
            </a:r>
          </a:p>
          <a:p>
            <a:r>
              <a:rPr lang="en-US" dirty="0">
                <a:latin typeface="Calibri" panose="020F0502020204030204" pitchFamily="34" charset="0"/>
                <a:cs typeface="Calibri" panose="020F0502020204030204" pitchFamily="34" charset="0"/>
              </a:rPr>
              <a:t>	    $3,000			       $6,000			        $3,000					$6,000</a:t>
            </a:r>
          </a:p>
        </p:txBody>
      </p:sp>
      <p:sp>
        <p:nvSpPr>
          <p:cNvPr id="10" name="TextBox 9">
            <a:extLst>
              <a:ext uri="{FF2B5EF4-FFF2-40B4-BE49-F238E27FC236}">
                <a16:creationId xmlns:a16="http://schemas.microsoft.com/office/drawing/2014/main" id="{4DDF6687-30C9-4B44-A82E-80F0300A534E}"/>
              </a:ext>
            </a:extLst>
          </p:cNvPr>
          <p:cNvSpPr txBox="1"/>
          <p:nvPr/>
        </p:nvSpPr>
        <p:spPr>
          <a:xfrm>
            <a:off x="2090839" y="5444455"/>
            <a:ext cx="8712922"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For more information on the Consumer Driven Health Plan (CDHP) Pan –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click on this link</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8355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p:cTn id="3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
                                            <p:txEl>
                                              <p:pRg st="0" end="0"/>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 calcmode="lin" valueType="num">
                                      <p:cBhvr>
                                        <p:cTn id="40"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p:cTn id="4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 calcmode="lin" valueType="num">
                                      <p:cBhvr>
                                        <p:cTn id="5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9">
                                            <p:txEl>
                                              <p:pRg st="0" end="0"/>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 calcmode="lin" valueType="num">
                                      <p:cBhvr>
                                        <p:cTn id="59"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61" dur="500"/>
                                        <p:tgtEl>
                                          <p:spTgt spid="9">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E7888-7485-42D3-8AB2-A5BC9910BF7E}"/>
              </a:ext>
            </a:extLst>
          </p:cNvPr>
          <p:cNvSpPr/>
          <p:nvPr/>
        </p:nvSpPr>
        <p:spPr>
          <a:xfrm>
            <a:off x="2335171" y="148634"/>
            <a:ext cx="6816994"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Health Savings Account (HSA</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B37521A8-9FA5-42E2-92EC-0C99724CF8BE}"/>
              </a:ext>
            </a:extLst>
          </p:cNvPr>
          <p:cNvSpPr txBox="1"/>
          <p:nvPr/>
        </p:nvSpPr>
        <p:spPr>
          <a:xfrm>
            <a:off x="244679" y="773453"/>
            <a:ext cx="11702642" cy="317009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 HSA is like a 401(k) for healthcare, yet the HSA tax benefits are far greater. It is a tax‐favored, interest-bearing account that active State employees can use to pay for qualified medical expenses now, or in the future.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Paired with the Consumer Driven Health Plan (CDHP), an HSA is a powerful financial tool that gives you more control of your healthcare decisions, such as:</a:t>
            </a:r>
          </a:p>
          <a:p>
            <a:r>
              <a:rPr lang="en-US" sz="14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An HSA offers triple tax savings.		                                 • Pre‐tax or tax deductible contributions </a:t>
            </a:r>
          </a:p>
          <a:p>
            <a:r>
              <a:rPr lang="en-US" sz="1400" dirty="0">
                <a:latin typeface="Calibri" panose="020F0502020204030204" pitchFamily="34" charset="0"/>
                <a:cs typeface="Calibri" panose="020F0502020204030204" pitchFamily="34" charset="0"/>
              </a:rPr>
              <a:t>•     Tax‐free interest or investment earnings                                  • Tax‐free distributions, when used for qualified medical expenses</a:t>
            </a:r>
          </a:p>
          <a:p>
            <a:pPr marL="285750" indent="-28575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State will contribute a third of the deductible to an active State employee's HSA. Maximum HSA contributions (Employer + Employee) for FY22 will be: </a:t>
            </a:r>
          </a:p>
          <a:p>
            <a:r>
              <a:rPr lang="en-US" dirty="0"/>
              <a:t>		</a:t>
            </a:r>
          </a:p>
        </p:txBody>
      </p:sp>
      <p:sp>
        <p:nvSpPr>
          <p:cNvPr id="4" name="TextBox 3">
            <a:extLst>
              <a:ext uri="{FF2B5EF4-FFF2-40B4-BE49-F238E27FC236}">
                <a16:creationId xmlns:a16="http://schemas.microsoft.com/office/drawing/2014/main" id="{BF7E18AE-B3E2-4556-9964-4E38F8F2E118}"/>
              </a:ext>
            </a:extLst>
          </p:cNvPr>
          <p:cNvSpPr txBox="1"/>
          <p:nvPr/>
        </p:nvSpPr>
        <p:spPr>
          <a:xfrm>
            <a:off x="2919368" y="4854921"/>
            <a:ext cx="7793373" cy="1446550"/>
          </a:xfrm>
          <a:prstGeom prst="rect">
            <a:avLst/>
          </a:prstGeom>
          <a:noFill/>
        </p:spPr>
        <p:txBody>
          <a:bodyPr wrap="square" rtlCol="0">
            <a:spAutoFit/>
          </a:bodyPr>
          <a:lstStyle/>
          <a:p>
            <a:endParaRPr lang="en-US" dirty="0"/>
          </a:p>
          <a:p>
            <a:pPr marL="342900" indent="-342900">
              <a:buAutoNum type="arabicPeriod"/>
            </a:pPr>
            <a:r>
              <a:rPr lang="en-US" sz="1400" dirty="0"/>
              <a:t>Be covered under a high-deductible health plan</a:t>
            </a:r>
          </a:p>
          <a:p>
            <a:pPr marL="342900" indent="-342900">
              <a:buAutoNum type="arabicPeriod"/>
            </a:pPr>
            <a:r>
              <a:rPr lang="en-US" sz="1400" dirty="0"/>
              <a:t>Have no other health coverage (except what is permitted under Other health coverage: https://www.irs.gov/publications/p969#en_ US_2019_publink1000204039)</a:t>
            </a:r>
          </a:p>
          <a:p>
            <a:pPr marL="342900" indent="-342900">
              <a:buAutoNum type="arabicPeriod"/>
            </a:pPr>
            <a:r>
              <a:rPr lang="en-US" sz="1400" dirty="0"/>
              <a:t>Not be enrolled in Medicare. This includes Part A </a:t>
            </a:r>
          </a:p>
          <a:p>
            <a:pPr marL="342900" indent="-342900">
              <a:buAutoNum type="arabicPeriod"/>
            </a:pPr>
            <a:r>
              <a:rPr lang="en-US" sz="1400" dirty="0"/>
              <a:t> Not be claimed as a dependent on someone else’s tax return </a:t>
            </a:r>
          </a:p>
        </p:txBody>
      </p:sp>
      <p:sp>
        <p:nvSpPr>
          <p:cNvPr id="5" name="Rectangle 4">
            <a:extLst>
              <a:ext uri="{FF2B5EF4-FFF2-40B4-BE49-F238E27FC236}">
                <a16:creationId xmlns:a16="http://schemas.microsoft.com/office/drawing/2014/main" id="{5B286AF8-36B5-4342-A657-2EA00BEF5383}"/>
              </a:ext>
            </a:extLst>
          </p:cNvPr>
          <p:cNvSpPr/>
          <p:nvPr/>
        </p:nvSpPr>
        <p:spPr>
          <a:xfrm>
            <a:off x="4231935" y="4745289"/>
            <a:ext cx="2664512" cy="400110"/>
          </a:xfrm>
          <a:prstGeom prst="rect">
            <a:avLst/>
          </a:prstGeom>
          <a:noFill/>
        </p:spPr>
        <p:txBody>
          <a:bodyPr wrap="none" lIns="91440" tIns="45720" rIns="91440" bIns="45720">
            <a:spAutoFit/>
          </a:bodyPr>
          <a:lstStyle/>
          <a:p>
            <a:pPr algn="ctr"/>
            <a:r>
              <a:rPr lang="en-US" sz="20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Qualifying for an HSA:</a:t>
            </a:r>
            <a:endParaRPr lang="en-US" sz="2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a:extLst>
              <a:ext uri="{FF2B5EF4-FFF2-40B4-BE49-F238E27FC236}">
                <a16:creationId xmlns:a16="http://schemas.microsoft.com/office/drawing/2014/main" id="{5F90D782-15F6-4A29-8731-69C891626453}"/>
              </a:ext>
            </a:extLst>
          </p:cNvPr>
          <p:cNvSpPr/>
          <p:nvPr/>
        </p:nvSpPr>
        <p:spPr>
          <a:xfrm>
            <a:off x="1248474" y="3530692"/>
            <a:ext cx="9879629" cy="400110"/>
          </a:xfrm>
          <a:prstGeom prst="rect">
            <a:avLst/>
          </a:prstGeom>
          <a:noFill/>
        </p:spPr>
        <p:txBody>
          <a:bodyPr wrap="none" lIns="91440" tIns="45720" rIns="91440" bIns="45720">
            <a:spAutoFit/>
          </a:bodyPr>
          <a:lstStyle/>
          <a:p>
            <a:pPr algn="ctr"/>
            <a:r>
              <a:rPr lang="en-US" sz="20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		Under Age 55									Age 55 and older					</a:t>
            </a:r>
            <a:endParaRPr lang="en-US" sz="2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AE9DB6-1F1C-4A9C-849D-001CE374842F}"/>
              </a:ext>
            </a:extLst>
          </p:cNvPr>
          <p:cNvSpPr txBox="1"/>
          <p:nvPr/>
        </p:nvSpPr>
        <p:spPr>
          <a:xfrm>
            <a:off x="335560" y="3900814"/>
            <a:ext cx="9555060" cy="954107"/>
          </a:xfrm>
          <a:prstGeom prst="rect">
            <a:avLst/>
          </a:prstGeom>
          <a:noFill/>
        </p:spPr>
        <p:txBody>
          <a:bodyPr wrap="square" rtlCol="0">
            <a:spAutoFit/>
          </a:bodyPr>
          <a:lstStyle/>
          <a:p>
            <a:r>
              <a:rPr lang="en-US" sz="1400" dirty="0"/>
              <a:t>					</a:t>
            </a:r>
            <a:r>
              <a:rPr lang="en-US" sz="1400" u="sng" dirty="0">
                <a:latin typeface="Calibri" panose="020F0502020204030204" pitchFamily="34" charset="0"/>
                <a:cs typeface="Calibri" panose="020F0502020204030204" pitchFamily="34" charset="0"/>
              </a:rPr>
              <a:t>Individual	Family									Individual	Family</a:t>
            </a:r>
          </a:p>
          <a:p>
            <a:r>
              <a:rPr lang="en-US" sz="1400" dirty="0">
                <a:latin typeface="Calibri" panose="020F0502020204030204" pitchFamily="34" charset="0"/>
                <a:cs typeface="Calibri" panose="020F0502020204030204" pitchFamily="34" charset="0"/>
              </a:rPr>
              <a:t>Employer Contribution		$500		$1,000									$500		$1,000</a:t>
            </a:r>
          </a:p>
          <a:p>
            <a:r>
              <a:rPr lang="en-US" sz="1400" dirty="0">
                <a:latin typeface="Calibri" panose="020F0502020204030204" pitchFamily="34" charset="0"/>
                <a:cs typeface="Calibri" panose="020F0502020204030204" pitchFamily="34" charset="0"/>
              </a:rPr>
              <a:t>Employee Contribution		$3,100	$6,200									$4,100	$7,200</a:t>
            </a:r>
          </a:p>
          <a:p>
            <a:r>
              <a:rPr lang="en-US" sz="1400" dirty="0">
                <a:latin typeface="Calibri" panose="020F0502020204030204" pitchFamily="34" charset="0"/>
                <a:cs typeface="Calibri" panose="020F0502020204030204" pitchFamily="34" charset="0"/>
              </a:rPr>
              <a:t>Max IRS Allowed contribution	$3,600	$7,200									$4,600	$8,200</a:t>
            </a:r>
          </a:p>
        </p:txBody>
      </p:sp>
      <p:sp>
        <p:nvSpPr>
          <p:cNvPr id="9" name="TextBox 8">
            <a:extLst>
              <a:ext uri="{FF2B5EF4-FFF2-40B4-BE49-F238E27FC236}">
                <a16:creationId xmlns:a16="http://schemas.microsoft.com/office/drawing/2014/main" id="{2DB20A61-8E98-4FDE-81B3-15299823D9F6}"/>
              </a:ext>
            </a:extLst>
          </p:cNvPr>
          <p:cNvSpPr txBox="1"/>
          <p:nvPr/>
        </p:nvSpPr>
        <p:spPr>
          <a:xfrm>
            <a:off x="1661019" y="6299676"/>
            <a:ext cx="9295002"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For more information on the Consumer Driven Health Plan (CDHP) Pan –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click on this link</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5751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C5A8A-A87C-443D-9D72-5ABD977AB374}"/>
              </a:ext>
            </a:extLst>
          </p:cNvPr>
          <p:cNvSpPr/>
          <p:nvPr/>
        </p:nvSpPr>
        <p:spPr>
          <a:xfrm>
            <a:off x="1308256" y="266080"/>
            <a:ext cx="9122498" cy="707886"/>
          </a:xfrm>
          <a:prstGeom prst="rect">
            <a:avLst/>
          </a:prstGeom>
          <a:noFill/>
        </p:spPr>
        <p:txBody>
          <a:bodyPr wrap="non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Human Resources and Benefit Personnel</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TextBox 4">
            <a:extLst>
              <a:ext uri="{FF2B5EF4-FFF2-40B4-BE49-F238E27FC236}">
                <a16:creationId xmlns:a16="http://schemas.microsoft.com/office/drawing/2014/main" id="{4B9A1CE9-4DA6-49E1-981B-7F3AC13C18F1}"/>
              </a:ext>
            </a:extLst>
          </p:cNvPr>
          <p:cNvSpPr txBox="1"/>
          <p:nvPr/>
        </p:nvSpPr>
        <p:spPr>
          <a:xfrm>
            <a:off x="2751589" y="1258349"/>
            <a:ext cx="5939405"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Linda Holloway – Director of Human Resources</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Laura Cobble – HR Assistant Manager</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Steven Walker – Benefits Representative</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Courtney Jarmon – Human Resource Representative</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Teresa Jones – Student Development</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Donna Noffke – Employment &amp; Testing</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Carol Galey – HR Officer</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Cindy Maples – HR Officer</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Merry </a:t>
            </a:r>
            <a:r>
              <a:rPr lang="en-US" dirty="0" err="1">
                <a:solidFill>
                  <a:schemeClr val="tx1">
                    <a:lumMod val="95000"/>
                  </a:schemeClr>
                </a:solidFill>
                <a:latin typeface="Calibri" panose="020F0502020204030204" pitchFamily="34" charset="0"/>
                <a:cs typeface="Calibri" panose="020F0502020204030204" pitchFamily="34" charset="0"/>
              </a:rPr>
              <a:t>Toberman</a:t>
            </a:r>
            <a:r>
              <a:rPr lang="en-US" dirty="0">
                <a:solidFill>
                  <a:schemeClr val="tx1">
                    <a:lumMod val="95000"/>
                  </a:schemeClr>
                </a:solidFill>
                <a:latin typeface="Calibri" panose="020F0502020204030204" pitchFamily="34" charset="0"/>
                <a:cs typeface="Calibri" panose="020F0502020204030204" pitchFamily="34" charset="0"/>
              </a:rPr>
              <a:t> – Assistant Payroll Manager</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cs typeface="Calibri" panose="020F0502020204030204" pitchFamily="34" charset="0"/>
              </a:rPr>
              <a:t>Amie Calvert – Labor &amp; Relations</a:t>
            </a:r>
          </a:p>
          <a:p>
            <a:pPr marL="285750" indent="-285750">
              <a:buFont typeface="Arial" panose="020B0604020202020204" pitchFamily="34" charset="0"/>
              <a:buChar char="•"/>
            </a:pPr>
            <a:endParaRPr lang="en-US" dirty="0">
              <a:solidFill>
                <a:schemeClr val="tx1">
                  <a:lumMod val="9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solidFill>
                <a:schemeClr val="tx1">
                  <a:lumMod val="9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solidFill>
                <a:schemeClr val="tx1">
                  <a:lumMod val="9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723418F-0D19-471A-ADDF-9B93447E5344}"/>
              </a:ext>
            </a:extLst>
          </p:cNvPr>
          <p:cNvSpPr txBox="1"/>
          <p:nvPr/>
        </p:nvSpPr>
        <p:spPr>
          <a:xfrm>
            <a:off x="3934436" y="4283596"/>
            <a:ext cx="2515130" cy="2308324"/>
          </a:xfrm>
          <a:prstGeom prst="rect">
            <a:avLst/>
          </a:prstGeom>
          <a:noFill/>
        </p:spPr>
        <p:txBody>
          <a:bodyPr wrap="square" rtlCol="0">
            <a:spAutoFit/>
          </a:bodyPr>
          <a:lstStyle/>
          <a:p>
            <a:pPr algn="l"/>
            <a:r>
              <a:rPr lang="en-US" b="0" i="1" dirty="0">
                <a:effectLst/>
                <a:latin typeface="museo-sans"/>
              </a:rPr>
              <a:t>Benefits Office</a:t>
            </a:r>
          </a:p>
          <a:p>
            <a:pPr algn="l"/>
            <a:r>
              <a:rPr lang="en-US" b="0" i="0" dirty="0">
                <a:effectLst/>
                <a:latin typeface="museo-sans"/>
              </a:rPr>
              <a:t>Old Main Room 2020</a:t>
            </a:r>
            <a:br>
              <a:rPr lang="en-US" b="0" i="0" dirty="0">
                <a:effectLst/>
                <a:latin typeface="museo-sans"/>
              </a:rPr>
            </a:br>
            <a:r>
              <a:rPr lang="en-US" b="0" i="0" dirty="0">
                <a:effectLst/>
                <a:latin typeface="museo-sans"/>
              </a:rPr>
              <a:t>600 Lincoln Avenue</a:t>
            </a:r>
            <a:br>
              <a:rPr lang="en-US" b="0" i="0" dirty="0">
                <a:effectLst/>
                <a:latin typeface="museo-sans"/>
              </a:rPr>
            </a:br>
            <a:r>
              <a:rPr lang="en-US" b="0" i="0" dirty="0">
                <a:effectLst/>
                <a:latin typeface="museo-sans"/>
              </a:rPr>
              <a:t>Charleston IL, 61920</a:t>
            </a:r>
            <a:br>
              <a:rPr lang="en-US" b="0" i="0" dirty="0">
                <a:effectLst/>
                <a:latin typeface="museo-sans"/>
              </a:rPr>
            </a:br>
            <a:br>
              <a:rPr lang="en-US" b="0" i="0" dirty="0">
                <a:effectLst/>
                <a:latin typeface="museo-sans"/>
              </a:rPr>
            </a:br>
            <a:r>
              <a:rPr lang="en-US" b="0" i="0" u="none" strike="noStrike" dirty="0">
                <a:effectLst/>
                <a:latin typeface="museo-sans"/>
                <a:hlinkClick r:id="rId2">
                  <a:extLst>
                    <a:ext uri="{A12FA001-AC4F-418D-AE19-62706E023703}">
                      <ahyp:hlinkClr xmlns:ahyp="http://schemas.microsoft.com/office/drawing/2018/hyperlinkcolor" val="tx"/>
                    </a:ext>
                  </a:extLst>
                </a:hlinkClick>
              </a:rPr>
              <a:t>217-581-5825</a:t>
            </a:r>
            <a:br>
              <a:rPr lang="en-US" b="0" i="0" dirty="0">
                <a:effectLst/>
                <a:latin typeface="museo-sans"/>
              </a:rPr>
            </a:br>
            <a:r>
              <a:rPr lang="en-US" b="0" i="0" dirty="0">
                <a:effectLst/>
                <a:latin typeface="museo-sans"/>
              </a:rPr>
              <a:t>Fax: 217-581-3614</a:t>
            </a:r>
            <a:br>
              <a:rPr lang="en-US" b="0" i="0" dirty="0">
                <a:effectLst/>
                <a:latin typeface="museo-sans"/>
              </a:rPr>
            </a:br>
            <a:r>
              <a:rPr lang="en-US" b="0" i="0" u="none" strike="noStrike" dirty="0">
                <a:effectLst/>
                <a:latin typeface="museo-sans"/>
                <a:hlinkClick r:id="rId3">
                  <a:extLst>
                    <a:ext uri="{A12FA001-AC4F-418D-AE19-62706E023703}">
                      <ahyp:hlinkClr xmlns:ahyp="http://schemas.microsoft.com/office/drawing/2018/hyperlinkcolor" val="tx"/>
                    </a:ext>
                  </a:extLst>
                </a:hlinkClick>
              </a:rPr>
              <a:t>benefits@eiu.edu</a:t>
            </a:r>
            <a:endParaRPr lang="en-US" b="0" i="0" dirty="0">
              <a:effectLst/>
              <a:latin typeface="museo-sans"/>
            </a:endParaRPr>
          </a:p>
        </p:txBody>
      </p:sp>
      <p:pic>
        <p:nvPicPr>
          <p:cNvPr id="3" name="Picture 2">
            <a:extLst>
              <a:ext uri="{FF2B5EF4-FFF2-40B4-BE49-F238E27FC236}">
                <a16:creationId xmlns:a16="http://schemas.microsoft.com/office/drawing/2014/main" id="{E5E10E80-7604-45F9-8DA7-EE17E2B4F61A}"/>
              </a:ext>
            </a:extLst>
          </p:cNvPr>
          <p:cNvPicPr>
            <a:picLocks noChangeAspect="1"/>
          </p:cNvPicPr>
          <p:nvPr/>
        </p:nvPicPr>
        <p:blipFill>
          <a:blip r:embed="rId4"/>
          <a:stretch>
            <a:fillRect/>
          </a:stretch>
        </p:blipFill>
        <p:spPr>
          <a:xfrm>
            <a:off x="8279933" y="1703137"/>
            <a:ext cx="3338425" cy="1725863"/>
          </a:xfrm>
          <a:prstGeom prst="rect">
            <a:avLst/>
          </a:prstGeom>
        </p:spPr>
      </p:pic>
    </p:spTree>
    <p:extLst>
      <p:ext uri="{BB962C8B-B14F-4D97-AF65-F5344CB8AC3E}">
        <p14:creationId xmlns:p14="http://schemas.microsoft.com/office/powerpoint/2010/main" val="1152166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DACB8D-98DD-4ED1-97AD-193AE87CB7FB}"/>
              </a:ext>
            </a:extLst>
          </p:cNvPr>
          <p:cNvSpPr/>
          <p:nvPr/>
        </p:nvSpPr>
        <p:spPr>
          <a:xfrm>
            <a:off x="2852213" y="182190"/>
            <a:ext cx="5967467"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Flexible Spending Accounts</a:t>
            </a:r>
          </a:p>
        </p:txBody>
      </p:sp>
      <p:sp>
        <p:nvSpPr>
          <p:cNvPr id="3" name="TextBox 2">
            <a:extLst>
              <a:ext uri="{FF2B5EF4-FFF2-40B4-BE49-F238E27FC236}">
                <a16:creationId xmlns:a16="http://schemas.microsoft.com/office/drawing/2014/main" id="{84B21850-4CD4-4D50-9847-3FDBD3640B88}"/>
              </a:ext>
            </a:extLst>
          </p:cNvPr>
          <p:cNvSpPr txBox="1"/>
          <p:nvPr/>
        </p:nvSpPr>
        <p:spPr>
          <a:xfrm>
            <a:off x="1459684" y="2298583"/>
            <a:ext cx="7969542"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Flexible Spending Accounts provide you with the opportunity to pay certain healthcare and dependent care expenses with pre-tax dollars.</a:t>
            </a:r>
          </a:p>
        </p:txBody>
      </p:sp>
      <p:sp>
        <p:nvSpPr>
          <p:cNvPr id="4" name="Rectangle 3">
            <a:extLst>
              <a:ext uri="{FF2B5EF4-FFF2-40B4-BE49-F238E27FC236}">
                <a16:creationId xmlns:a16="http://schemas.microsoft.com/office/drawing/2014/main" id="{11F0A99C-D65C-40B7-8A75-9B6D9A1D94D0}"/>
              </a:ext>
            </a:extLst>
          </p:cNvPr>
          <p:cNvSpPr/>
          <p:nvPr/>
        </p:nvSpPr>
        <p:spPr>
          <a:xfrm>
            <a:off x="3456264" y="2944914"/>
            <a:ext cx="3976382" cy="400110"/>
          </a:xfrm>
          <a:prstGeom prst="rect">
            <a:avLst/>
          </a:prstGeom>
          <a:noFill/>
        </p:spPr>
        <p:txBody>
          <a:bodyPr wrap="squar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You may contribute a maximum of:</a:t>
            </a:r>
          </a:p>
        </p:txBody>
      </p:sp>
      <p:sp>
        <p:nvSpPr>
          <p:cNvPr id="6" name="TextBox 5">
            <a:extLst>
              <a:ext uri="{FF2B5EF4-FFF2-40B4-BE49-F238E27FC236}">
                <a16:creationId xmlns:a16="http://schemas.microsoft.com/office/drawing/2014/main" id="{42EA65D6-6061-4735-849E-291741E8036A}"/>
              </a:ext>
            </a:extLst>
          </p:cNvPr>
          <p:cNvSpPr txBox="1"/>
          <p:nvPr/>
        </p:nvSpPr>
        <p:spPr>
          <a:xfrm>
            <a:off x="3741491" y="3359792"/>
            <a:ext cx="3187816"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$2700 for Medical Care Plan</a:t>
            </a:r>
          </a:p>
        </p:txBody>
      </p:sp>
      <p:sp>
        <p:nvSpPr>
          <p:cNvPr id="7" name="TextBox 6">
            <a:extLst>
              <a:ext uri="{FF2B5EF4-FFF2-40B4-BE49-F238E27FC236}">
                <a16:creationId xmlns:a16="http://schemas.microsoft.com/office/drawing/2014/main" id="{D754344E-486E-4E13-980A-A72EE54BD695}"/>
              </a:ext>
            </a:extLst>
          </p:cNvPr>
          <p:cNvSpPr txBox="1"/>
          <p:nvPr/>
        </p:nvSpPr>
        <p:spPr>
          <a:xfrm>
            <a:off x="3741491" y="3806689"/>
            <a:ext cx="356532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$5250 for Dependent Care Plan</a:t>
            </a:r>
          </a:p>
        </p:txBody>
      </p:sp>
      <p:sp>
        <p:nvSpPr>
          <p:cNvPr id="8" name="TextBox 7">
            <a:extLst>
              <a:ext uri="{FF2B5EF4-FFF2-40B4-BE49-F238E27FC236}">
                <a16:creationId xmlns:a16="http://schemas.microsoft.com/office/drawing/2014/main" id="{25BFC8B8-2CA3-4F18-BD58-F6E93A689673}"/>
              </a:ext>
            </a:extLst>
          </p:cNvPr>
          <p:cNvSpPr txBox="1"/>
          <p:nvPr/>
        </p:nvSpPr>
        <p:spPr>
          <a:xfrm>
            <a:off x="1535185" y="4387442"/>
            <a:ext cx="7466202" cy="923330"/>
          </a:xfrm>
          <a:prstGeom prst="rect">
            <a:avLst/>
          </a:prstGeom>
          <a:noFill/>
        </p:spPr>
        <p:txBody>
          <a:bodyPr wrap="square" rtlCol="0">
            <a:spAutoFit/>
          </a:bodyPr>
          <a:lstStyle/>
          <a:p>
            <a:pPr marL="285750" indent="-285750" algn="ctr">
              <a:buFont typeface="Arial" panose="020B0604020202020204" pitchFamily="34" charset="0"/>
              <a:buChar char="•"/>
            </a:pPr>
            <a:r>
              <a:rPr lang="en-US" dirty="0">
                <a:latin typeface="Calibri" panose="020F0502020204030204" pitchFamily="34" charset="0"/>
                <a:cs typeface="Calibri" panose="020F0502020204030204" pitchFamily="34" charset="0"/>
              </a:rPr>
              <a:t>Be sure to review the </a:t>
            </a:r>
            <a:r>
              <a:rPr lang="en-US" dirty="0" err="1">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ConnectYourCare</a:t>
            </a:r>
            <a:r>
              <a:rPr lang="en-US" dirty="0">
                <a:latin typeface="Calibri" panose="020F0502020204030204" pitchFamily="34" charset="0"/>
                <a:cs typeface="Calibri" panose="020F0502020204030204" pitchFamily="34" charset="0"/>
              </a:rPr>
              <a:t> website for additional information on this plan and its benefits.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84EFE14-04E3-47DF-94E8-3155AEB8E008}"/>
              </a:ext>
            </a:extLst>
          </p:cNvPr>
          <p:cNvSpPr/>
          <p:nvPr/>
        </p:nvSpPr>
        <p:spPr>
          <a:xfrm>
            <a:off x="846101" y="5171652"/>
            <a:ext cx="10499797"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Employees must re-enroll every year during Benefits Choice to continue participation in the plan!</a:t>
            </a:r>
          </a:p>
        </p:txBody>
      </p:sp>
    </p:spTree>
    <p:extLst>
      <p:ext uri="{BB962C8B-B14F-4D97-AF65-F5344CB8AC3E}">
        <p14:creationId xmlns:p14="http://schemas.microsoft.com/office/powerpoint/2010/main" val="423800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4A1E75-9F65-4FFB-8882-70C89A12CF0F}"/>
              </a:ext>
            </a:extLst>
          </p:cNvPr>
          <p:cNvSpPr/>
          <p:nvPr/>
        </p:nvSpPr>
        <p:spPr>
          <a:xfrm>
            <a:off x="1808184" y="299636"/>
            <a:ext cx="8340745"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Monthly Premium Example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TextBox 4">
            <a:extLst>
              <a:ext uri="{FF2B5EF4-FFF2-40B4-BE49-F238E27FC236}">
                <a16:creationId xmlns:a16="http://schemas.microsoft.com/office/drawing/2014/main" id="{D25360FB-9551-4D99-979E-FC1383E43470}"/>
              </a:ext>
            </a:extLst>
          </p:cNvPr>
          <p:cNvSpPr txBox="1"/>
          <p:nvPr/>
        </p:nvSpPr>
        <p:spPr>
          <a:xfrm>
            <a:off x="1140903" y="1283516"/>
            <a:ext cx="10050011" cy="677108"/>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State pays most of the costs associated with an employee’s health coverage.</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35DDAF13-D32C-40F5-A052-B28B4A0B27CF}"/>
              </a:ext>
            </a:extLst>
          </p:cNvPr>
          <p:cNvSpPr txBox="1"/>
          <p:nvPr/>
        </p:nvSpPr>
        <p:spPr>
          <a:xfrm>
            <a:off x="1149292" y="1761688"/>
            <a:ext cx="9303390" cy="646331"/>
          </a:xfrm>
          <a:prstGeom prst="rect">
            <a:avLst/>
          </a:prstGeom>
          <a:noFill/>
        </p:spPr>
        <p:txBody>
          <a:bodyPr wrap="square" rtlCol="0">
            <a:spAutoFit/>
          </a:bodyPr>
          <a:lstStyle/>
          <a:p>
            <a:pPr marL="285750" indent="-285750">
              <a:buFont typeface="Arial" panose="020B0604020202020204" pitchFamily="34" charset="0"/>
              <a:buChar char="•"/>
            </a:pPr>
            <a:r>
              <a:rPr lang="en-US" dirty="0"/>
              <a:t>Employees must make a monthly salary-based contribution.</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5BE7FC3-DA9C-46C6-B3EA-E5A7069DA204}"/>
              </a:ext>
            </a:extLst>
          </p:cNvPr>
          <p:cNvSpPr txBox="1"/>
          <p:nvPr/>
        </p:nvSpPr>
        <p:spPr>
          <a:xfrm>
            <a:off x="1149292" y="2274904"/>
            <a:ext cx="9404058" cy="923330"/>
          </a:xfrm>
          <a:prstGeom prst="rect">
            <a:avLst/>
          </a:prstGeom>
          <a:noFill/>
        </p:spPr>
        <p:txBody>
          <a:bodyPr wrap="square" rtlCol="0">
            <a:spAutoFit/>
          </a:bodyPr>
          <a:lstStyle/>
          <a:p>
            <a:pPr marL="285750" indent="-285750">
              <a:buFont typeface="Arial" panose="020B0604020202020204" pitchFamily="34" charset="0"/>
              <a:buChar char="•"/>
            </a:pPr>
            <a:r>
              <a:rPr lang="en-US" dirty="0"/>
              <a:t>Part-time employees are required to pay a percentage of both the State’s and members contribution.</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5BAFB861-FC6E-4592-B104-1E92A64CF243}"/>
              </a:ext>
            </a:extLst>
          </p:cNvPr>
          <p:cNvSpPr txBox="1"/>
          <p:nvPr/>
        </p:nvSpPr>
        <p:spPr>
          <a:xfrm>
            <a:off x="1149292" y="2967335"/>
            <a:ext cx="8924136" cy="923330"/>
          </a:xfrm>
          <a:prstGeom prst="rect">
            <a:avLst/>
          </a:prstGeom>
          <a:noFill/>
        </p:spPr>
        <p:txBody>
          <a:bodyPr wrap="square" rtlCol="0">
            <a:spAutoFit/>
          </a:bodyPr>
          <a:lstStyle/>
          <a:p>
            <a:pPr marL="285750" indent="-285750">
              <a:buFont typeface="Arial" panose="020B0604020202020204" pitchFamily="34" charset="0"/>
              <a:buChar char="•"/>
            </a:pPr>
            <a:r>
              <a:rPr lang="en-US" dirty="0"/>
              <a:t>Please visit the current </a:t>
            </a:r>
            <a:r>
              <a:rPr lang="en-US" u="sng" dirty="0">
                <a:solidFill>
                  <a:schemeClr val="tx2"/>
                </a:solidFill>
                <a:hlinkClick r:id="rId2">
                  <a:extLst>
                    <a:ext uri="{A12FA001-AC4F-418D-AE19-62706E023703}">
                      <ahyp:hlinkClr xmlns:ahyp="http://schemas.microsoft.com/office/drawing/2018/hyperlinkcolor" val="tx"/>
                    </a:ext>
                  </a:extLst>
                </a:hlinkClick>
              </a:rPr>
              <a:t>Benefits Choice </a:t>
            </a:r>
            <a:r>
              <a:rPr lang="en-US" dirty="0">
                <a:solidFill>
                  <a:schemeClr val="tx2"/>
                </a:solidFill>
              </a:rPr>
              <a:t> </a:t>
            </a:r>
            <a:r>
              <a:rPr lang="en-US" dirty="0"/>
              <a:t>booklet to review the salary ranges and associated premiums.</a:t>
            </a:r>
          </a:p>
          <a:p>
            <a:pPr marL="285750" indent="-285750">
              <a:buFont typeface="Arial" panose="020B0604020202020204" pitchFamily="34" charset="0"/>
              <a:buChar char="•"/>
            </a:pPr>
            <a:endParaRPr lang="en-US" u="sng" dirty="0"/>
          </a:p>
        </p:txBody>
      </p:sp>
      <p:pic>
        <p:nvPicPr>
          <p:cNvPr id="9" name="Picture 8">
            <a:extLst>
              <a:ext uri="{FF2B5EF4-FFF2-40B4-BE49-F238E27FC236}">
                <a16:creationId xmlns:a16="http://schemas.microsoft.com/office/drawing/2014/main" id="{65BB4BC6-E271-42FF-901A-67907DDC22B5}"/>
              </a:ext>
            </a:extLst>
          </p:cNvPr>
          <p:cNvPicPr>
            <a:picLocks noChangeAspect="1"/>
          </p:cNvPicPr>
          <p:nvPr/>
        </p:nvPicPr>
        <p:blipFill>
          <a:blip r:embed="rId3"/>
          <a:stretch>
            <a:fillRect/>
          </a:stretch>
        </p:blipFill>
        <p:spPr>
          <a:xfrm>
            <a:off x="343947" y="4358089"/>
            <a:ext cx="4984677" cy="2200275"/>
          </a:xfrm>
          <a:prstGeom prst="rect">
            <a:avLst/>
          </a:prstGeom>
        </p:spPr>
      </p:pic>
      <p:pic>
        <p:nvPicPr>
          <p:cNvPr id="11" name="Picture 10">
            <a:extLst>
              <a:ext uri="{FF2B5EF4-FFF2-40B4-BE49-F238E27FC236}">
                <a16:creationId xmlns:a16="http://schemas.microsoft.com/office/drawing/2014/main" id="{F4C5C488-4C6B-480E-B7EF-55328A5E2AFE}"/>
              </a:ext>
            </a:extLst>
          </p:cNvPr>
          <p:cNvPicPr>
            <a:picLocks noChangeAspect="1"/>
          </p:cNvPicPr>
          <p:nvPr/>
        </p:nvPicPr>
        <p:blipFill>
          <a:blip r:embed="rId4"/>
          <a:stretch>
            <a:fillRect/>
          </a:stretch>
        </p:blipFill>
        <p:spPr>
          <a:xfrm>
            <a:off x="5800987" y="4358089"/>
            <a:ext cx="5087836" cy="2200275"/>
          </a:xfrm>
          <a:prstGeom prst="rect">
            <a:avLst/>
          </a:prstGeom>
        </p:spPr>
      </p:pic>
      <p:sp>
        <p:nvSpPr>
          <p:cNvPr id="12" name="TextBox 11">
            <a:extLst>
              <a:ext uri="{FF2B5EF4-FFF2-40B4-BE49-F238E27FC236}">
                <a16:creationId xmlns:a16="http://schemas.microsoft.com/office/drawing/2014/main" id="{0D7059C2-3EDD-42AC-B2D1-452D56E6B287}"/>
              </a:ext>
            </a:extLst>
          </p:cNvPr>
          <p:cNvSpPr txBox="1"/>
          <p:nvPr/>
        </p:nvSpPr>
        <p:spPr>
          <a:xfrm>
            <a:off x="746620" y="3890665"/>
            <a:ext cx="4353886" cy="369332"/>
          </a:xfrm>
          <a:prstGeom prst="rect">
            <a:avLst/>
          </a:prstGeom>
          <a:noFill/>
        </p:spPr>
        <p:txBody>
          <a:bodyPr wrap="square" rtlCol="0">
            <a:spAutoFit/>
          </a:bodyPr>
          <a:lstStyle/>
          <a:p>
            <a:r>
              <a:rPr lang="en-US" b="1" dirty="0">
                <a:solidFill>
                  <a:schemeClr val="tx2"/>
                </a:solidFill>
              </a:rPr>
              <a:t>Employee contributions for each plan:</a:t>
            </a:r>
          </a:p>
        </p:txBody>
      </p:sp>
      <p:sp>
        <p:nvSpPr>
          <p:cNvPr id="13" name="TextBox 12">
            <a:extLst>
              <a:ext uri="{FF2B5EF4-FFF2-40B4-BE49-F238E27FC236}">
                <a16:creationId xmlns:a16="http://schemas.microsoft.com/office/drawing/2014/main" id="{BF285A7E-184B-4207-B4A8-893538C0115D}"/>
              </a:ext>
            </a:extLst>
          </p:cNvPr>
          <p:cNvSpPr txBox="1"/>
          <p:nvPr/>
        </p:nvSpPr>
        <p:spPr>
          <a:xfrm>
            <a:off x="6096000" y="3886679"/>
            <a:ext cx="4625130" cy="369332"/>
          </a:xfrm>
          <a:prstGeom prst="rect">
            <a:avLst/>
          </a:prstGeom>
          <a:noFill/>
        </p:spPr>
        <p:txBody>
          <a:bodyPr wrap="square" rtlCol="0">
            <a:spAutoFit/>
          </a:bodyPr>
          <a:lstStyle/>
          <a:p>
            <a:r>
              <a:rPr lang="en-US" b="1" dirty="0">
                <a:solidFill>
                  <a:schemeClr val="tx2"/>
                </a:solidFill>
              </a:rPr>
              <a:t>Number of dependents:</a:t>
            </a:r>
          </a:p>
        </p:txBody>
      </p:sp>
    </p:spTree>
    <p:extLst>
      <p:ext uri="{BB962C8B-B14F-4D97-AF65-F5344CB8AC3E}">
        <p14:creationId xmlns:p14="http://schemas.microsoft.com/office/powerpoint/2010/main" val="10625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691957-C8D3-43E4-AA4E-56B0F2DD838B}"/>
              </a:ext>
            </a:extLst>
          </p:cNvPr>
          <p:cNvSpPr/>
          <p:nvPr/>
        </p:nvSpPr>
        <p:spPr>
          <a:xfrm>
            <a:off x="3130166" y="89911"/>
            <a:ext cx="5562548"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Preventive Health</a:t>
            </a:r>
          </a:p>
        </p:txBody>
      </p:sp>
      <p:sp>
        <p:nvSpPr>
          <p:cNvPr id="3" name="TextBox 2">
            <a:extLst>
              <a:ext uri="{FF2B5EF4-FFF2-40B4-BE49-F238E27FC236}">
                <a16:creationId xmlns:a16="http://schemas.microsoft.com/office/drawing/2014/main" id="{E68EDC51-8454-4E9F-ACFA-202DBBB65940}"/>
              </a:ext>
            </a:extLst>
          </p:cNvPr>
          <p:cNvSpPr txBox="1"/>
          <p:nvPr/>
        </p:nvSpPr>
        <p:spPr>
          <a:xfrm>
            <a:off x="3130166" y="1259457"/>
            <a:ext cx="8291208"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t>Under the Affordable Care Act, you and your family are eligible for preventative services at no additional cost to you.</a:t>
            </a:r>
          </a:p>
          <a:p>
            <a:pPr marL="342900" indent="-342900">
              <a:buFont typeface="Arial" panose="020B0604020202020204" pitchFamily="34" charset="0"/>
              <a:buChar char="•"/>
            </a:pPr>
            <a:endParaRPr lang="en-US" sz="2000" b="1" dirty="0"/>
          </a:p>
        </p:txBody>
      </p:sp>
      <p:sp>
        <p:nvSpPr>
          <p:cNvPr id="4" name="TextBox 3">
            <a:extLst>
              <a:ext uri="{FF2B5EF4-FFF2-40B4-BE49-F238E27FC236}">
                <a16:creationId xmlns:a16="http://schemas.microsoft.com/office/drawing/2014/main" id="{06752089-6AE5-4279-A557-609BE9FC6948}"/>
              </a:ext>
            </a:extLst>
          </p:cNvPr>
          <p:cNvSpPr txBox="1"/>
          <p:nvPr/>
        </p:nvSpPr>
        <p:spPr>
          <a:xfrm>
            <a:off x="3130166" y="2275120"/>
            <a:ext cx="7704611"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t>Preventive services that have strong scientific evidence of their health benefits must be covered.</a:t>
            </a:r>
          </a:p>
          <a:p>
            <a:pPr marL="342900" indent="-342900">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FFABA469-0AB3-4B7D-8291-6D35E29C7630}"/>
              </a:ext>
            </a:extLst>
          </p:cNvPr>
          <p:cNvSpPr txBox="1"/>
          <p:nvPr/>
        </p:nvSpPr>
        <p:spPr>
          <a:xfrm>
            <a:off x="3130166" y="3290783"/>
            <a:ext cx="7911645"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t>Plans can no longer charge a patient a copayment, coinsurance, or deductible for these services when they are delivered by a network provider.</a:t>
            </a:r>
          </a:p>
          <a:p>
            <a:pPr marL="342900" indent="-342900">
              <a:buFont typeface="Arial" panose="020B0604020202020204" pitchFamily="34" charset="0"/>
              <a:buChar char="•"/>
            </a:pPr>
            <a:endParaRPr lang="en-US" sz="2000" b="1" dirty="0"/>
          </a:p>
        </p:txBody>
      </p:sp>
      <p:sp>
        <p:nvSpPr>
          <p:cNvPr id="7" name="Rectangle 6">
            <a:extLst>
              <a:ext uri="{FF2B5EF4-FFF2-40B4-BE49-F238E27FC236}">
                <a16:creationId xmlns:a16="http://schemas.microsoft.com/office/drawing/2014/main" id="{AFB562E7-D318-4DBA-B1A6-28B948CDFA5D}"/>
              </a:ext>
            </a:extLst>
          </p:cNvPr>
          <p:cNvSpPr/>
          <p:nvPr/>
        </p:nvSpPr>
        <p:spPr>
          <a:xfrm>
            <a:off x="197535" y="4429556"/>
            <a:ext cx="2199901" cy="923330"/>
          </a:xfrm>
          <a:prstGeom prst="rect">
            <a:avLst/>
          </a:prstGeom>
        </p:spPr>
        <p:txBody>
          <a:bodyPr wrap="square">
            <a:spAutoFit/>
          </a:bodyPr>
          <a:lstStyle/>
          <a:p>
            <a:pPr algn="ctr"/>
            <a:r>
              <a:rPr 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hlinkClick r:id="rId2"/>
              </a:rPr>
              <a:t>Click here for link to FY2020 preventive services</a:t>
            </a:r>
            <a:endParaRPr 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862A62C-641F-4C40-BF8E-E24CC0796CA3}"/>
              </a:ext>
            </a:extLst>
          </p:cNvPr>
          <p:cNvSpPr txBox="1"/>
          <p:nvPr/>
        </p:nvSpPr>
        <p:spPr>
          <a:xfrm>
            <a:off x="3225799" y="4614222"/>
            <a:ext cx="7816011" cy="138499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Please refer to the </a:t>
            </a:r>
            <a:r>
              <a:rPr lang="en-US" sz="2400" b="1" dirty="0">
                <a:solidFill>
                  <a:schemeClr val="tx2"/>
                </a:solidFill>
                <a:hlinkClick r:id="rId3">
                  <a:extLst>
                    <a:ext uri="{A12FA001-AC4F-418D-AE19-62706E023703}">
                      <ahyp:hlinkClr xmlns:ahyp="http://schemas.microsoft.com/office/drawing/2018/hyperlinkcolor" val="tx"/>
                    </a:ext>
                  </a:extLst>
                </a:hlinkClick>
              </a:rPr>
              <a:t>Benefits Choice</a:t>
            </a:r>
            <a:r>
              <a:rPr lang="en-US" sz="2400" b="1" dirty="0">
                <a:solidFill>
                  <a:schemeClr val="tx2"/>
                </a:solidFill>
              </a:rPr>
              <a:t> </a:t>
            </a:r>
            <a:r>
              <a:rPr lang="en-US" sz="2400" b="1" dirty="0"/>
              <a:t>slideshow for a Quick Reference Guide.</a:t>
            </a:r>
          </a:p>
          <a:p>
            <a:pPr marL="285750" indent="-285750">
              <a:buFont typeface="Arial" panose="020B0604020202020204" pitchFamily="34" charset="0"/>
              <a:buChar char="•"/>
            </a:pPr>
            <a:endParaRPr lang="en-US" b="1" dirty="0"/>
          </a:p>
          <a:p>
            <a:endParaRPr lang="en-US" dirty="0"/>
          </a:p>
        </p:txBody>
      </p:sp>
    </p:spTree>
    <p:extLst>
      <p:ext uri="{BB962C8B-B14F-4D97-AF65-F5344CB8AC3E}">
        <p14:creationId xmlns:p14="http://schemas.microsoft.com/office/powerpoint/2010/main" val="17565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339801-057F-44F4-93CC-A0241FC4B323}"/>
              </a:ext>
            </a:extLst>
          </p:cNvPr>
          <p:cNvSpPr/>
          <p:nvPr/>
        </p:nvSpPr>
        <p:spPr>
          <a:xfrm>
            <a:off x="2811497" y="579735"/>
            <a:ext cx="5705409"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Prescription Drugs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98651AF7-00A3-453A-B978-743C7D615488}"/>
              </a:ext>
            </a:extLst>
          </p:cNvPr>
          <p:cNvSpPr txBox="1"/>
          <p:nvPr/>
        </p:nvSpPr>
        <p:spPr>
          <a:xfrm>
            <a:off x="2006600" y="1854200"/>
            <a:ext cx="7683500" cy="1261884"/>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$150 deductible per person, per plan year applies.</a:t>
            </a:r>
          </a:p>
          <a:p>
            <a:pPr marL="342900" indent="-342900">
              <a:buFont typeface="Arial" panose="020B0604020202020204" pitchFamily="34" charset="0"/>
              <a:buChar char="•"/>
            </a:pPr>
            <a:endParaRPr lang="en-US" sz="2000" dirty="0"/>
          </a:p>
        </p:txBody>
      </p:sp>
      <p:sp>
        <p:nvSpPr>
          <p:cNvPr id="4" name="TextBox 3">
            <a:extLst>
              <a:ext uri="{FF2B5EF4-FFF2-40B4-BE49-F238E27FC236}">
                <a16:creationId xmlns:a16="http://schemas.microsoft.com/office/drawing/2014/main" id="{F7BB7CA1-A18F-4B4D-93CE-71C15CC3AF7D}"/>
              </a:ext>
            </a:extLst>
          </p:cNvPr>
          <p:cNvSpPr txBox="1"/>
          <p:nvPr/>
        </p:nvSpPr>
        <p:spPr>
          <a:xfrm>
            <a:off x="2006600" y="3429000"/>
            <a:ext cx="53467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Co-payments (30-day supply)</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$4 Generic prescriptions</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$13 Tier I</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$31 Tier II</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$55 Non-preferred Brand</a:t>
            </a:r>
          </a:p>
          <a:p>
            <a:r>
              <a:rPr lang="en-US" sz="2400" dirty="0"/>
              <a:t>	</a:t>
            </a:r>
          </a:p>
        </p:txBody>
      </p:sp>
    </p:spTree>
    <p:extLst>
      <p:ext uri="{BB962C8B-B14F-4D97-AF65-F5344CB8AC3E}">
        <p14:creationId xmlns:p14="http://schemas.microsoft.com/office/powerpoint/2010/main" val="71652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p:cTn id="3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2DFC7D-EBD1-4608-AF91-D55E0A70BFD8}"/>
              </a:ext>
            </a:extLst>
          </p:cNvPr>
          <p:cNvSpPr/>
          <p:nvPr/>
        </p:nvSpPr>
        <p:spPr>
          <a:xfrm>
            <a:off x="3769882" y="668635"/>
            <a:ext cx="4652236"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Vision Benefits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Rectangle 3">
            <a:extLst>
              <a:ext uri="{FF2B5EF4-FFF2-40B4-BE49-F238E27FC236}">
                <a16:creationId xmlns:a16="http://schemas.microsoft.com/office/drawing/2014/main" id="{F601AEAD-2A46-4703-9476-DFEA56F4F199}"/>
              </a:ext>
            </a:extLst>
          </p:cNvPr>
          <p:cNvSpPr/>
          <p:nvPr/>
        </p:nvSpPr>
        <p:spPr>
          <a:xfrm>
            <a:off x="1558193" y="2037016"/>
            <a:ext cx="1005404" cy="461665"/>
          </a:xfrm>
          <a:prstGeom prst="rect">
            <a:avLst/>
          </a:prstGeom>
          <a:noFill/>
        </p:spPr>
        <p:txBody>
          <a:bodyPr wrap="none" lIns="91440" tIns="45720" rIns="91440" bIns="45720">
            <a:spAutoFit/>
          </a:bodyPr>
          <a:lstStyle/>
          <a:p>
            <a:pPr algn="ct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Vision</a:t>
            </a:r>
            <a:endParaRPr lang="en-US" sz="5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TextBox 4">
            <a:extLst>
              <a:ext uri="{FF2B5EF4-FFF2-40B4-BE49-F238E27FC236}">
                <a16:creationId xmlns:a16="http://schemas.microsoft.com/office/drawing/2014/main" id="{2C835D23-B5D0-44AA-ABFA-9DEEF3EFCA68}"/>
              </a:ext>
            </a:extLst>
          </p:cNvPr>
          <p:cNvSpPr txBox="1"/>
          <p:nvPr/>
        </p:nvSpPr>
        <p:spPr>
          <a:xfrm>
            <a:off x="242682" y="2633872"/>
            <a:ext cx="4799101"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No additional premium cost to member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Exam every 12 months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$30 co-pay for glasses exam</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Glasses/contacts every 12 months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$30 co-pay for lenses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$30 co-pay for frames (every 12 months)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$0 co-pay for contacts ($120 allowance)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DF4EC7F2-C8B4-48BE-AA48-6682558C24EA}"/>
              </a:ext>
            </a:extLst>
          </p:cNvPr>
          <p:cNvSpPr/>
          <p:nvPr/>
        </p:nvSpPr>
        <p:spPr>
          <a:xfrm>
            <a:off x="927021" y="4657559"/>
            <a:ext cx="2574744" cy="461665"/>
          </a:xfrm>
          <a:prstGeom prst="rect">
            <a:avLst/>
          </a:prstGeom>
          <a:noFill/>
        </p:spPr>
        <p:txBody>
          <a:bodyPr wrap="none" lIns="91440" tIns="45720" rIns="91440" bIns="45720">
            <a:spAutoFit/>
          </a:bodyPr>
          <a:lstStyle/>
          <a:p>
            <a:pPr algn="ct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Lasik/PRK Benefit</a:t>
            </a:r>
            <a:endParaRPr lang="en-US" sz="2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TextBox 6">
            <a:extLst>
              <a:ext uri="{FF2B5EF4-FFF2-40B4-BE49-F238E27FC236}">
                <a16:creationId xmlns:a16="http://schemas.microsoft.com/office/drawing/2014/main" id="{AD6FBEC1-9705-4960-B85E-720D0B53F308}"/>
              </a:ext>
            </a:extLst>
          </p:cNvPr>
          <p:cNvSpPr txBox="1"/>
          <p:nvPr/>
        </p:nvSpPr>
        <p:spPr>
          <a:xfrm>
            <a:off x="662430" y="5119224"/>
            <a:ext cx="1979802"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1-877-5LASER6</a:t>
            </a:r>
          </a:p>
          <a:p>
            <a:endParaRPr lang="en-US" dirty="0"/>
          </a:p>
        </p:txBody>
      </p:sp>
      <p:sp>
        <p:nvSpPr>
          <p:cNvPr id="8" name="Rectangle 7">
            <a:extLst>
              <a:ext uri="{FF2B5EF4-FFF2-40B4-BE49-F238E27FC236}">
                <a16:creationId xmlns:a16="http://schemas.microsoft.com/office/drawing/2014/main" id="{8C4BB4BE-30B5-46DF-B16E-AE689C5048CE}"/>
              </a:ext>
            </a:extLst>
          </p:cNvPr>
          <p:cNvSpPr/>
          <p:nvPr/>
        </p:nvSpPr>
        <p:spPr>
          <a:xfrm>
            <a:off x="469782" y="5442389"/>
            <a:ext cx="3951215" cy="461665"/>
          </a:xfrm>
          <a:prstGeom prst="rect">
            <a:avLst/>
          </a:prstGeom>
          <a:noFill/>
        </p:spPr>
        <p:txBody>
          <a:bodyPr wrap="square" lIns="91440" tIns="45720" rIns="91440" bIns="45720">
            <a:spAutoFit/>
          </a:bodyPr>
          <a:lstStyle/>
          <a:p>
            <a:pPr algn="ct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EyeMed Customer Service</a:t>
            </a:r>
            <a:endParaRPr lang="en-US" sz="2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9" name="TextBox 8">
            <a:extLst>
              <a:ext uri="{FF2B5EF4-FFF2-40B4-BE49-F238E27FC236}">
                <a16:creationId xmlns:a16="http://schemas.microsoft.com/office/drawing/2014/main" id="{0233A1B8-C4C7-4A8E-A13D-F22354753D75}"/>
              </a:ext>
            </a:extLst>
          </p:cNvPr>
          <p:cNvSpPr txBox="1"/>
          <p:nvPr/>
        </p:nvSpPr>
        <p:spPr>
          <a:xfrm>
            <a:off x="662430" y="6006517"/>
            <a:ext cx="338106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1-866-723-0512</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F9744877-F4F8-4FA6-A715-66FD7F8E4079}"/>
              </a:ext>
            </a:extLst>
          </p:cNvPr>
          <p:cNvSpPr/>
          <p:nvPr/>
        </p:nvSpPr>
        <p:spPr>
          <a:xfrm>
            <a:off x="6401121" y="2002222"/>
            <a:ext cx="3825984" cy="461665"/>
          </a:xfrm>
          <a:prstGeom prst="rect">
            <a:avLst/>
          </a:prstGeom>
          <a:noFill/>
        </p:spPr>
        <p:txBody>
          <a:bodyPr wrap="none" lIns="91440" tIns="45720" rIns="91440" bIns="45720">
            <a:spAutoFit/>
          </a:bodyPr>
          <a:lstStyle/>
          <a:p>
            <a:pPr algn="ctr"/>
            <a:r>
              <a:rPr lang="en-US" sz="2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In-Network Area Providers:</a:t>
            </a:r>
          </a:p>
        </p:txBody>
      </p:sp>
      <p:sp>
        <p:nvSpPr>
          <p:cNvPr id="11" name="TextBox 10">
            <a:extLst>
              <a:ext uri="{FF2B5EF4-FFF2-40B4-BE49-F238E27FC236}">
                <a16:creationId xmlns:a16="http://schemas.microsoft.com/office/drawing/2014/main" id="{3C40469A-D0DD-44D4-A5F9-B595DCB354AF}"/>
              </a:ext>
            </a:extLst>
          </p:cNvPr>
          <p:cNvSpPr txBox="1"/>
          <p:nvPr/>
        </p:nvSpPr>
        <p:spPr>
          <a:xfrm>
            <a:off x="6493079" y="2633872"/>
            <a:ext cx="4387442"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Central Illinois Vision – Charleston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Illinois Express – Mattoon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All About Eyes – Mattoon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James Goldstein – Mattoon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Patrick Niebrugge – Casey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Bogart Vision – Shelbyville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Tony Weber – Effingham</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Eye Care of Illinois – Effingham</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Target Optical</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Sears Optical</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JCPenney Optical</a:t>
            </a:r>
          </a:p>
          <a:p>
            <a:pPr marL="285750" indent="-285750">
              <a:buFont typeface="Arial" panose="020B0604020202020204" pitchFamily="34" charset="0"/>
              <a:buChar char="•"/>
            </a:pPr>
            <a:r>
              <a:rPr lang="en-US" dirty="0" err="1">
                <a:latin typeface="Calibri" panose="020F0502020204030204" pitchFamily="34" charset="0"/>
                <a:cs typeface="Calibri" panose="020F0502020204030204" pitchFamily="34" charset="0"/>
              </a:rPr>
              <a:t>LensCrafters</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BARD Optical</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Most </a:t>
            </a:r>
            <a:r>
              <a:rPr lang="en-US" dirty="0" err="1">
                <a:latin typeface="Calibri" panose="020F0502020204030204" pitchFamily="34" charset="0"/>
                <a:cs typeface="Calibri" panose="020F0502020204030204" pitchFamily="34" charset="0"/>
              </a:rPr>
              <a:t>PearlVision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84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p:cTn id="2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5">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5">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 calcmode="lin" valueType="num">
                                      <p:cBhvr>
                                        <p:cTn id="34"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5">
                                            <p:txEl>
                                              <p:pRg st="4" end="4"/>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p:cTn id="39"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5">
                                            <p:txEl>
                                              <p:pRg st="5" end="5"/>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p:cTn id="44"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5">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1">
                                            <p:txEl>
                                              <p:pRg st="0" end="0"/>
                                            </p:txEl>
                                          </p:spTgt>
                                        </p:tgtEl>
                                        <p:attrNameLst>
                                          <p:attrName>style.visibility</p:attrName>
                                        </p:attrNameLst>
                                      </p:cBhvr>
                                      <p:to>
                                        <p:strVal val="visible"/>
                                      </p:to>
                                    </p:set>
                                    <p:anim calcmode="lin" valueType="num">
                                      <p:cBhvr>
                                        <p:cTn id="8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
                                            <p:txEl>
                                              <p:pRg st="0" end="0"/>
                                            </p:txEl>
                                          </p:spTgt>
                                        </p:tgtEl>
                                      </p:cBhvr>
                                    </p:animEffect>
                                  </p:childTnLst>
                                </p:cTn>
                              </p:par>
                              <p:par>
                                <p:cTn id="89" presetID="53" presetClass="entr" presetSubtype="16" fill="hold" nodeType="withEffect">
                                  <p:stCondLst>
                                    <p:cond delay="0"/>
                                  </p:stCondLst>
                                  <p:childTnLst>
                                    <p:set>
                                      <p:cBhvr>
                                        <p:cTn id="90" dur="1" fill="hold">
                                          <p:stCondLst>
                                            <p:cond delay="0"/>
                                          </p:stCondLst>
                                        </p:cTn>
                                        <p:tgtEl>
                                          <p:spTgt spid="11">
                                            <p:txEl>
                                              <p:pRg st="1" end="1"/>
                                            </p:txEl>
                                          </p:spTgt>
                                        </p:tgtEl>
                                        <p:attrNameLst>
                                          <p:attrName>style.visibility</p:attrName>
                                        </p:attrNameLst>
                                      </p:cBhvr>
                                      <p:to>
                                        <p:strVal val="visible"/>
                                      </p:to>
                                    </p:set>
                                    <p:anim calcmode="lin" valueType="num">
                                      <p:cBhvr>
                                        <p:cTn id="91"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92"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93" dur="500"/>
                                        <p:tgtEl>
                                          <p:spTgt spid="11">
                                            <p:txEl>
                                              <p:pRg st="1" end="1"/>
                                            </p:txEl>
                                          </p:spTgt>
                                        </p:tgtEl>
                                      </p:cBhvr>
                                    </p:animEffect>
                                  </p:childTnLst>
                                </p:cTn>
                              </p:par>
                              <p:par>
                                <p:cTn id="94" presetID="53" presetClass="entr" presetSubtype="16" fill="hold" nodeType="withEffect">
                                  <p:stCondLst>
                                    <p:cond delay="0"/>
                                  </p:stCondLst>
                                  <p:childTnLst>
                                    <p:set>
                                      <p:cBhvr>
                                        <p:cTn id="95" dur="1" fill="hold">
                                          <p:stCondLst>
                                            <p:cond delay="0"/>
                                          </p:stCondLst>
                                        </p:cTn>
                                        <p:tgtEl>
                                          <p:spTgt spid="11">
                                            <p:txEl>
                                              <p:pRg st="2" end="2"/>
                                            </p:txEl>
                                          </p:spTgt>
                                        </p:tgtEl>
                                        <p:attrNameLst>
                                          <p:attrName>style.visibility</p:attrName>
                                        </p:attrNameLst>
                                      </p:cBhvr>
                                      <p:to>
                                        <p:strVal val="visible"/>
                                      </p:to>
                                    </p:set>
                                    <p:anim calcmode="lin" valueType="num">
                                      <p:cBhvr>
                                        <p:cTn id="96"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97"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98" dur="500"/>
                                        <p:tgtEl>
                                          <p:spTgt spid="11">
                                            <p:txEl>
                                              <p:pRg st="2" end="2"/>
                                            </p:txEl>
                                          </p:spTgt>
                                        </p:tgtEl>
                                      </p:cBhvr>
                                    </p:animEffect>
                                  </p:childTnLst>
                                </p:cTn>
                              </p:par>
                              <p:par>
                                <p:cTn id="99" presetID="53" presetClass="entr" presetSubtype="16" fill="hold" nodeType="withEffect">
                                  <p:stCondLst>
                                    <p:cond delay="0"/>
                                  </p:stCondLst>
                                  <p:childTnLst>
                                    <p:set>
                                      <p:cBhvr>
                                        <p:cTn id="100" dur="1" fill="hold">
                                          <p:stCondLst>
                                            <p:cond delay="0"/>
                                          </p:stCondLst>
                                        </p:cTn>
                                        <p:tgtEl>
                                          <p:spTgt spid="11">
                                            <p:txEl>
                                              <p:pRg st="3" end="3"/>
                                            </p:txEl>
                                          </p:spTgt>
                                        </p:tgtEl>
                                        <p:attrNameLst>
                                          <p:attrName>style.visibility</p:attrName>
                                        </p:attrNameLst>
                                      </p:cBhvr>
                                      <p:to>
                                        <p:strVal val="visible"/>
                                      </p:to>
                                    </p:set>
                                    <p:anim calcmode="lin" valueType="num">
                                      <p:cBhvr>
                                        <p:cTn id="101"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102"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103" dur="500"/>
                                        <p:tgtEl>
                                          <p:spTgt spid="11">
                                            <p:txEl>
                                              <p:pRg st="3" end="3"/>
                                            </p:txEl>
                                          </p:spTgt>
                                        </p:tgtEl>
                                      </p:cBhvr>
                                    </p:animEffect>
                                  </p:childTnLst>
                                </p:cTn>
                              </p:par>
                              <p:par>
                                <p:cTn id="104" presetID="53" presetClass="entr" presetSubtype="16" fill="hold" nodeType="withEffect">
                                  <p:stCondLst>
                                    <p:cond delay="0"/>
                                  </p:stCondLst>
                                  <p:childTnLst>
                                    <p:set>
                                      <p:cBhvr>
                                        <p:cTn id="105" dur="1" fill="hold">
                                          <p:stCondLst>
                                            <p:cond delay="0"/>
                                          </p:stCondLst>
                                        </p:cTn>
                                        <p:tgtEl>
                                          <p:spTgt spid="11">
                                            <p:txEl>
                                              <p:pRg st="4" end="4"/>
                                            </p:txEl>
                                          </p:spTgt>
                                        </p:tgtEl>
                                        <p:attrNameLst>
                                          <p:attrName>style.visibility</p:attrName>
                                        </p:attrNameLst>
                                      </p:cBhvr>
                                      <p:to>
                                        <p:strVal val="visible"/>
                                      </p:to>
                                    </p:set>
                                    <p:anim calcmode="lin" valueType="num">
                                      <p:cBhvr>
                                        <p:cTn id="106"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107" dur="5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108" dur="500"/>
                                        <p:tgtEl>
                                          <p:spTgt spid="11">
                                            <p:txEl>
                                              <p:pRg st="4" end="4"/>
                                            </p:txEl>
                                          </p:spTgt>
                                        </p:tgtEl>
                                      </p:cBhvr>
                                    </p:animEffect>
                                  </p:childTnLst>
                                </p:cTn>
                              </p:par>
                              <p:par>
                                <p:cTn id="109" presetID="53" presetClass="entr" presetSubtype="16" fill="hold" nodeType="withEffect">
                                  <p:stCondLst>
                                    <p:cond delay="0"/>
                                  </p:stCondLst>
                                  <p:childTnLst>
                                    <p:set>
                                      <p:cBhvr>
                                        <p:cTn id="110" dur="1" fill="hold">
                                          <p:stCondLst>
                                            <p:cond delay="0"/>
                                          </p:stCondLst>
                                        </p:cTn>
                                        <p:tgtEl>
                                          <p:spTgt spid="11">
                                            <p:txEl>
                                              <p:pRg st="5" end="5"/>
                                            </p:txEl>
                                          </p:spTgt>
                                        </p:tgtEl>
                                        <p:attrNameLst>
                                          <p:attrName>style.visibility</p:attrName>
                                        </p:attrNameLst>
                                      </p:cBhvr>
                                      <p:to>
                                        <p:strVal val="visible"/>
                                      </p:to>
                                    </p:set>
                                    <p:anim calcmode="lin" valueType="num">
                                      <p:cBhvr>
                                        <p:cTn id="111" dur="5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112" dur="500" fill="hold"/>
                                        <p:tgtEl>
                                          <p:spTgt spid="11">
                                            <p:txEl>
                                              <p:pRg st="5" end="5"/>
                                            </p:txEl>
                                          </p:spTgt>
                                        </p:tgtEl>
                                        <p:attrNameLst>
                                          <p:attrName>ppt_h</p:attrName>
                                        </p:attrNameLst>
                                      </p:cBhvr>
                                      <p:tavLst>
                                        <p:tav tm="0">
                                          <p:val>
                                            <p:fltVal val="0"/>
                                          </p:val>
                                        </p:tav>
                                        <p:tav tm="100000">
                                          <p:val>
                                            <p:strVal val="#ppt_h"/>
                                          </p:val>
                                        </p:tav>
                                      </p:tavLst>
                                    </p:anim>
                                    <p:animEffect transition="in" filter="fade">
                                      <p:cBhvr>
                                        <p:cTn id="113" dur="500"/>
                                        <p:tgtEl>
                                          <p:spTgt spid="11">
                                            <p:txEl>
                                              <p:pRg st="5" end="5"/>
                                            </p:txEl>
                                          </p:spTgt>
                                        </p:tgtEl>
                                      </p:cBhvr>
                                    </p:animEffect>
                                  </p:childTnLst>
                                </p:cTn>
                              </p:par>
                              <p:par>
                                <p:cTn id="114" presetID="53" presetClass="entr" presetSubtype="16" fill="hold" nodeType="withEffect">
                                  <p:stCondLst>
                                    <p:cond delay="0"/>
                                  </p:stCondLst>
                                  <p:childTnLst>
                                    <p:set>
                                      <p:cBhvr>
                                        <p:cTn id="115" dur="1" fill="hold">
                                          <p:stCondLst>
                                            <p:cond delay="0"/>
                                          </p:stCondLst>
                                        </p:cTn>
                                        <p:tgtEl>
                                          <p:spTgt spid="11">
                                            <p:txEl>
                                              <p:pRg st="6" end="6"/>
                                            </p:txEl>
                                          </p:spTgt>
                                        </p:tgtEl>
                                        <p:attrNameLst>
                                          <p:attrName>style.visibility</p:attrName>
                                        </p:attrNameLst>
                                      </p:cBhvr>
                                      <p:to>
                                        <p:strVal val="visible"/>
                                      </p:to>
                                    </p:set>
                                    <p:anim calcmode="lin" valueType="num">
                                      <p:cBhvr>
                                        <p:cTn id="116" dur="5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117" dur="500" fill="hold"/>
                                        <p:tgtEl>
                                          <p:spTgt spid="11">
                                            <p:txEl>
                                              <p:pRg st="6" end="6"/>
                                            </p:txEl>
                                          </p:spTgt>
                                        </p:tgtEl>
                                        <p:attrNameLst>
                                          <p:attrName>ppt_h</p:attrName>
                                        </p:attrNameLst>
                                      </p:cBhvr>
                                      <p:tavLst>
                                        <p:tav tm="0">
                                          <p:val>
                                            <p:fltVal val="0"/>
                                          </p:val>
                                        </p:tav>
                                        <p:tav tm="100000">
                                          <p:val>
                                            <p:strVal val="#ppt_h"/>
                                          </p:val>
                                        </p:tav>
                                      </p:tavLst>
                                    </p:anim>
                                    <p:animEffect transition="in" filter="fade">
                                      <p:cBhvr>
                                        <p:cTn id="118" dur="500"/>
                                        <p:tgtEl>
                                          <p:spTgt spid="11">
                                            <p:txEl>
                                              <p:pRg st="6" end="6"/>
                                            </p:txEl>
                                          </p:spTgt>
                                        </p:tgtEl>
                                      </p:cBhvr>
                                    </p:animEffect>
                                  </p:childTnLst>
                                </p:cTn>
                              </p:par>
                              <p:par>
                                <p:cTn id="119" presetID="53" presetClass="entr" presetSubtype="16" fill="hold" nodeType="withEffect">
                                  <p:stCondLst>
                                    <p:cond delay="0"/>
                                  </p:stCondLst>
                                  <p:childTnLst>
                                    <p:set>
                                      <p:cBhvr>
                                        <p:cTn id="120" dur="1" fill="hold">
                                          <p:stCondLst>
                                            <p:cond delay="0"/>
                                          </p:stCondLst>
                                        </p:cTn>
                                        <p:tgtEl>
                                          <p:spTgt spid="11">
                                            <p:txEl>
                                              <p:pRg st="7" end="7"/>
                                            </p:txEl>
                                          </p:spTgt>
                                        </p:tgtEl>
                                        <p:attrNameLst>
                                          <p:attrName>style.visibility</p:attrName>
                                        </p:attrNameLst>
                                      </p:cBhvr>
                                      <p:to>
                                        <p:strVal val="visible"/>
                                      </p:to>
                                    </p:set>
                                    <p:anim calcmode="lin" valueType="num">
                                      <p:cBhvr>
                                        <p:cTn id="121" dur="5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122" dur="500" fill="hold"/>
                                        <p:tgtEl>
                                          <p:spTgt spid="11">
                                            <p:txEl>
                                              <p:pRg st="7" end="7"/>
                                            </p:txEl>
                                          </p:spTgt>
                                        </p:tgtEl>
                                        <p:attrNameLst>
                                          <p:attrName>ppt_h</p:attrName>
                                        </p:attrNameLst>
                                      </p:cBhvr>
                                      <p:tavLst>
                                        <p:tav tm="0">
                                          <p:val>
                                            <p:fltVal val="0"/>
                                          </p:val>
                                        </p:tav>
                                        <p:tav tm="100000">
                                          <p:val>
                                            <p:strVal val="#ppt_h"/>
                                          </p:val>
                                        </p:tav>
                                      </p:tavLst>
                                    </p:anim>
                                    <p:animEffect transition="in" filter="fade">
                                      <p:cBhvr>
                                        <p:cTn id="123" dur="500"/>
                                        <p:tgtEl>
                                          <p:spTgt spid="11">
                                            <p:txEl>
                                              <p:pRg st="7" end="7"/>
                                            </p:txEl>
                                          </p:spTgt>
                                        </p:tgtEl>
                                      </p:cBhvr>
                                    </p:animEffect>
                                  </p:childTnLst>
                                </p:cTn>
                              </p:par>
                              <p:par>
                                <p:cTn id="124" presetID="53" presetClass="entr" presetSubtype="16" fill="hold" nodeType="withEffect">
                                  <p:stCondLst>
                                    <p:cond delay="0"/>
                                  </p:stCondLst>
                                  <p:childTnLst>
                                    <p:set>
                                      <p:cBhvr>
                                        <p:cTn id="125" dur="1" fill="hold">
                                          <p:stCondLst>
                                            <p:cond delay="0"/>
                                          </p:stCondLst>
                                        </p:cTn>
                                        <p:tgtEl>
                                          <p:spTgt spid="11">
                                            <p:txEl>
                                              <p:pRg st="8" end="8"/>
                                            </p:txEl>
                                          </p:spTgt>
                                        </p:tgtEl>
                                        <p:attrNameLst>
                                          <p:attrName>style.visibility</p:attrName>
                                        </p:attrNameLst>
                                      </p:cBhvr>
                                      <p:to>
                                        <p:strVal val="visible"/>
                                      </p:to>
                                    </p:set>
                                    <p:anim calcmode="lin" valueType="num">
                                      <p:cBhvr>
                                        <p:cTn id="126" dur="500" fill="hold"/>
                                        <p:tgtEl>
                                          <p:spTgt spid="11">
                                            <p:txEl>
                                              <p:pRg st="8" end="8"/>
                                            </p:txEl>
                                          </p:spTgt>
                                        </p:tgtEl>
                                        <p:attrNameLst>
                                          <p:attrName>ppt_w</p:attrName>
                                        </p:attrNameLst>
                                      </p:cBhvr>
                                      <p:tavLst>
                                        <p:tav tm="0">
                                          <p:val>
                                            <p:fltVal val="0"/>
                                          </p:val>
                                        </p:tav>
                                        <p:tav tm="100000">
                                          <p:val>
                                            <p:strVal val="#ppt_w"/>
                                          </p:val>
                                        </p:tav>
                                      </p:tavLst>
                                    </p:anim>
                                    <p:anim calcmode="lin" valueType="num">
                                      <p:cBhvr>
                                        <p:cTn id="127" dur="500" fill="hold"/>
                                        <p:tgtEl>
                                          <p:spTgt spid="11">
                                            <p:txEl>
                                              <p:pRg st="8" end="8"/>
                                            </p:txEl>
                                          </p:spTgt>
                                        </p:tgtEl>
                                        <p:attrNameLst>
                                          <p:attrName>ppt_h</p:attrName>
                                        </p:attrNameLst>
                                      </p:cBhvr>
                                      <p:tavLst>
                                        <p:tav tm="0">
                                          <p:val>
                                            <p:fltVal val="0"/>
                                          </p:val>
                                        </p:tav>
                                        <p:tav tm="100000">
                                          <p:val>
                                            <p:strVal val="#ppt_h"/>
                                          </p:val>
                                        </p:tav>
                                      </p:tavLst>
                                    </p:anim>
                                    <p:animEffect transition="in" filter="fade">
                                      <p:cBhvr>
                                        <p:cTn id="128" dur="500"/>
                                        <p:tgtEl>
                                          <p:spTgt spid="11">
                                            <p:txEl>
                                              <p:pRg st="8" end="8"/>
                                            </p:txEl>
                                          </p:spTgt>
                                        </p:tgtEl>
                                      </p:cBhvr>
                                    </p:animEffect>
                                  </p:childTnLst>
                                </p:cTn>
                              </p:par>
                              <p:par>
                                <p:cTn id="129" presetID="53" presetClass="entr" presetSubtype="16" fill="hold" nodeType="withEffect">
                                  <p:stCondLst>
                                    <p:cond delay="0"/>
                                  </p:stCondLst>
                                  <p:childTnLst>
                                    <p:set>
                                      <p:cBhvr>
                                        <p:cTn id="130" dur="1" fill="hold">
                                          <p:stCondLst>
                                            <p:cond delay="0"/>
                                          </p:stCondLst>
                                        </p:cTn>
                                        <p:tgtEl>
                                          <p:spTgt spid="11">
                                            <p:txEl>
                                              <p:pRg st="9" end="9"/>
                                            </p:txEl>
                                          </p:spTgt>
                                        </p:tgtEl>
                                        <p:attrNameLst>
                                          <p:attrName>style.visibility</p:attrName>
                                        </p:attrNameLst>
                                      </p:cBhvr>
                                      <p:to>
                                        <p:strVal val="visible"/>
                                      </p:to>
                                    </p:set>
                                    <p:anim calcmode="lin" valueType="num">
                                      <p:cBhvr>
                                        <p:cTn id="131" dur="500" fill="hold"/>
                                        <p:tgtEl>
                                          <p:spTgt spid="11">
                                            <p:txEl>
                                              <p:pRg st="9" end="9"/>
                                            </p:txEl>
                                          </p:spTgt>
                                        </p:tgtEl>
                                        <p:attrNameLst>
                                          <p:attrName>ppt_w</p:attrName>
                                        </p:attrNameLst>
                                      </p:cBhvr>
                                      <p:tavLst>
                                        <p:tav tm="0">
                                          <p:val>
                                            <p:fltVal val="0"/>
                                          </p:val>
                                        </p:tav>
                                        <p:tav tm="100000">
                                          <p:val>
                                            <p:strVal val="#ppt_w"/>
                                          </p:val>
                                        </p:tav>
                                      </p:tavLst>
                                    </p:anim>
                                    <p:anim calcmode="lin" valueType="num">
                                      <p:cBhvr>
                                        <p:cTn id="132" dur="500" fill="hold"/>
                                        <p:tgtEl>
                                          <p:spTgt spid="11">
                                            <p:txEl>
                                              <p:pRg st="9" end="9"/>
                                            </p:txEl>
                                          </p:spTgt>
                                        </p:tgtEl>
                                        <p:attrNameLst>
                                          <p:attrName>ppt_h</p:attrName>
                                        </p:attrNameLst>
                                      </p:cBhvr>
                                      <p:tavLst>
                                        <p:tav tm="0">
                                          <p:val>
                                            <p:fltVal val="0"/>
                                          </p:val>
                                        </p:tav>
                                        <p:tav tm="100000">
                                          <p:val>
                                            <p:strVal val="#ppt_h"/>
                                          </p:val>
                                        </p:tav>
                                      </p:tavLst>
                                    </p:anim>
                                    <p:animEffect transition="in" filter="fade">
                                      <p:cBhvr>
                                        <p:cTn id="133" dur="500"/>
                                        <p:tgtEl>
                                          <p:spTgt spid="11">
                                            <p:txEl>
                                              <p:pRg st="9" end="9"/>
                                            </p:txEl>
                                          </p:spTgt>
                                        </p:tgtEl>
                                      </p:cBhvr>
                                    </p:animEffect>
                                  </p:childTnLst>
                                </p:cTn>
                              </p:par>
                              <p:par>
                                <p:cTn id="134" presetID="53" presetClass="entr" presetSubtype="16" fill="hold" nodeType="withEffect">
                                  <p:stCondLst>
                                    <p:cond delay="0"/>
                                  </p:stCondLst>
                                  <p:childTnLst>
                                    <p:set>
                                      <p:cBhvr>
                                        <p:cTn id="135" dur="1" fill="hold">
                                          <p:stCondLst>
                                            <p:cond delay="0"/>
                                          </p:stCondLst>
                                        </p:cTn>
                                        <p:tgtEl>
                                          <p:spTgt spid="11">
                                            <p:txEl>
                                              <p:pRg st="10" end="10"/>
                                            </p:txEl>
                                          </p:spTgt>
                                        </p:tgtEl>
                                        <p:attrNameLst>
                                          <p:attrName>style.visibility</p:attrName>
                                        </p:attrNameLst>
                                      </p:cBhvr>
                                      <p:to>
                                        <p:strVal val="visible"/>
                                      </p:to>
                                    </p:set>
                                    <p:anim calcmode="lin" valueType="num">
                                      <p:cBhvr>
                                        <p:cTn id="136" dur="500" fill="hold"/>
                                        <p:tgtEl>
                                          <p:spTgt spid="11">
                                            <p:txEl>
                                              <p:pRg st="10" end="10"/>
                                            </p:txEl>
                                          </p:spTgt>
                                        </p:tgtEl>
                                        <p:attrNameLst>
                                          <p:attrName>ppt_w</p:attrName>
                                        </p:attrNameLst>
                                      </p:cBhvr>
                                      <p:tavLst>
                                        <p:tav tm="0">
                                          <p:val>
                                            <p:fltVal val="0"/>
                                          </p:val>
                                        </p:tav>
                                        <p:tav tm="100000">
                                          <p:val>
                                            <p:strVal val="#ppt_w"/>
                                          </p:val>
                                        </p:tav>
                                      </p:tavLst>
                                    </p:anim>
                                    <p:anim calcmode="lin" valueType="num">
                                      <p:cBhvr>
                                        <p:cTn id="137" dur="500" fill="hold"/>
                                        <p:tgtEl>
                                          <p:spTgt spid="11">
                                            <p:txEl>
                                              <p:pRg st="10" end="10"/>
                                            </p:txEl>
                                          </p:spTgt>
                                        </p:tgtEl>
                                        <p:attrNameLst>
                                          <p:attrName>ppt_h</p:attrName>
                                        </p:attrNameLst>
                                      </p:cBhvr>
                                      <p:tavLst>
                                        <p:tav tm="0">
                                          <p:val>
                                            <p:fltVal val="0"/>
                                          </p:val>
                                        </p:tav>
                                        <p:tav tm="100000">
                                          <p:val>
                                            <p:strVal val="#ppt_h"/>
                                          </p:val>
                                        </p:tav>
                                      </p:tavLst>
                                    </p:anim>
                                    <p:animEffect transition="in" filter="fade">
                                      <p:cBhvr>
                                        <p:cTn id="138" dur="500"/>
                                        <p:tgtEl>
                                          <p:spTgt spid="11">
                                            <p:txEl>
                                              <p:pRg st="10" end="10"/>
                                            </p:txEl>
                                          </p:spTgt>
                                        </p:tgtEl>
                                      </p:cBhvr>
                                    </p:animEffect>
                                  </p:childTnLst>
                                </p:cTn>
                              </p:par>
                              <p:par>
                                <p:cTn id="139" presetID="53" presetClass="entr" presetSubtype="16" fill="hold" nodeType="withEffect">
                                  <p:stCondLst>
                                    <p:cond delay="0"/>
                                  </p:stCondLst>
                                  <p:childTnLst>
                                    <p:set>
                                      <p:cBhvr>
                                        <p:cTn id="140" dur="1" fill="hold">
                                          <p:stCondLst>
                                            <p:cond delay="0"/>
                                          </p:stCondLst>
                                        </p:cTn>
                                        <p:tgtEl>
                                          <p:spTgt spid="11">
                                            <p:txEl>
                                              <p:pRg st="11" end="11"/>
                                            </p:txEl>
                                          </p:spTgt>
                                        </p:tgtEl>
                                        <p:attrNameLst>
                                          <p:attrName>style.visibility</p:attrName>
                                        </p:attrNameLst>
                                      </p:cBhvr>
                                      <p:to>
                                        <p:strVal val="visible"/>
                                      </p:to>
                                    </p:set>
                                    <p:anim calcmode="lin" valueType="num">
                                      <p:cBhvr>
                                        <p:cTn id="141" dur="500" fill="hold"/>
                                        <p:tgtEl>
                                          <p:spTgt spid="11">
                                            <p:txEl>
                                              <p:pRg st="11" end="11"/>
                                            </p:txEl>
                                          </p:spTgt>
                                        </p:tgtEl>
                                        <p:attrNameLst>
                                          <p:attrName>ppt_w</p:attrName>
                                        </p:attrNameLst>
                                      </p:cBhvr>
                                      <p:tavLst>
                                        <p:tav tm="0">
                                          <p:val>
                                            <p:fltVal val="0"/>
                                          </p:val>
                                        </p:tav>
                                        <p:tav tm="100000">
                                          <p:val>
                                            <p:strVal val="#ppt_w"/>
                                          </p:val>
                                        </p:tav>
                                      </p:tavLst>
                                    </p:anim>
                                    <p:anim calcmode="lin" valueType="num">
                                      <p:cBhvr>
                                        <p:cTn id="142" dur="500" fill="hold"/>
                                        <p:tgtEl>
                                          <p:spTgt spid="11">
                                            <p:txEl>
                                              <p:pRg st="11" end="11"/>
                                            </p:txEl>
                                          </p:spTgt>
                                        </p:tgtEl>
                                        <p:attrNameLst>
                                          <p:attrName>ppt_h</p:attrName>
                                        </p:attrNameLst>
                                      </p:cBhvr>
                                      <p:tavLst>
                                        <p:tav tm="0">
                                          <p:val>
                                            <p:fltVal val="0"/>
                                          </p:val>
                                        </p:tav>
                                        <p:tav tm="100000">
                                          <p:val>
                                            <p:strVal val="#ppt_h"/>
                                          </p:val>
                                        </p:tav>
                                      </p:tavLst>
                                    </p:anim>
                                    <p:animEffect transition="in" filter="fade">
                                      <p:cBhvr>
                                        <p:cTn id="143" dur="500"/>
                                        <p:tgtEl>
                                          <p:spTgt spid="11">
                                            <p:txEl>
                                              <p:pRg st="11" end="11"/>
                                            </p:txEl>
                                          </p:spTgt>
                                        </p:tgtEl>
                                      </p:cBhvr>
                                    </p:animEffect>
                                  </p:childTnLst>
                                </p:cTn>
                              </p:par>
                              <p:par>
                                <p:cTn id="144" presetID="53" presetClass="entr" presetSubtype="16" fill="hold" nodeType="withEffect">
                                  <p:stCondLst>
                                    <p:cond delay="0"/>
                                  </p:stCondLst>
                                  <p:childTnLst>
                                    <p:set>
                                      <p:cBhvr>
                                        <p:cTn id="145" dur="1" fill="hold">
                                          <p:stCondLst>
                                            <p:cond delay="0"/>
                                          </p:stCondLst>
                                        </p:cTn>
                                        <p:tgtEl>
                                          <p:spTgt spid="11">
                                            <p:txEl>
                                              <p:pRg st="12" end="12"/>
                                            </p:txEl>
                                          </p:spTgt>
                                        </p:tgtEl>
                                        <p:attrNameLst>
                                          <p:attrName>style.visibility</p:attrName>
                                        </p:attrNameLst>
                                      </p:cBhvr>
                                      <p:to>
                                        <p:strVal val="visible"/>
                                      </p:to>
                                    </p:set>
                                    <p:anim calcmode="lin" valueType="num">
                                      <p:cBhvr>
                                        <p:cTn id="146" dur="500" fill="hold"/>
                                        <p:tgtEl>
                                          <p:spTgt spid="11">
                                            <p:txEl>
                                              <p:pRg st="12" end="12"/>
                                            </p:txEl>
                                          </p:spTgt>
                                        </p:tgtEl>
                                        <p:attrNameLst>
                                          <p:attrName>ppt_w</p:attrName>
                                        </p:attrNameLst>
                                      </p:cBhvr>
                                      <p:tavLst>
                                        <p:tav tm="0">
                                          <p:val>
                                            <p:fltVal val="0"/>
                                          </p:val>
                                        </p:tav>
                                        <p:tav tm="100000">
                                          <p:val>
                                            <p:strVal val="#ppt_w"/>
                                          </p:val>
                                        </p:tav>
                                      </p:tavLst>
                                    </p:anim>
                                    <p:anim calcmode="lin" valueType="num">
                                      <p:cBhvr>
                                        <p:cTn id="147" dur="500" fill="hold"/>
                                        <p:tgtEl>
                                          <p:spTgt spid="11">
                                            <p:txEl>
                                              <p:pRg st="12" end="12"/>
                                            </p:txEl>
                                          </p:spTgt>
                                        </p:tgtEl>
                                        <p:attrNameLst>
                                          <p:attrName>ppt_h</p:attrName>
                                        </p:attrNameLst>
                                      </p:cBhvr>
                                      <p:tavLst>
                                        <p:tav tm="0">
                                          <p:val>
                                            <p:fltVal val="0"/>
                                          </p:val>
                                        </p:tav>
                                        <p:tav tm="100000">
                                          <p:val>
                                            <p:strVal val="#ppt_h"/>
                                          </p:val>
                                        </p:tav>
                                      </p:tavLst>
                                    </p:anim>
                                    <p:animEffect transition="in" filter="fade">
                                      <p:cBhvr>
                                        <p:cTn id="148" dur="500"/>
                                        <p:tgtEl>
                                          <p:spTgt spid="11">
                                            <p:txEl>
                                              <p:pRg st="12" end="12"/>
                                            </p:txEl>
                                          </p:spTgt>
                                        </p:tgtEl>
                                      </p:cBhvr>
                                    </p:animEffect>
                                  </p:childTnLst>
                                </p:cTn>
                              </p:par>
                              <p:par>
                                <p:cTn id="149" presetID="53" presetClass="entr" presetSubtype="16" fill="hold" nodeType="withEffect">
                                  <p:stCondLst>
                                    <p:cond delay="0"/>
                                  </p:stCondLst>
                                  <p:childTnLst>
                                    <p:set>
                                      <p:cBhvr>
                                        <p:cTn id="150" dur="1" fill="hold">
                                          <p:stCondLst>
                                            <p:cond delay="0"/>
                                          </p:stCondLst>
                                        </p:cTn>
                                        <p:tgtEl>
                                          <p:spTgt spid="11">
                                            <p:txEl>
                                              <p:pRg st="13" end="13"/>
                                            </p:txEl>
                                          </p:spTgt>
                                        </p:tgtEl>
                                        <p:attrNameLst>
                                          <p:attrName>style.visibility</p:attrName>
                                        </p:attrNameLst>
                                      </p:cBhvr>
                                      <p:to>
                                        <p:strVal val="visible"/>
                                      </p:to>
                                    </p:set>
                                    <p:anim calcmode="lin" valueType="num">
                                      <p:cBhvr>
                                        <p:cTn id="151" dur="500" fill="hold"/>
                                        <p:tgtEl>
                                          <p:spTgt spid="11">
                                            <p:txEl>
                                              <p:pRg st="13" end="13"/>
                                            </p:txEl>
                                          </p:spTgt>
                                        </p:tgtEl>
                                        <p:attrNameLst>
                                          <p:attrName>ppt_w</p:attrName>
                                        </p:attrNameLst>
                                      </p:cBhvr>
                                      <p:tavLst>
                                        <p:tav tm="0">
                                          <p:val>
                                            <p:fltVal val="0"/>
                                          </p:val>
                                        </p:tav>
                                        <p:tav tm="100000">
                                          <p:val>
                                            <p:strVal val="#ppt_w"/>
                                          </p:val>
                                        </p:tav>
                                      </p:tavLst>
                                    </p:anim>
                                    <p:anim calcmode="lin" valueType="num">
                                      <p:cBhvr>
                                        <p:cTn id="152" dur="500" fill="hold"/>
                                        <p:tgtEl>
                                          <p:spTgt spid="11">
                                            <p:txEl>
                                              <p:pRg st="13" end="13"/>
                                            </p:txEl>
                                          </p:spTgt>
                                        </p:tgtEl>
                                        <p:attrNameLst>
                                          <p:attrName>ppt_h</p:attrName>
                                        </p:attrNameLst>
                                      </p:cBhvr>
                                      <p:tavLst>
                                        <p:tav tm="0">
                                          <p:val>
                                            <p:fltVal val="0"/>
                                          </p:val>
                                        </p:tav>
                                        <p:tav tm="100000">
                                          <p:val>
                                            <p:strVal val="#ppt_h"/>
                                          </p:val>
                                        </p:tav>
                                      </p:tavLst>
                                    </p:anim>
                                    <p:animEffect transition="in" filter="fade">
                                      <p:cBhvr>
                                        <p:cTn id="153" dur="500"/>
                                        <p:tgtEl>
                                          <p:spTgt spid="1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E0F8C-6589-493B-8666-8D6CDAD2BEF5}"/>
              </a:ext>
            </a:extLst>
          </p:cNvPr>
          <p:cNvSpPr/>
          <p:nvPr/>
        </p:nvSpPr>
        <p:spPr>
          <a:xfrm>
            <a:off x="3290802" y="173801"/>
            <a:ext cx="5224507" cy="923330"/>
          </a:xfrm>
          <a:prstGeom prst="rect">
            <a:avLst/>
          </a:prstGeom>
          <a:noFill/>
        </p:spPr>
        <p:txBody>
          <a:bodyPr wrap="none" lIns="91440" tIns="45720" rIns="91440" bIns="45720">
            <a:spAutoFit/>
          </a:bodyPr>
          <a:lstStyle/>
          <a:p>
            <a:pPr algn="ctr"/>
            <a:r>
              <a:rPr lang="en-US" sz="5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Dental Insurance</a:t>
            </a:r>
            <a:endParaRPr lang="en-US" sz="5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658B654E-3B04-4784-A168-BCE343A780AF}"/>
              </a:ext>
            </a:extLst>
          </p:cNvPr>
          <p:cNvSpPr txBox="1"/>
          <p:nvPr/>
        </p:nvSpPr>
        <p:spPr>
          <a:xfrm>
            <a:off x="2825140" y="1434553"/>
            <a:ext cx="75184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Use your Dental Insurance through Delta Dental</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35E1A88-5143-423F-8F88-1C8700AF5B53}"/>
              </a:ext>
            </a:extLst>
          </p:cNvPr>
          <p:cNvSpPr txBox="1"/>
          <p:nvPr/>
        </p:nvSpPr>
        <p:spPr>
          <a:xfrm>
            <a:off x="2825140" y="1878665"/>
            <a:ext cx="701319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Cleanings and X-rays twice a year (preventative)</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8FFAB5D-5E0F-409D-908D-92C9FA4DB73E}"/>
              </a:ext>
            </a:extLst>
          </p:cNvPr>
          <p:cNvSpPr txBox="1"/>
          <p:nvPr/>
        </p:nvSpPr>
        <p:spPr>
          <a:xfrm>
            <a:off x="2825140" y="2347629"/>
            <a:ext cx="6241409"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$175 deductible per person on dental services, excluding:</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Diagnostic</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Preventative</a:t>
            </a:r>
          </a:p>
          <a:p>
            <a:pPr marL="742950" lvl="1"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D79E8A46-2895-4000-9080-D00A3B74DAB8}"/>
              </a:ext>
            </a:extLst>
          </p:cNvPr>
          <p:cNvSpPr txBox="1"/>
          <p:nvPr/>
        </p:nvSpPr>
        <p:spPr>
          <a:xfrm>
            <a:off x="2825140" y="3917884"/>
            <a:ext cx="6358855"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Members can choose any dental provider for services, but may pay less out-of-pocket costs when using an in-network dentist</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4E136DA-C8B7-49F0-B442-4189C4A18DF2}"/>
              </a:ext>
            </a:extLst>
          </p:cNvPr>
          <p:cNvSpPr txBox="1"/>
          <p:nvPr/>
        </p:nvSpPr>
        <p:spPr>
          <a:xfrm>
            <a:off x="2825140" y="5100506"/>
            <a:ext cx="624140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Schedule of benefits determines payment</a:t>
            </a:r>
          </a:p>
          <a:p>
            <a:pPr marL="800100" lvl="1"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Annual Maximum</a:t>
            </a:r>
            <a:r>
              <a:rPr lang="en-US" sz="1600" dirty="0">
                <a:latin typeface="Calibri" panose="020F0502020204030204" pitchFamily="34" charset="0"/>
                <a:cs typeface="Calibri" panose="020F0502020204030204" pitchFamily="34" charset="0"/>
              </a:rPr>
              <a:t>: $2,500 in-network: $2,000 out-of-network</a:t>
            </a:r>
          </a:p>
          <a:p>
            <a:pPr marL="800100" lvl="1"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Orthodontia lifetime max</a:t>
            </a:r>
            <a:r>
              <a:rPr lang="en-US" sz="1600" dirty="0">
                <a:latin typeface="Calibri" panose="020F0502020204030204" pitchFamily="34" charset="0"/>
                <a:cs typeface="Calibri" panose="020F0502020204030204" pitchFamily="34" charset="0"/>
              </a:rPr>
              <a:t>: $2,000</a:t>
            </a:r>
          </a:p>
          <a:p>
            <a:pPr marL="800100" lvl="1"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Member enrollment </a:t>
            </a:r>
            <a:r>
              <a:rPr lang="en-US" sz="1600" dirty="0">
                <a:latin typeface="Calibri" panose="020F0502020204030204" pitchFamily="34" charset="0"/>
                <a:cs typeface="Calibri" panose="020F0502020204030204" pitchFamily="34" charset="0"/>
              </a:rPr>
              <a:t>= Dependent enrollment</a:t>
            </a:r>
          </a:p>
        </p:txBody>
      </p:sp>
    </p:spTree>
    <p:extLst>
      <p:ext uri="{BB962C8B-B14F-4D97-AF65-F5344CB8AC3E}">
        <p14:creationId xmlns:p14="http://schemas.microsoft.com/office/powerpoint/2010/main" val="20208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5">
                                            <p:txEl>
                                              <p:pRg st="1" end="1"/>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p:cTn id="3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 calcmode="lin" valueType="num">
                                      <p:cBhvr>
                                        <p:cTn id="3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 calcmode="lin" valueType="num">
                                      <p:cBhvr>
                                        <p:cTn id="4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7">
                                            <p:txEl>
                                              <p:pRg st="0" end="0"/>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 calcmode="lin" valueType="num">
                                      <p:cBhvr>
                                        <p:cTn id="50"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51"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52" dur="500"/>
                                        <p:tgtEl>
                                          <p:spTgt spid="7">
                                            <p:txEl>
                                              <p:pRg st="1" end="1"/>
                                            </p:txEl>
                                          </p:spTgt>
                                        </p:tgtEl>
                                      </p:cBhvr>
                                    </p:animEffect>
                                  </p:childTnLst>
                                </p:cTn>
                              </p:par>
                              <p:par>
                                <p:cTn id="53" presetID="53" presetClass="entr" presetSubtype="16" fill="hold" nodeType="with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p:cTn id="55"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7" dur="500"/>
                                        <p:tgtEl>
                                          <p:spTgt spid="7">
                                            <p:txEl>
                                              <p:pRg st="2" end="2"/>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 calcmode="lin" valueType="num">
                                      <p:cBhvr>
                                        <p:cTn id="60"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6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74C1BF-63FE-4B2F-951B-250B083EA8E7}"/>
              </a:ext>
            </a:extLst>
          </p:cNvPr>
          <p:cNvPicPr>
            <a:picLocks noChangeAspect="1"/>
          </p:cNvPicPr>
          <p:nvPr/>
        </p:nvPicPr>
        <p:blipFill>
          <a:blip r:embed="rId2"/>
          <a:stretch>
            <a:fillRect/>
          </a:stretch>
        </p:blipFill>
        <p:spPr>
          <a:xfrm>
            <a:off x="466956" y="1662300"/>
            <a:ext cx="5753100" cy="4105275"/>
          </a:xfrm>
          <a:prstGeom prst="rect">
            <a:avLst/>
          </a:prstGeom>
        </p:spPr>
      </p:pic>
      <p:sp>
        <p:nvSpPr>
          <p:cNvPr id="3" name="Rectangle 2">
            <a:extLst>
              <a:ext uri="{FF2B5EF4-FFF2-40B4-BE49-F238E27FC236}">
                <a16:creationId xmlns:a16="http://schemas.microsoft.com/office/drawing/2014/main" id="{DBA2F87E-5755-40BD-934C-C80D838CCA9C}"/>
              </a:ext>
            </a:extLst>
          </p:cNvPr>
          <p:cNvSpPr/>
          <p:nvPr/>
        </p:nvSpPr>
        <p:spPr>
          <a:xfrm>
            <a:off x="972925" y="423863"/>
            <a:ext cx="920476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Employee Assistance Program</a:t>
            </a:r>
          </a:p>
        </p:txBody>
      </p:sp>
      <p:sp>
        <p:nvSpPr>
          <p:cNvPr id="4" name="TextBox 3">
            <a:extLst>
              <a:ext uri="{FF2B5EF4-FFF2-40B4-BE49-F238E27FC236}">
                <a16:creationId xmlns:a16="http://schemas.microsoft.com/office/drawing/2014/main" id="{368BE5CD-76C6-4A04-9F8C-7B1E85202AFA}"/>
              </a:ext>
            </a:extLst>
          </p:cNvPr>
          <p:cNvSpPr txBox="1"/>
          <p:nvPr/>
        </p:nvSpPr>
        <p:spPr>
          <a:xfrm>
            <a:off x="6828639" y="2791607"/>
            <a:ext cx="4471332" cy="184665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Phone: 833-955-3400 (TTY: 800-697-0353)</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Online: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GuidanceResources.com</a:t>
            </a:r>
            <a:endParaRPr lang="en-US" dirty="0">
              <a:solidFill>
                <a:schemeClr val="tx2"/>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Web ID: </a:t>
            </a:r>
            <a:r>
              <a:rPr lang="en-US" dirty="0" err="1">
                <a:latin typeface="Calibri" panose="020F0502020204030204" pitchFamily="34" charset="0"/>
                <a:cs typeface="Calibri" panose="020F0502020204030204" pitchFamily="34" charset="0"/>
              </a:rPr>
              <a:t>StateofIllinois</a:t>
            </a:r>
            <a:endParaRPr lang="en-US"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Mobile app: </a:t>
            </a:r>
            <a:r>
              <a:rPr lang="en-US" dirty="0" err="1">
                <a:latin typeface="Calibri" panose="020F0502020204030204" pitchFamily="34" charset="0"/>
                <a:cs typeface="Calibri" panose="020F0502020204030204" pitchFamily="34" charset="0"/>
              </a:rPr>
              <a:t>GuidanceNOW</a:t>
            </a: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01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25C88F-8D73-4169-9C0B-F971C2E692E3}"/>
              </a:ext>
            </a:extLst>
          </p:cNvPr>
          <p:cNvSpPr/>
          <p:nvPr/>
        </p:nvSpPr>
        <p:spPr>
          <a:xfrm>
            <a:off x="4032769" y="165412"/>
            <a:ext cx="3488904" cy="707886"/>
          </a:xfrm>
          <a:prstGeom prst="rect">
            <a:avLst/>
          </a:prstGeom>
          <a:noFill/>
        </p:spPr>
        <p:txBody>
          <a:bodyPr wrap="none" lIns="91440" tIns="45720" rIns="91440" bIns="45720">
            <a:spAutoFit/>
          </a:bodyPr>
          <a:lstStyle/>
          <a:p>
            <a:pPr algn="ctr"/>
            <a:r>
              <a:rPr lang="en-US" sz="4000" cap="none" spc="0" dirty="0">
                <a:ln w="12700">
                  <a:solidFill>
                    <a:schemeClr val="accent1"/>
                  </a:solidFill>
                  <a:prstDash val="solid"/>
                </a:ln>
                <a:pattFill prst="pct50">
                  <a:fgClr>
                    <a:schemeClr val="accent1"/>
                  </a:fgClr>
                  <a:bgClr>
                    <a:schemeClr val="accent1">
                      <a:lumMod val="20000"/>
                      <a:lumOff val="80000"/>
                    </a:schemeClr>
                  </a:bgClr>
                </a:pattFill>
                <a:latin typeface="Calibri" panose="020F0502020204030204" pitchFamily="34" charset="0"/>
                <a:cs typeface="Calibri" panose="020F0502020204030204" pitchFamily="34" charset="0"/>
              </a:rPr>
              <a:t>Other Programs</a:t>
            </a:r>
          </a:p>
        </p:txBody>
      </p:sp>
      <p:sp>
        <p:nvSpPr>
          <p:cNvPr id="3" name="Rectangle 2">
            <a:extLst>
              <a:ext uri="{FF2B5EF4-FFF2-40B4-BE49-F238E27FC236}">
                <a16:creationId xmlns:a16="http://schemas.microsoft.com/office/drawing/2014/main" id="{CFCAB96D-9C0B-496D-81F2-3D26D96AC08C}"/>
              </a:ext>
            </a:extLst>
          </p:cNvPr>
          <p:cNvSpPr/>
          <p:nvPr/>
        </p:nvSpPr>
        <p:spPr>
          <a:xfrm>
            <a:off x="1895912" y="906830"/>
            <a:ext cx="3590488" cy="400110"/>
          </a:xfrm>
          <a:prstGeom prst="rect">
            <a:avLst/>
          </a:prstGeom>
          <a:noFill/>
        </p:spPr>
        <p:txBody>
          <a:bodyPr wrap="squar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Adoption Benefit Program</a:t>
            </a:r>
          </a:p>
        </p:txBody>
      </p:sp>
      <p:sp>
        <p:nvSpPr>
          <p:cNvPr id="4" name="TextBox 3">
            <a:extLst>
              <a:ext uri="{FF2B5EF4-FFF2-40B4-BE49-F238E27FC236}">
                <a16:creationId xmlns:a16="http://schemas.microsoft.com/office/drawing/2014/main" id="{D44DF261-B62D-4DF8-9ACA-0378AC5643F1}"/>
              </a:ext>
            </a:extLst>
          </p:cNvPr>
          <p:cNvSpPr txBox="1"/>
          <p:nvPr/>
        </p:nvSpPr>
        <p:spPr>
          <a:xfrm>
            <a:off x="2276964" y="1252494"/>
            <a:ext cx="777659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Employee who adopt a child are eligible for reimbursement of adoption expenses up to a maximum of $1500 for a waiting child and up to a maximum of $1000 for any other child through this program.</a:t>
            </a:r>
          </a:p>
        </p:txBody>
      </p:sp>
      <p:sp>
        <p:nvSpPr>
          <p:cNvPr id="5" name="Rectangle 4">
            <a:extLst>
              <a:ext uri="{FF2B5EF4-FFF2-40B4-BE49-F238E27FC236}">
                <a16:creationId xmlns:a16="http://schemas.microsoft.com/office/drawing/2014/main" id="{B17F9609-61DD-439D-BF60-4CBD5B37C057}"/>
              </a:ext>
            </a:extLst>
          </p:cNvPr>
          <p:cNvSpPr/>
          <p:nvPr/>
        </p:nvSpPr>
        <p:spPr>
          <a:xfrm>
            <a:off x="2171455" y="2354965"/>
            <a:ext cx="3314945"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Smoking Cessation Program</a:t>
            </a:r>
          </a:p>
        </p:txBody>
      </p:sp>
      <p:sp>
        <p:nvSpPr>
          <p:cNvPr id="6" name="TextBox 5">
            <a:extLst>
              <a:ext uri="{FF2B5EF4-FFF2-40B4-BE49-F238E27FC236}">
                <a16:creationId xmlns:a16="http://schemas.microsoft.com/office/drawing/2014/main" id="{9FF27325-A58E-4BA8-9BF9-CCE75D718C13}"/>
              </a:ext>
            </a:extLst>
          </p:cNvPr>
          <p:cNvSpPr txBox="1"/>
          <p:nvPr/>
        </p:nvSpPr>
        <p:spPr>
          <a:xfrm>
            <a:off x="2276964" y="2721988"/>
            <a:ext cx="7541702"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Members and their enrolled dependents are eligible to receive a maximum $200 rebate upon completion of an approved smoking cessation program.</a:t>
            </a:r>
          </a:p>
        </p:txBody>
      </p:sp>
      <p:sp>
        <p:nvSpPr>
          <p:cNvPr id="7" name="Rectangle 6">
            <a:extLst>
              <a:ext uri="{FF2B5EF4-FFF2-40B4-BE49-F238E27FC236}">
                <a16:creationId xmlns:a16="http://schemas.microsoft.com/office/drawing/2014/main" id="{7200FB83-A9CA-47B7-9363-5FDA68460A0B}"/>
              </a:ext>
            </a:extLst>
          </p:cNvPr>
          <p:cNvSpPr/>
          <p:nvPr/>
        </p:nvSpPr>
        <p:spPr>
          <a:xfrm>
            <a:off x="2171455" y="3692765"/>
            <a:ext cx="2437141"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Weight-Loss Benefit</a:t>
            </a:r>
          </a:p>
        </p:txBody>
      </p:sp>
      <p:sp>
        <p:nvSpPr>
          <p:cNvPr id="8" name="TextBox 7">
            <a:extLst>
              <a:ext uri="{FF2B5EF4-FFF2-40B4-BE49-F238E27FC236}">
                <a16:creationId xmlns:a16="http://schemas.microsoft.com/office/drawing/2014/main" id="{BD4CF9DE-AA78-4F6B-9763-43259D4B3869}"/>
              </a:ext>
            </a:extLst>
          </p:cNvPr>
          <p:cNvSpPr txBox="1"/>
          <p:nvPr/>
        </p:nvSpPr>
        <p:spPr>
          <a:xfrm>
            <a:off x="2276964" y="4131531"/>
            <a:ext cx="723970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Employees are eligible to receive a maximum $200 rebate toward the cost of an approved weight-loss program once very three years.</a:t>
            </a:r>
          </a:p>
        </p:txBody>
      </p:sp>
      <p:sp>
        <p:nvSpPr>
          <p:cNvPr id="9" name="Rectangle 8">
            <a:extLst>
              <a:ext uri="{FF2B5EF4-FFF2-40B4-BE49-F238E27FC236}">
                <a16:creationId xmlns:a16="http://schemas.microsoft.com/office/drawing/2014/main" id="{2306DFEF-6EAE-43BA-8EDA-7D38F6B04FCC}"/>
              </a:ext>
            </a:extLst>
          </p:cNvPr>
          <p:cNvSpPr/>
          <p:nvPr/>
        </p:nvSpPr>
        <p:spPr>
          <a:xfrm>
            <a:off x="2171455" y="5140964"/>
            <a:ext cx="3698448"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Disease Management Programs</a:t>
            </a:r>
          </a:p>
        </p:txBody>
      </p:sp>
      <p:sp>
        <p:nvSpPr>
          <p:cNvPr id="10" name="TextBox 9">
            <a:extLst>
              <a:ext uri="{FF2B5EF4-FFF2-40B4-BE49-F238E27FC236}">
                <a16:creationId xmlns:a16="http://schemas.microsoft.com/office/drawing/2014/main" id="{EBF6B2A2-3F68-4033-A8C7-1D8D41521E0A}"/>
              </a:ext>
            </a:extLst>
          </p:cNvPr>
          <p:cNvSpPr txBox="1"/>
          <p:nvPr/>
        </p:nvSpPr>
        <p:spPr>
          <a:xfrm>
            <a:off x="2276964" y="5500648"/>
            <a:ext cx="75417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Utilized by all state health plans as a way to improve the health of plan participants.  Members and dependents identified with certain risk factors, have the opportunity too utilize healthcare support 24-7, wellness tools, educational materials, and discounted services.</a:t>
            </a:r>
          </a:p>
        </p:txBody>
      </p:sp>
      <p:sp>
        <p:nvSpPr>
          <p:cNvPr id="11" name="Arrow: Right 10">
            <a:extLst>
              <a:ext uri="{FF2B5EF4-FFF2-40B4-BE49-F238E27FC236}">
                <a16:creationId xmlns:a16="http://schemas.microsoft.com/office/drawing/2014/main" id="{03ACBF35-5A40-4370-A10D-FAC78A048DC4}"/>
              </a:ext>
            </a:extLst>
          </p:cNvPr>
          <p:cNvSpPr/>
          <p:nvPr/>
        </p:nvSpPr>
        <p:spPr>
          <a:xfrm rot="5400000">
            <a:off x="10888909" y="1301448"/>
            <a:ext cx="4026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1A2BA17-C463-4A7A-A00E-0F5144A38F59}"/>
              </a:ext>
            </a:extLst>
          </p:cNvPr>
          <p:cNvSpPr txBox="1"/>
          <p:nvPr/>
        </p:nvSpPr>
        <p:spPr>
          <a:xfrm>
            <a:off x="10412944" y="599054"/>
            <a:ext cx="1354603" cy="707886"/>
          </a:xfrm>
          <a:prstGeom prst="rect">
            <a:avLst/>
          </a:prstGeom>
          <a:noFill/>
        </p:spPr>
        <p:txBody>
          <a:bodyPr wrap="square" rtlCol="0">
            <a:spAutoFit/>
          </a:bodyPr>
          <a:lstStyle/>
          <a:p>
            <a:pPr algn="ctr"/>
            <a:r>
              <a:rPr lang="en-US" sz="1000" dirty="0"/>
              <a:t>Please visit CMS Webpage for additional information</a:t>
            </a:r>
          </a:p>
        </p:txBody>
      </p:sp>
      <p:sp>
        <p:nvSpPr>
          <p:cNvPr id="13" name="TextBox 12">
            <a:extLst>
              <a:ext uri="{FF2B5EF4-FFF2-40B4-BE49-F238E27FC236}">
                <a16:creationId xmlns:a16="http://schemas.microsoft.com/office/drawing/2014/main" id="{E7F7B318-A0F8-4EB9-9FBF-E4557BC1E091}"/>
              </a:ext>
            </a:extLst>
          </p:cNvPr>
          <p:cNvSpPr txBox="1"/>
          <p:nvPr/>
        </p:nvSpPr>
        <p:spPr>
          <a:xfrm>
            <a:off x="10737908" y="2004969"/>
            <a:ext cx="906011" cy="276999"/>
          </a:xfrm>
          <a:prstGeom prst="rect">
            <a:avLst/>
          </a:prstGeom>
          <a:noFill/>
        </p:spPr>
        <p:txBody>
          <a:bodyPr wrap="square" rtlCol="0">
            <a:spAutoFit/>
          </a:bodyPr>
          <a:lstStyle/>
          <a:p>
            <a:r>
              <a:rPr lang="en-US" sz="1200" dirty="0">
                <a:solidFill>
                  <a:schemeClr val="tx2"/>
                </a:solidFill>
                <a:latin typeface="Calibri" panose="020F0502020204030204" pitchFamily="34" charset="0"/>
                <a:cs typeface="Calibri" panose="020F0502020204030204" pitchFamily="34" charset="0"/>
              </a:rPr>
              <a:t>CMS LINK</a:t>
            </a:r>
          </a:p>
        </p:txBody>
      </p:sp>
    </p:spTree>
    <p:extLst>
      <p:ext uri="{BB962C8B-B14F-4D97-AF65-F5344CB8AC3E}">
        <p14:creationId xmlns:p14="http://schemas.microsoft.com/office/powerpoint/2010/main" val="17274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animBg="1"/>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pcoming election: SURS Board of Trustees">
            <a:extLst>
              <a:ext uri="{FF2B5EF4-FFF2-40B4-BE49-F238E27FC236}">
                <a16:creationId xmlns:a16="http://schemas.microsoft.com/office/drawing/2014/main" id="{6AB71784-E87E-4F00-ABBE-C23591F4F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356" y="923632"/>
            <a:ext cx="2857500" cy="1495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BA4E35A-C10E-4BAB-958A-D356A96F723D}"/>
              </a:ext>
            </a:extLst>
          </p:cNvPr>
          <p:cNvSpPr/>
          <p:nvPr/>
        </p:nvSpPr>
        <p:spPr>
          <a:xfrm>
            <a:off x="1417523" y="215746"/>
            <a:ext cx="9591858"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State Universities Retirement System (SURS)</a:t>
            </a:r>
          </a:p>
        </p:txBody>
      </p:sp>
      <p:sp>
        <p:nvSpPr>
          <p:cNvPr id="3" name="TextBox 2">
            <a:extLst>
              <a:ext uri="{FF2B5EF4-FFF2-40B4-BE49-F238E27FC236}">
                <a16:creationId xmlns:a16="http://schemas.microsoft.com/office/drawing/2014/main" id="{73976144-FBD1-4897-90EA-387A093EC0DF}"/>
              </a:ext>
            </a:extLst>
          </p:cNvPr>
          <p:cNvSpPr txBox="1"/>
          <p:nvPr/>
        </p:nvSpPr>
        <p:spPr>
          <a:xfrm>
            <a:off x="1082180" y="2388618"/>
            <a:ext cx="10167457"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New employees have six months to make a one-time irrevocable decision in- regards-to, which retirement plan to choose.  </a:t>
            </a:r>
          </a:p>
        </p:txBody>
      </p:sp>
      <p:sp>
        <p:nvSpPr>
          <p:cNvPr id="4" name="TextBox 3">
            <a:extLst>
              <a:ext uri="{FF2B5EF4-FFF2-40B4-BE49-F238E27FC236}">
                <a16:creationId xmlns:a16="http://schemas.microsoft.com/office/drawing/2014/main" id="{F6122313-0A15-46F1-9521-753D63E831F8}"/>
              </a:ext>
            </a:extLst>
          </p:cNvPr>
          <p:cNvSpPr txBox="1"/>
          <p:nvPr/>
        </p:nvSpPr>
        <p:spPr>
          <a:xfrm>
            <a:off x="1083584" y="3308015"/>
            <a:ext cx="1025973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If no election is made, the employee will be defaulted to the Traditional Plan.</a:t>
            </a:r>
          </a:p>
        </p:txBody>
      </p:sp>
      <p:sp>
        <p:nvSpPr>
          <p:cNvPr id="6" name="Rectangle 5">
            <a:extLst>
              <a:ext uri="{FF2B5EF4-FFF2-40B4-BE49-F238E27FC236}">
                <a16:creationId xmlns:a16="http://schemas.microsoft.com/office/drawing/2014/main" id="{DA5DC026-EE63-42B4-8212-FD845D1B4BEB}"/>
              </a:ext>
            </a:extLst>
          </p:cNvPr>
          <p:cNvSpPr/>
          <p:nvPr/>
        </p:nvSpPr>
        <p:spPr>
          <a:xfrm>
            <a:off x="2764221" y="3793720"/>
            <a:ext cx="5522666" cy="461665"/>
          </a:xfrm>
          <a:prstGeom prst="rect">
            <a:avLst/>
          </a:prstGeom>
          <a:noFill/>
        </p:spPr>
        <p:txBody>
          <a:bodyPr wrap="non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Three retirement plans to choose from:</a:t>
            </a:r>
          </a:p>
        </p:txBody>
      </p:sp>
      <p:sp>
        <p:nvSpPr>
          <p:cNvPr id="7" name="TextBox 6">
            <a:extLst>
              <a:ext uri="{FF2B5EF4-FFF2-40B4-BE49-F238E27FC236}">
                <a16:creationId xmlns:a16="http://schemas.microsoft.com/office/drawing/2014/main" id="{549CF532-51D7-4F12-8AF2-9479FE2942C5}"/>
              </a:ext>
            </a:extLst>
          </p:cNvPr>
          <p:cNvSpPr txBox="1"/>
          <p:nvPr/>
        </p:nvSpPr>
        <p:spPr>
          <a:xfrm>
            <a:off x="3192010" y="4251942"/>
            <a:ext cx="5947795"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Traditional</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Portable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Retirement Savings Plan aka Self-Managed</a:t>
            </a:r>
          </a:p>
        </p:txBody>
      </p:sp>
      <p:sp>
        <p:nvSpPr>
          <p:cNvPr id="8" name="TextBox 7">
            <a:extLst>
              <a:ext uri="{FF2B5EF4-FFF2-40B4-BE49-F238E27FC236}">
                <a16:creationId xmlns:a16="http://schemas.microsoft.com/office/drawing/2014/main" id="{2053E42E-CF17-49CD-8DD1-24E959C9F6A0}"/>
              </a:ext>
            </a:extLst>
          </p:cNvPr>
          <p:cNvSpPr txBox="1"/>
          <p:nvPr/>
        </p:nvSpPr>
        <p:spPr>
          <a:xfrm>
            <a:off x="2497014" y="5476311"/>
            <a:ext cx="6426183"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Enrollment Packet will be mailed to your home.</a:t>
            </a:r>
          </a:p>
        </p:txBody>
      </p:sp>
      <p:sp>
        <p:nvSpPr>
          <p:cNvPr id="9" name="TextBox 8">
            <a:extLst>
              <a:ext uri="{FF2B5EF4-FFF2-40B4-BE49-F238E27FC236}">
                <a16:creationId xmlns:a16="http://schemas.microsoft.com/office/drawing/2014/main" id="{F091F039-D912-465F-9948-966BA603C419}"/>
              </a:ext>
            </a:extLst>
          </p:cNvPr>
          <p:cNvSpPr txBox="1"/>
          <p:nvPr/>
        </p:nvSpPr>
        <p:spPr>
          <a:xfrm>
            <a:off x="2256639" y="5962016"/>
            <a:ext cx="7273255"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Please visit the SURS website for additional information.</a:t>
            </a:r>
          </a:p>
        </p:txBody>
      </p:sp>
    </p:spTree>
    <p:extLst>
      <p:ext uri="{BB962C8B-B14F-4D97-AF65-F5344CB8AC3E}">
        <p14:creationId xmlns:p14="http://schemas.microsoft.com/office/powerpoint/2010/main" val="26208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D210F-83C8-4102-9704-B1304A6F4D88}"/>
              </a:ext>
            </a:extLst>
          </p:cNvPr>
          <p:cNvSpPr/>
          <p:nvPr/>
        </p:nvSpPr>
        <p:spPr>
          <a:xfrm>
            <a:off x="1808759" y="140245"/>
            <a:ext cx="7953717"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More on Retirement Plans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6857FDCF-25BF-454E-ABAB-397D1C96DAA9}"/>
              </a:ext>
            </a:extLst>
          </p:cNvPr>
          <p:cNvSpPr txBox="1"/>
          <p:nvPr/>
        </p:nvSpPr>
        <p:spPr>
          <a:xfrm>
            <a:off x="1395368" y="1132514"/>
            <a:ext cx="9756397" cy="3970318"/>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SURS Traditional Benefit Plan </a:t>
            </a:r>
            <a:r>
              <a:rPr lang="en-US" dirty="0">
                <a:latin typeface="Calibri" panose="020F0502020204030204" pitchFamily="34" charset="0"/>
                <a:cs typeface="Calibri" panose="020F0502020204030204" pitchFamily="34" charset="0"/>
              </a:rPr>
              <a:t>This is the historical SURS defined benefit retirement plan. Until 1998, it was the only SURS plan available. It provides lifetime retirement benefits and provides for a survivor benefit at no additional cost. However, the separation refund feature is not as generous as the Portable Benefit Plan. Video Link :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https://vimeo.com/289502162</a:t>
            </a: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SURS Portable Benefit Plan </a:t>
            </a:r>
            <a:r>
              <a:rPr lang="en-US" dirty="0">
                <a:latin typeface="Calibri" panose="020F0502020204030204" pitchFamily="34" charset="0"/>
                <a:cs typeface="Calibri" panose="020F0502020204030204" pitchFamily="34" charset="0"/>
              </a:rPr>
              <a:t>This is also a defined benefit retirement plan that has much in common with the Traditional Benefit Plan. It provides a more generous separation refund if you leave the System. However, the provisions for survivor benefits require a reduction to the retirement and death benefits. Video Link: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https://vimeo.com/294625496</a:t>
            </a:r>
            <a:endParaRPr lang="en-US" dirty="0">
              <a:solidFill>
                <a:schemeClr val="tx2"/>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SURS Retirement Savings Plan (RSP) </a:t>
            </a:r>
            <a:r>
              <a:rPr lang="en-US" dirty="0">
                <a:latin typeface="Calibri" panose="020F0502020204030204" pitchFamily="34" charset="0"/>
                <a:cs typeface="Calibri" panose="020F0502020204030204" pitchFamily="34" charset="0"/>
              </a:rPr>
              <a:t>This is a defined contribution plan that establishes an account in your name into which your contributions and the employer (state of Illinois) contributions are placed. You decide how your funds will be invested, selecting from a variety of mutual funds and variable annuities. Video Link: </a:t>
            </a:r>
          </a:p>
        </p:txBody>
      </p:sp>
      <p:sp>
        <p:nvSpPr>
          <p:cNvPr id="4" name="TextBox 3">
            <a:extLst>
              <a:ext uri="{FF2B5EF4-FFF2-40B4-BE49-F238E27FC236}">
                <a16:creationId xmlns:a16="http://schemas.microsoft.com/office/drawing/2014/main" id="{12F5C80B-1E0F-45EB-9A5B-58F194FD476E}"/>
              </a:ext>
            </a:extLst>
          </p:cNvPr>
          <p:cNvSpPr txBox="1"/>
          <p:nvPr/>
        </p:nvSpPr>
        <p:spPr>
          <a:xfrm>
            <a:off x="243281" y="5469622"/>
            <a:ext cx="11845255" cy="1169551"/>
          </a:xfrm>
          <a:prstGeom prst="rect">
            <a:avLst/>
          </a:prstGeom>
          <a:noFill/>
        </p:spPr>
        <p:txBody>
          <a:bodyPr wrap="square" rtlCol="0">
            <a:spAutoFit/>
          </a:bodyPr>
          <a:lstStyle/>
          <a:p>
            <a:r>
              <a:rPr lang="en-US" sz="1400" b="1" u="sng" dirty="0">
                <a:latin typeface="Calibri" panose="020F0502020204030204" pitchFamily="34" charset="0"/>
                <a:cs typeface="Calibri" panose="020F0502020204030204" pitchFamily="34" charset="0"/>
              </a:rPr>
              <a:t>Link to SURS Traditional Benefit Plan</a:t>
            </a:r>
            <a:r>
              <a:rPr lang="en-US" sz="1400" b="1" dirty="0">
                <a:latin typeface="Calibri" panose="020F0502020204030204" pitchFamily="34" charset="0"/>
                <a:cs typeface="Calibri" panose="020F0502020204030204" pitchFamily="34" charset="0"/>
              </a:rPr>
              <a:t>: </a:t>
            </a:r>
            <a:r>
              <a:rPr lang="en-US" sz="1400" b="1"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https://207ar92ygmcaxw5e93d1in2k-wpengine.netdna-ssl.com/wp-content/uploads/Guide-TRD.pdf</a:t>
            </a:r>
            <a:endParaRPr lang="en-US" sz="1400" b="1" dirty="0">
              <a:solidFill>
                <a:schemeClr val="tx2"/>
              </a:solidFill>
              <a:latin typeface="Calibri" panose="020F0502020204030204" pitchFamily="34" charset="0"/>
              <a:cs typeface="Calibri" panose="020F0502020204030204" pitchFamily="34" charset="0"/>
            </a:endParaRPr>
          </a:p>
          <a:p>
            <a:endParaRPr lang="en-US" sz="1400" b="1" dirty="0">
              <a:solidFill>
                <a:schemeClr val="tx2"/>
              </a:solidFill>
              <a:latin typeface="Calibri" panose="020F0502020204030204" pitchFamily="34" charset="0"/>
              <a:cs typeface="Calibri" panose="020F0502020204030204" pitchFamily="34" charset="0"/>
            </a:endParaRPr>
          </a:p>
          <a:p>
            <a:r>
              <a:rPr lang="en-US" sz="1400" b="1" u="sng" dirty="0">
                <a:latin typeface="Calibri" panose="020F0502020204030204" pitchFamily="34" charset="0"/>
                <a:cs typeface="Calibri" panose="020F0502020204030204" pitchFamily="34" charset="0"/>
              </a:rPr>
              <a:t>Link to SURS Portable Benefit Plan: </a:t>
            </a:r>
            <a:r>
              <a:rPr lang="en-US" sz="14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https://207ar92ygmcaxw5e93d1in2k-wpengine.netdna-ssl.com/wp-content/uploads/Guide-PRT.pdf</a:t>
            </a:r>
            <a:endParaRPr lang="en-US" sz="1400" dirty="0">
              <a:solidFill>
                <a:schemeClr val="tx2"/>
              </a:solidFill>
              <a:latin typeface="Calibri" panose="020F0502020204030204" pitchFamily="34" charset="0"/>
              <a:cs typeface="Calibri" panose="020F0502020204030204" pitchFamily="34" charset="0"/>
            </a:endParaRPr>
          </a:p>
          <a:p>
            <a:endParaRPr lang="en-US" sz="1400" dirty="0">
              <a:solidFill>
                <a:schemeClr val="tx2"/>
              </a:solidFill>
              <a:latin typeface="Calibri" panose="020F0502020204030204" pitchFamily="34" charset="0"/>
              <a:cs typeface="Calibri" panose="020F0502020204030204" pitchFamily="34" charset="0"/>
            </a:endParaRPr>
          </a:p>
          <a:p>
            <a:r>
              <a:rPr lang="en-US" sz="1400" b="1" u="sng" dirty="0">
                <a:latin typeface="Calibri" panose="020F0502020204030204" pitchFamily="34" charset="0"/>
                <a:cs typeface="Calibri" panose="020F0502020204030204" pitchFamily="34" charset="0"/>
              </a:rPr>
              <a:t>Link to SURS Retirement Savings Plan: </a:t>
            </a:r>
            <a:r>
              <a:rPr lang="en-US" sz="1400"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https://207ar92ygmcaxw5e93d1in2k-wpengine.netdna-ssl.com/wp-content/uploads/Guide-RSP.pdf</a:t>
            </a:r>
            <a:endParaRPr lang="en-US" sz="14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23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4">
                                            <p:txEl>
                                              <p:pRg st="0" end="0"/>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p:cTn id="3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4">
                                            <p:txEl>
                                              <p:pRg st="2" end="2"/>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p:cTn id="3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048E8F-891D-44C0-A0E4-ECC0DE1FDBEE}"/>
              </a:ext>
            </a:extLst>
          </p:cNvPr>
          <p:cNvSpPr/>
          <p:nvPr/>
        </p:nvSpPr>
        <p:spPr>
          <a:xfrm>
            <a:off x="2427783" y="307988"/>
            <a:ext cx="7656970" cy="1077218"/>
          </a:xfrm>
          <a:prstGeom prst="rect">
            <a:avLst/>
          </a:prstGeom>
          <a:noFill/>
        </p:spPr>
        <p:txBody>
          <a:bodyPr wrap="square" lIns="91440" tIns="45720" rIns="91440" bIns="45720">
            <a:spAutoFit/>
          </a:bodyPr>
          <a:lstStyle/>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During this meeting we will discuss the following benefits:</a:t>
            </a:r>
            <a:endPar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TextBox 6">
            <a:extLst>
              <a:ext uri="{FF2B5EF4-FFF2-40B4-BE49-F238E27FC236}">
                <a16:creationId xmlns:a16="http://schemas.microsoft.com/office/drawing/2014/main" id="{691F0414-9C29-4266-AB43-D588F412CEA8}"/>
              </a:ext>
            </a:extLst>
          </p:cNvPr>
          <p:cNvSpPr txBox="1"/>
          <p:nvPr/>
        </p:nvSpPr>
        <p:spPr>
          <a:xfrm>
            <a:off x="3976636" y="1594966"/>
            <a:ext cx="7743038"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Insurance coverage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Paid time off</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Retirement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Additional benefits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Policies and Regulations</a:t>
            </a:r>
          </a:p>
        </p:txBody>
      </p:sp>
      <p:pic>
        <p:nvPicPr>
          <p:cNvPr id="3" name="Picture 2">
            <a:extLst>
              <a:ext uri="{FF2B5EF4-FFF2-40B4-BE49-F238E27FC236}">
                <a16:creationId xmlns:a16="http://schemas.microsoft.com/office/drawing/2014/main" id="{7D6D26EE-7FA0-4BF9-A1C0-F144691F1366}"/>
              </a:ext>
            </a:extLst>
          </p:cNvPr>
          <p:cNvPicPr>
            <a:picLocks noChangeAspect="1"/>
          </p:cNvPicPr>
          <p:nvPr/>
        </p:nvPicPr>
        <p:blipFill>
          <a:blip r:embed="rId2"/>
          <a:stretch>
            <a:fillRect/>
          </a:stretch>
        </p:blipFill>
        <p:spPr>
          <a:xfrm>
            <a:off x="646546" y="2486832"/>
            <a:ext cx="3121024" cy="3109913"/>
          </a:xfrm>
          <a:prstGeom prst="rect">
            <a:avLst/>
          </a:prstGeom>
        </p:spPr>
      </p:pic>
    </p:spTree>
    <p:extLst>
      <p:ext uri="{BB962C8B-B14F-4D97-AF65-F5344CB8AC3E}">
        <p14:creationId xmlns:p14="http://schemas.microsoft.com/office/powerpoint/2010/main" val="55923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1000"/>
                                        <p:tgtEl>
                                          <p:spTgt spid="7">
                                            <p:txEl>
                                              <p:pRg st="3" end="3"/>
                                            </p:txEl>
                                          </p:spTgt>
                                        </p:tgtEl>
                                      </p:cBhvr>
                                    </p:animEffect>
                                    <p:anim calcmode="lin" valueType="num">
                                      <p:cBhvr>
                                        <p:cTn id="1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1000"/>
                                        <p:tgtEl>
                                          <p:spTgt spid="7">
                                            <p:txEl>
                                              <p:pRg st="6" end="6"/>
                                            </p:txEl>
                                          </p:spTgt>
                                        </p:tgtEl>
                                      </p:cBhvr>
                                    </p:animEffect>
                                    <p:anim calcmode="lin" valueType="num">
                                      <p:cBhvr>
                                        <p:cTn id="1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9" end="9"/>
                                            </p:txEl>
                                          </p:spTgt>
                                        </p:tgtEl>
                                        <p:attrNameLst>
                                          <p:attrName>style.visibility</p:attrName>
                                        </p:attrNameLst>
                                      </p:cBhvr>
                                      <p:to>
                                        <p:strVal val="visible"/>
                                      </p:to>
                                    </p:set>
                                    <p:animEffect transition="in" filter="fade">
                                      <p:cBhvr>
                                        <p:cTn id="22" dur="1000"/>
                                        <p:tgtEl>
                                          <p:spTgt spid="7">
                                            <p:txEl>
                                              <p:pRg st="9" end="9"/>
                                            </p:txEl>
                                          </p:spTgt>
                                        </p:tgtEl>
                                      </p:cBhvr>
                                    </p:animEffect>
                                    <p:anim calcmode="lin" valueType="num">
                                      <p:cBhvr>
                                        <p:cTn id="2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12" end="12"/>
                                            </p:txEl>
                                          </p:spTgt>
                                        </p:tgtEl>
                                        <p:attrNameLst>
                                          <p:attrName>style.visibility</p:attrName>
                                        </p:attrNameLst>
                                      </p:cBhvr>
                                      <p:to>
                                        <p:strVal val="visible"/>
                                      </p:to>
                                    </p:set>
                                    <p:animEffect transition="in" filter="fade">
                                      <p:cBhvr>
                                        <p:cTn id="27" dur="1000"/>
                                        <p:tgtEl>
                                          <p:spTgt spid="7">
                                            <p:txEl>
                                              <p:pRg st="12" end="12"/>
                                            </p:txEl>
                                          </p:spTgt>
                                        </p:tgtEl>
                                      </p:cBhvr>
                                    </p:animEffect>
                                    <p:anim calcmode="lin" valueType="num">
                                      <p:cBhvr>
                                        <p:cTn id="28"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9034D4D-F2A5-4564-9584-6DF2802D8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231" y="272642"/>
            <a:ext cx="8859837" cy="631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81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BAA3B8-CC7C-46BC-9116-EF790D948C81}"/>
              </a:ext>
            </a:extLst>
          </p:cNvPr>
          <p:cNvSpPr/>
          <p:nvPr/>
        </p:nvSpPr>
        <p:spPr>
          <a:xfrm>
            <a:off x="2606014" y="159391"/>
            <a:ext cx="632564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Helpful SURS Videos</a:t>
            </a:r>
          </a:p>
        </p:txBody>
      </p:sp>
      <p:sp>
        <p:nvSpPr>
          <p:cNvPr id="3" name="TextBox 2">
            <a:extLst>
              <a:ext uri="{FF2B5EF4-FFF2-40B4-BE49-F238E27FC236}">
                <a16:creationId xmlns:a16="http://schemas.microsoft.com/office/drawing/2014/main" id="{C7DC9761-ADD0-43AB-A9A0-09B250E94FD3}"/>
              </a:ext>
            </a:extLst>
          </p:cNvPr>
          <p:cNvSpPr txBox="1"/>
          <p:nvPr/>
        </p:nvSpPr>
        <p:spPr>
          <a:xfrm>
            <a:off x="889233" y="1526796"/>
            <a:ext cx="10008066" cy="2739211"/>
          </a:xfrm>
          <a:prstGeom prst="rect">
            <a:avLst/>
          </a:prstGeom>
          <a:noFill/>
        </p:spPr>
        <p:txBody>
          <a:bodyPr wrap="square" rtlCol="0">
            <a:spAutoFit/>
          </a:bodyPr>
          <a:lstStyle/>
          <a:p>
            <a:pPr algn="ctr"/>
            <a:r>
              <a:rPr lang="en-US" sz="2800" b="1" u="sng" dirty="0">
                <a:latin typeface="Calibri" panose="020F0502020204030204" pitchFamily="34" charset="0"/>
                <a:cs typeface="Calibri" panose="020F0502020204030204" pitchFamily="34" charset="0"/>
              </a:rPr>
              <a:t>Clink on the one you want to watch:</a:t>
            </a:r>
          </a:p>
          <a:p>
            <a:pPr algn="ctr"/>
            <a:endParaRPr lang="en-US" dirty="0">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Plan Choice Video for Tier I Members Only</a:t>
            </a:r>
            <a:r>
              <a:rPr lang="en-US" dirty="0">
                <a:solidFill>
                  <a:schemeClr val="tx2"/>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Tier I Automatic Annual Increase Buyout</a:t>
            </a: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Benefit Estimator Tutorial</a:t>
            </a:r>
            <a:r>
              <a:rPr lang="en-US" dirty="0">
                <a:solidFill>
                  <a:schemeClr val="tx2"/>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Member Website Registration Tutorial</a:t>
            </a: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Things You Need To Know Before You Retire</a:t>
            </a:r>
            <a:r>
              <a:rPr lang="en-US" dirty="0">
                <a:solidFill>
                  <a:schemeClr val="tx2"/>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Death and Survivor Benefit Assistance</a:t>
            </a: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Reciprocal Act</a:t>
            </a:r>
            <a:r>
              <a:rPr lang="en-US" dirty="0">
                <a:solidFill>
                  <a:schemeClr val="tx2"/>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Vested Inactive Buyout</a:t>
            </a:r>
            <a:endParaRPr lang="en-US" dirty="0">
              <a:solidFill>
                <a:schemeClr val="tx2"/>
              </a:solidFill>
              <a:latin typeface="Calibri" panose="020F0502020204030204" pitchFamily="34" charset="0"/>
              <a:cs typeface="Calibri" panose="020F0502020204030204" pitchFamily="34" charset="0"/>
            </a:endParaRPr>
          </a:p>
        </p:txBody>
      </p:sp>
      <p:pic>
        <p:nvPicPr>
          <p:cNvPr id="1026" name="Picture 2" descr="Prior service may impact SURS retirement - News - Illinois State">
            <a:extLst>
              <a:ext uri="{FF2B5EF4-FFF2-40B4-BE49-F238E27FC236}">
                <a16:creationId xmlns:a16="http://schemas.microsoft.com/office/drawing/2014/main" id="{6136DB4A-1297-4862-8322-EA2ABFEF23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69940" y="439537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C377E2-FB19-4FE3-9967-E90B056E4E47}"/>
              </a:ext>
            </a:extLst>
          </p:cNvPr>
          <p:cNvSpPr txBox="1"/>
          <p:nvPr/>
        </p:nvSpPr>
        <p:spPr>
          <a:xfrm>
            <a:off x="436227" y="4395370"/>
            <a:ext cx="8313490" cy="1754326"/>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CONTACTING SURS </a:t>
            </a:r>
          </a:p>
          <a:p>
            <a:r>
              <a:rPr lang="en-US" dirty="0">
                <a:latin typeface="Calibri" panose="020F0502020204030204" pitchFamily="34" charset="0"/>
                <a:cs typeface="Calibri" panose="020F0502020204030204" pitchFamily="34" charset="0"/>
              </a:rPr>
              <a:t>Hours of Operation  - Monday-Wednesday and Friday: 8 a.m. - 4:30 p.m. </a:t>
            </a:r>
          </a:p>
          <a:p>
            <a:r>
              <a:rPr lang="en-US" dirty="0">
                <a:latin typeface="Calibri" panose="020F0502020204030204" pitchFamily="34" charset="0"/>
                <a:cs typeface="Calibri" panose="020F0502020204030204" pitchFamily="34" charset="0"/>
              </a:rPr>
              <a:t>Thursday: 9:00 a.m. - 4:30 p.m. </a:t>
            </a:r>
          </a:p>
          <a:p>
            <a:r>
              <a:rPr lang="en-US" dirty="0">
                <a:latin typeface="Calibri" panose="020F0502020204030204" pitchFamily="34" charset="0"/>
                <a:cs typeface="Calibri" panose="020F0502020204030204" pitchFamily="34" charset="0"/>
              </a:rPr>
              <a:t>Telephone and Fax Numbers Direct: 217-378-8800 </a:t>
            </a:r>
          </a:p>
          <a:p>
            <a:r>
              <a:rPr lang="en-US" dirty="0">
                <a:latin typeface="Calibri" panose="020F0502020204030204" pitchFamily="34" charset="0"/>
                <a:cs typeface="Calibri" panose="020F0502020204030204" pitchFamily="34" charset="0"/>
              </a:rPr>
              <a:t>Toll Free: 800-275-7877 </a:t>
            </a:r>
          </a:p>
          <a:p>
            <a:r>
              <a:rPr lang="en-US" dirty="0">
                <a:latin typeface="Calibri" panose="020F0502020204030204" pitchFamily="34" charset="0"/>
                <a:cs typeface="Calibri" panose="020F0502020204030204" pitchFamily="34" charset="0"/>
              </a:rPr>
              <a:t>Fax: 217-378-9800 Address SURS 1901 Fox Drive Champaign, IL 61820-7773</a:t>
            </a:r>
          </a:p>
        </p:txBody>
      </p:sp>
    </p:spTree>
    <p:extLst>
      <p:ext uri="{BB962C8B-B14F-4D97-AF65-F5344CB8AC3E}">
        <p14:creationId xmlns:p14="http://schemas.microsoft.com/office/powerpoint/2010/main" val="426672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7250A0-F09D-43F0-B56C-98F5AEA02E42}"/>
              </a:ext>
            </a:extLst>
          </p:cNvPr>
          <p:cNvSpPr/>
          <p:nvPr/>
        </p:nvSpPr>
        <p:spPr>
          <a:xfrm>
            <a:off x="2390862" y="408693"/>
            <a:ext cx="6954474" cy="707886"/>
          </a:xfrm>
          <a:prstGeom prst="rect">
            <a:avLst/>
          </a:prstGeom>
          <a:noFill/>
        </p:spPr>
        <p:txBody>
          <a:bodyPr wrap="squar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Tax Deferred Retirement Plans</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026" name="Picture 2" descr="INVESTMENT OPTIONS">
            <a:extLst>
              <a:ext uri="{FF2B5EF4-FFF2-40B4-BE49-F238E27FC236}">
                <a16:creationId xmlns:a16="http://schemas.microsoft.com/office/drawing/2014/main" id="{47404395-C2F9-4C1D-8E6F-A9189D4C8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299" y="1148039"/>
            <a:ext cx="3657600" cy="7814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EF1D10-7905-4371-A4B4-0C393D6261F2}"/>
              </a:ext>
            </a:extLst>
          </p:cNvPr>
          <p:cNvSpPr txBox="1"/>
          <p:nvPr/>
        </p:nvSpPr>
        <p:spPr>
          <a:xfrm>
            <a:off x="1359017" y="1929469"/>
            <a:ext cx="9764785" cy="101566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In addition to your retirement account with State Universities Retirement System (SURS), you may elect to direct part of your pay to investments intended to build an individual retirement fund.</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E17081C-9F3B-4F3B-8708-3196534F56F8}"/>
              </a:ext>
            </a:extLst>
          </p:cNvPr>
          <p:cNvSpPr/>
          <p:nvPr/>
        </p:nvSpPr>
        <p:spPr>
          <a:xfrm>
            <a:off x="5339169" y="2589830"/>
            <a:ext cx="1295547" cy="461665"/>
          </a:xfrm>
          <a:prstGeom prst="rect">
            <a:avLst/>
          </a:prstGeom>
          <a:noFill/>
        </p:spPr>
        <p:txBody>
          <a:bodyPr wrap="none" lIns="91440" tIns="45720" rIns="91440" bIns="45720">
            <a:spAutoFit/>
          </a:bodyPr>
          <a:lstStyle/>
          <a:p>
            <a:pPr algn="ct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Choices:</a:t>
            </a: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TextBox 4">
            <a:extLst>
              <a:ext uri="{FF2B5EF4-FFF2-40B4-BE49-F238E27FC236}">
                <a16:creationId xmlns:a16="http://schemas.microsoft.com/office/drawing/2014/main" id="{558E3308-8A81-4899-906C-81BCE565E397}"/>
              </a:ext>
            </a:extLst>
          </p:cNvPr>
          <p:cNvSpPr txBox="1"/>
          <p:nvPr/>
        </p:nvSpPr>
        <p:spPr>
          <a:xfrm>
            <a:off x="3466749" y="3019475"/>
            <a:ext cx="5549319"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403(b) Tax Deferred Retirement Plan – Enroll anytime</a:t>
            </a:r>
          </a:p>
        </p:txBody>
      </p:sp>
      <p:sp>
        <p:nvSpPr>
          <p:cNvPr id="6" name="TextBox 5">
            <a:extLst>
              <a:ext uri="{FF2B5EF4-FFF2-40B4-BE49-F238E27FC236}">
                <a16:creationId xmlns:a16="http://schemas.microsoft.com/office/drawing/2014/main" id="{C570812A-144B-423B-A091-C814A272F0E6}"/>
              </a:ext>
            </a:extLst>
          </p:cNvPr>
          <p:cNvSpPr txBox="1"/>
          <p:nvPr/>
        </p:nvSpPr>
        <p:spPr>
          <a:xfrm>
            <a:off x="3466749" y="3527190"/>
            <a:ext cx="6818154"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457(b) Deferred Compensation Plan – Enroll anytime –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Watch VIDEO</a:t>
            </a:r>
            <a:endParaRPr lang="en-US" dirty="0">
              <a:solidFill>
                <a:schemeClr val="tx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90F822A-B638-417D-9B7D-7E62C6591208}"/>
              </a:ext>
            </a:extLst>
          </p:cNvPr>
          <p:cNvSpPr txBox="1"/>
          <p:nvPr/>
        </p:nvSpPr>
        <p:spPr>
          <a:xfrm>
            <a:off x="1476462" y="4118994"/>
            <a:ext cx="9152389"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money you save through both plans is deducted before taxes are calculated on your income.  In other words, it lowers your taxable income by the amount you save through the plan(s).</a:t>
            </a:r>
          </a:p>
        </p:txBody>
      </p:sp>
      <p:sp>
        <p:nvSpPr>
          <p:cNvPr id="8" name="TextBox 7">
            <a:extLst>
              <a:ext uri="{FF2B5EF4-FFF2-40B4-BE49-F238E27FC236}">
                <a16:creationId xmlns:a16="http://schemas.microsoft.com/office/drawing/2014/main" id="{58544D5D-4032-4220-A2BD-889F28E4C1AC}"/>
              </a:ext>
            </a:extLst>
          </p:cNvPr>
          <p:cNvSpPr txBox="1"/>
          <p:nvPr/>
        </p:nvSpPr>
        <p:spPr>
          <a:xfrm>
            <a:off x="2764173" y="5080130"/>
            <a:ext cx="6207852"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Link to more information about Deferred Retirement Plans</a:t>
            </a:r>
            <a:endParaRPr lang="en-US" dirty="0">
              <a:solidFill>
                <a:schemeClr val="tx2"/>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E9D7457-D8D3-42BE-8A13-5EB69F82BB8C}"/>
              </a:ext>
            </a:extLst>
          </p:cNvPr>
          <p:cNvSpPr txBox="1"/>
          <p:nvPr/>
        </p:nvSpPr>
        <p:spPr>
          <a:xfrm>
            <a:off x="2764173" y="5603846"/>
            <a:ext cx="5805182"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Link to 403(b) enrollment form</a:t>
            </a:r>
            <a:endParaRPr lang="en-US" dirty="0">
              <a:solidFill>
                <a:schemeClr val="tx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B178648-6880-402D-B16D-6AD9621D854D}"/>
              </a:ext>
            </a:extLst>
          </p:cNvPr>
          <p:cNvSpPr txBox="1"/>
          <p:nvPr/>
        </p:nvSpPr>
        <p:spPr>
          <a:xfrm>
            <a:off x="2764172" y="6127562"/>
            <a:ext cx="5805181"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Link to 457(b) enrollment – online through </a:t>
            </a:r>
            <a:r>
              <a:rPr lang="en-US" dirty="0" err="1">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T.RowePrice</a:t>
            </a:r>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15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p:cTn id="3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p:cTn id="4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p:cTn id="4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 calcmode="lin" valueType="num">
                                      <p:cBhvr>
                                        <p:cTn id="56"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38956-1C41-4863-A3A1-C76B28CF7ABF}"/>
              </a:ext>
            </a:extLst>
          </p:cNvPr>
          <p:cNvSpPr/>
          <p:nvPr/>
        </p:nvSpPr>
        <p:spPr>
          <a:xfrm>
            <a:off x="4048062" y="249302"/>
            <a:ext cx="3307317" cy="646331"/>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SURS Disability</a:t>
            </a:r>
          </a:p>
        </p:txBody>
      </p:sp>
      <p:sp>
        <p:nvSpPr>
          <p:cNvPr id="3" name="TextBox 2">
            <a:extLst>
              <a:ext uri="{FF2B5EF4-FFF2-40B4-BE49-F238E27FC236}">
                <a16:creationId xmlns:a16="http://schemas.microsoft.com/office/drawing/2014/main" id="{C7DF14D6-D783-4A4C-9EE9-E340FB678982}"/>
              </a:ext>
            </a:extLst>
          </p:cNvPr>
          <p:cNvSpPr txBox="1"/>
          <p:nvPr/>
        </p:nvSpPr>
        <p:spPr>
          <a:xfrm>
            <a:off x="1845578" y="1275506"/>
            <a:ext cx="7189365"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Disability benefits for University employees are provided through SURS.</a:t>
            </a:r>
          </a:p>
        </p:txBody>
      </p:sp>
      <p:sp>
        <p:nvSpPr>
          <p:cNvPr id="4" name="TextBox 3">
            <a:extLst>
              <a:ext uri="{FF2B5EF4-FFF2-40B4-BE49-F238E27FC236}">
                <a16:creationId xmlns:a16="http://schemas.microsoft.com/office/drawing/2014/main" id="{5D89B1C6-CB73-44C5-931F-5EC997D4E6F9}"/>
              </a:ext>
            </a:extLst>
          </p:cNvPr>
          <p:cNvSpPr txBox="1"/>
          <p:nvPr/>
        </p:nvSpPr>
        <p:spPr>
          <a:xfrm>
            <a:off x="1845578" y="1968003"/>
            <a:ext cx="6837027"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disability benefits are the same regardless of which SURS retirement plan you choose.</a:t>
            </a:r>
          </a:p>
        </p:txBody>
      </p:sp>
      <p:sp>
        <p:nvSpPr>
          <p:cNvPr id="5" name="TextBox 4">
            <a:extLst>
              <a:ext uri="{FF2B5EF4-FFF2-40B4-BE49-F238E27FC236}">
                <a16:creationId xmlns:a16="http://schemas.microsoft.com/office/drawing/2014/main" id="{C454ACA5-4255-4377-BF45-FFBF65757344}"/>
              </a:ext>
            </a:extLst>
          </p:cNvPr>
          <p:cNvSpPr txBox="1"/>
          <p:nvPr/>
        </p:nvSpPr>
        <p:spPr>
          <a:xfrm>
            <a:off x="1845578" y="2842704"/>
            <a:ext cx="7021585"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full cost of the plan is paid by the employee and employer contributions to SURS.</a:t>
            </a:r>
          </a:p>
        </p:txBody>
      </p:sp>
      <p:sp>
        <p:nvSpPr>
          <p:cNvPr id="6" name="TextBox 5">
            <a:extLst>
              <a:ext uri="{FF2B5EF4-FFF2-40B4-BE49-F238E27FC236}">
                <a16:creationId xmlns:a16="http://schemas.microsoft.com/office/drawing/2014/main" id="{D9818835-1E60-4EF0-8165-11482EDD936F}"/>
              </a:ext>
            </a:extLst>
          </p:cNvPr>
          <p:cNvSpPr txBox="1"/>
          <p:nvPr/>
        </p:nvSpPr>
        <p:spPr>
          <a:xfrm>
            <a:off x="1845578" y="3525327"/>
            <a:ext cx="6149130" cy="1200329"/>
          </a:xfrm>
          <a:prstGeom prst="rect">
            <a:avLst/>
          </a:prstGeom>
          <a:noFill/>
        </p:spPr>
        <p:txBody>
          <a:bodyPr wrap="square" rtlCol="0">
            <a:spAutoFit/>
          </a:bodyPr>
          <a:lstStyle/>
          <a:p>
            <a:pPr marL="285750" indent="-285750">
              <a:buFont typeface="Arial" panose="020B0604020202020204" pitchFamily="34" charset="0"/>
              <a:buChar char="•"/>
            </a:pPr>
            <a:r>
              <a:rPr lang="en-US" b="1" u="sng" dirty="0">
                <a:latin typeface="Calibri" panose="020F0502020204030204" pitchFamily="34" charset="0"/>
                <a:cs typeface="Calibri" panose="020F0502020204030204" pitchFamily="34" charset="0"/>
              </a:rPr>
              <a:t>Eligibility after 2 years:</a:t>
            </a:r>
            <a:r>
              <a:rPr lang="en-US" dirty="0">
                <a:latin typeface="Calibri" panose="020F0502020204030204" pitchFamily="34" charset="0"/>
                <a:cs typeface="Calibri" panose="020F0502020204030204" pitchFamily="34" charset="0"/>
              </a:rPr>
              <a:t>  Disability benefits may be claimed for an illness after you have accumulated 2 years of service credit in SURS.  Injuries as a result of an accident may be automatically eligible.</a:t>
            </a:r>
          </a:p>
        </p:txBody>
      </p:sp>
      <p:sp>
        <p:nvSpPr>
          <p:cNvPr id="7" name="TextBox 6">
            <a:extLst>
              <a:ext uri="{FF2B5EF4-FFF2-40B4-BE49-F238E27FC236}">
                <a16:creationId xmlns:a16="http://schemas.microsoft.com/office/drawing/2014/main" id="{9CB71634-0BA3-47FC-9AF1-4755ABAD2185}"/>
              </a:ext>
            </a:extLst>
          </p:cNvPr>
          <p:cNvSpPr txBox="1"/>
          <p:nvPr/>
        </p:nvSpPr>
        <p:spPr>
          <a:xfrm>
            <a:off x="1791423" y="4754805"/>
            <a:ext cx="7021585" cy="646331"/>
          </a:xfrm>
          <a:prstGeom prst="rect">
            <a:avLst/>
          </a:prstGeom>
          <a:noFill/>
        </p:spPr>
        <p:txBody>
          <a:bodyPr wrap="square" rtlCol="0">
            <a:spAutoFit/>
          </a:bodyPr>
          <a:lstStyle/>
          <a:p>
            <a:pPr marL="285750" indent="-285750">
              <a:buFont typeface="Arial" panose="020B0604020202020204" pitchFamily="34" charset="0"/>
              <a:buChar char="•"/>
            </a:pPr>
            <a:r>
              <a:rPr lang="en-US" b="1" u="sng" dirty="0">
                <a:latin typeface="Calibri" panose="020F0502020204030204" pitchFamily="34" charset="0"/>
                <a:cs typeface="Calibri" panose="020F0502020204030204" pitchFamily="34" charset="0"/>
              </a:rPr>
              <a:t>Waiting Period:</a:t>
            </a:r>
            <a:r>
              <a:rPr lang="en-US" dirty="0">
                <a:latin typeface="Calibri" panose="020F0502020204030204" pitchFamily="34" charset="0"/>
                <a:cs typeface="Calibri" panose="020F0502020204030204" pitchFamily="34" charset="0"/>
              </a:rPr>
              <a:t>  60 continuous calendar days of disability, or after salary or sick leave benefits have exhausted, whichever is later.</a:t>
            </a:r>
          </a:p>
        </p:txBody>
      </p:sp>
      <p:sp>
        <p:nvSpPr>
          <p:cNvPr id="8" name="TextBox 7">
            <a:extLst>
              <a:ext uri="{FF2B5EF4-FFF2-40B4-BE49-F238E27FC236}">
                <a16:creationId xmlns:a16="http://schemas.microsoft.com/office/drawing/2014/main" id="{0CCE3AB5-FFE8-49DC-8D9C-89DD87C2A736}"/>
              </a:ext>
            </a:extLst>
          </p:cNvPr>
          <p:cNvSpPr txBox="1"/>
          <p:nvPr/>
        </p:nvSpPr>
        <p:spPr>
          <a:xfrm>
            <a:off x="1791423" y="5478390"/>
            <a:ext cx="6736359" cy="369332"/>
          </a:xfrm>
          <a:prstGeom prst="rect">
            <a:avLst/>
          </a:prstGeom>
          <a:noFill/>
        </p:spPr>
        <p:txBody>
          <a:bodyPr wrap="square" rtlCol="0">
            <a:spAutoFit/>
          </a:bodyPr>
          <a:lstStyle/>
          <a:p>
            <a:pPr marL="285750" indent="-285750">
              <a:buFont typeface="Arial" panose="020B0604020202020204" pitchFamily="34" charset="0"/>
              <a:buChar char="•"/>
            </a:pPr>
            <a:r>
              <a:rPr lang="en-US" b="1" u="sng" dirty="0">
                <a:latin typeface="Calibri" panose="020F0502020204030204" pitchFamily="34" charset="0"/>
                <a:cs typeface="Calibri" panose="020F0502020204030204" pitchFamily="34" charset="0"/>
              </a:rPr>
              <a:t>Benefit:</a:t>
            </a:r>
            <a:r>
              <a:rPr lang="en-US" dirty="0">
                <a:latin typeface="Calibri" panose="020F0502020204030204" pitchFamily="34" charset="0"/>
                <a:cs typeface="Calibri" panose="020F0502020204030204" pitchFamily="34" charset="0"/>
              </a:rPr>
              <a:t>  50% of your base salary.</a:t>
            </a:r>
          </a:p>
        </p:txBody>
      </p:sp>
      <p:sp>
        <p:nvSpPr>
          <p:cNvPr id="9" name="TextBox 8">
            <a:extLst>
              <a:ext uri="{FF2B5EF4-FFF2-40B4-BE49-F238E27FC236}">
                <a16:creationId xmlns:a16="http://schemas.microsoft.com/office/drawing/2014/main" id="{91A11C86-C63C-4CB5-8C38-DDE62C8BC460}"/>
              </a:ext>
            </a:extLst>
          </p:cNvPr>
          <p:cNvSpPr txBox="1"/>
          <p:nvPr/>
        </p:nvSpPr>
        <p:spPr>
          <a:xfrm>
            <a:off x="1791423" y="5935316"/>
            <a:ext cx="6615092" cy="646331"/>
          </a:xfrm>
          <a:prstGeom prst="rect">
            <a:avLst/>
          </a:prstGeom>
          <a:noFill/>
        </p:spPr>
        <p:txBody>
          <a:bodyPr wrap="square" rtlCol="0">
            <a:spAutoFit/>
          </a:bodyPr>
          <a:lstStyle/>
          <a:p>
            <a:pPr marL="285750" indent="-285750">
              <a:buFont typeface="Arial" panose="020B0604020202020204" pitchFamily="34" charset="0"/>
              <a:buChar char="•"/>
            </a:pPr>
            <a:r>
              <a:rPr lang="en-US" b="1" u="sng" dirty="0">
                <a:latin typeface="Calibri" panose="020F0502020204030204" pitchFamily="34" charset="0"/>
                <a:cs typeface="Calibri" panose="020F0502020204030204" pitchFamily="34" charset="0"/>
              </a:rPr>
              <a:t>Benefit Duration:</a:t>
            </a:r>
            <a:r>
              <a:rPr lang="en-US" dirty="0">
                <a:latin typeface="Calibri" panose="020F0502020204030204" pitchFamily="34" charset="0"/>
                <a:cs typeface="Calibri" panose="020F0502020204030204" pitchFamily="34" charset="0"/>
              </a:rPr>
              <a:t>  benefits are payable until the total benefits received equal 50% of earnings while in SURS.</a:t>
            </a:r>
          </a:p>
        </p:txBody>
      </p:sp>
    </p:spTree>
    <p:extLst>
      <p:ext uri="{BB962C8B-B14F-4D97-AF65-F5344CB8AC3E}">
        <p14:creationId xmlns:p14="http://schemas.microsoft.com/office/powerpoint/2010/main" val="19667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0853E1-9EB6-4B9E-B2F7-5A0671F898CC}"/>
              </a:ext>
            </a:extLst>
          </p:cNvPr>
          <p:cNvSpPr/>
          <p:nvPr/>
        </p:nvSpPr>
        <p:spPr>
          <a:xfrm>
            <a:off x="1895220" y="207357"/>
            <a:ext cx="8032455"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Supplemental Long-Term Disability</a:t>
            </a:r>
          </a:p>
        </p:txBody>
      </p:sp>
      <p:pic>
        <p:nvPicPr>
          <p:cNvPr id="5122" name="Picture 2" descr="Prudential in longevity reinsurance deal for pension insurer Phoenix -  Artemis.bm">
            <a:extLst>
              <a:ext uri="{FF2B5EF4-FFF2-40B4-BE49-F238E27FC236}">
                <a16:creationId xmlns:a16="http://schemas.microsoft.com/office/drawing/2014/main" id="{1153DB50-C5B7-4426-A6E4-85F82C5F3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802" y="915243"/>
            <a:ext cx="2933700" cy="7812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4037C7-8224-48C9-A784-D11DB846805A}"/>
              </a:ext>
            </a:extLst>
          </p:cNvPr>
          <p:cNvSpPr txBox="1"/>
          <p:nvPr/>
        </p:nvSpPr>
        <p:spPr>
          <a:xfrm>
            <a:off x="1577130" y="1786855"/>
            <a:ext cx="873294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This optional plan, administered by Prudential, is designed to act as a supplement to SURS disability.</a:t>
            </a:r>
          </a:p>
        </p:txBody>
      </p:sp>
      <p:sp>
        <p:nvSpPr>
          <p:cNvPr id="4" name="TextBox 3">
            <a:extLst>
              <a:ext uri="{FF2B5EF4-FFF2-40B4-BE49-F238E27FC236}">
                <a16:creationId xmlns:a16="http://schemas.microsoft.com/office/drawing/2014/main" id="{3307FA4C-87E2-465C-B597-FFC0171F7513}"/>
              </a:ext>
            </a:extLst>
          </p:cNvPr>
          <p:cNvSpPr txBox="1"/>
          <p:nvPr/>
        </p:nvSpPr>
        <p:spPr>
          <a:xfrm>
            <a:off x="1577130" y="2419619"/>
            <a:ext cx="8254767"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Prudential will pay a benefit in the event that SURS does not pay, provided you have a qualified disability.</a:t>
            </a:r>
          </a:p>
        </p:txBody>
      </p:sp>
      <p:sp>
        <p:nvSpPr>
          <p:cNvPr id="5" name="TextBox 4">
            <a:extLst>
              <a:ext uri="{FF2B5EF4-FFF2-40B4-BE49-F238E27FC236}">
                <a16:creationId xmlns:a16="http://schemas.microsoft.com/office/drawing/2014/main" id="{2A8C32EC-1F1C-4DBF-9861-B02F97249A99}"/>
              </a:ext>
            </a:extLst>
          </p:cNvPr>
          <p:cNvSpPr txBox="1"/>
          <p:nvPr/>
        </p:nvSpPr>
        <p:spPr>
          <a:xfrm>
            <a:off x="1577130" y="3019929"/>
            <a:ext cx="814571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You must be a SURS participant to be eligible for enrollment in this plan.</a:t>
            </a:r>
          </a:p>
        </p:txBody>
      </p:sp>
      <p:sp>
        <p:nvSpPr>
          <p:cNvPr id="6" name="TextBox 5">
            <a:extLst>
              <a:ext uri="{FF2B5EF4-FFF2-40B4-BE49-F238E27FC236}">
                <a16:creationId xmlns:a16="http://schemas.microsoft.com/office/drawing/2014/main" id="{957CFFF4-C33C-467A-8AD0-726E23839353}"/>
              </a:ext>
            </a:extLst>
          </p:cNvPr>
          <p:cNvSpPr txBox="1"/>
          <p:nvPr/>
        </p:nvSpPr>
        <p:spPr>
          <a:xfrm>
            <a:off x="1577130" y="3422719"/>
            <a:ext cx="8154099"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Employees pay the entire cost for the plan.</a:t>
            </a:r>
          </a:p>
        </p:txBody>
      </p:sp>
      <p:sp>
        <p:nvSpPr>
          <p:cNvPr id="7" name="TextBox 6">
            <a:extLst>
              <a:ext uri="{FF2B5EF4-FFF2-40B4-BE49-F238E27FC236}">
                <a16:creationId xmlns:a16="http://schemas.microsoft.com/office/drawing/2014/main" id="{E8F7CCC1-57BB-47B8-A78C-B2426FFC3310}"/>
              </a:ext>
            </a:extLst>
          </p:cNvPr>
          <p:cNvSpPr txBox="1"/>
          <p:nvPr/>
        </p:nvSpPr>
        <p:spPr>
          <a:xfrm>
            <a:off x="1577130" y="3842050"/>
            <a:ext cx="7264866"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Monthly premiums are based on age and salary.</a:t>
            </a:r>
          </a:p>
        </p:txBody>
      </p:sp>
      <p:sp>
        <p:nvSpPr>
          <p:cNvPr id="8" name="TextBox 7">
            <a:extLst>
              <a:ext uri="{FF2B5EF4-FFF2-40B4-BE49-F238E27FC236}">
                <a16:creationId xmlns:a16="http://schemas.microsoft.com/office/drawing/2014/main" id="{79D26A63-DDBF-4F07-8F06-B05E0C9F9D12}"/>
              </a:ext>
            </a:extLst>
          </p:cNvPr>
          <p:cNvSpPr txBox="1"/>
          <p:nvPr/>
        </p:nvSpPr>
        <p:spPr>
          <a:xfrm>
            <a:off x="1577130" y="4219771"/>
            <a:ext cx="744942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Benefits paid under this plan are coordinated with any SURS Disability payments so that a total of up to 66.7% of your base salary is paid.</a:t>
            </a:r>
          </a:p>
        </p:txBody>
      </p:sp>
      <p:sp>
        <p:nvSpPr>
          <p:cNvPr id="9" name="TextBox 8">
            <a:extLst>
              <a:ext uri="{FF2B5EF4-FFF2-40B4-BE49-F238E27FC236}">
                <a16:creationId xmlns:a16="http://schemas.microsoft.com/office/drawing/2014/main" id="{87110CE2-65E5-41A4-A05F-24DA6D1F231F}"/>
              </a:ext>
            </a:extLst>
          </p:cNvPr>
          <p:cNvSpPr txBox="1"/>
          <p:nvPr/>
        </p:nvSpPr>
        <p:spPr>
          <a:xfrm>
            <a:off x="612395" y="4874491"/>
            <a:ext cx="4194497" cy="307777"/>
          </a:xfrm>
          <a:prstGeom prst="rect">
            <a:avLst/>
          </a:prstGeom>
          <a:noFill/>
        </p:spPr>
        <p:txBody>
          <a:bodyPr wrap="square" rtlCol="0">
            <a:spAutoFit/>
          </a:bodyPr>
          <a:lstStyle/>
          <a:p>
            <a:pPr marL="285750" indent="-285750">
              <a:buFont typeface="Arial" panose="020B0604020202020204" pitchFamily="34" charset="0"/>
              <a:buChar char="•"/>
            </a:pPr>
            <a:r>
              <a:rPr lang="en-US" sz="1400" b="1" u="sng" dirty="0">
                <a:latin typeface="Calibri" panose="020F0502020204030204" pitchFamily="34" charset="0"/>
                <a:cs typeface="Calibri" panose="020F0502020204030204" pitchFamily="34" charset="0"/>
              </a:rPr>
              <a:t>Waiting Period:</a:t>
            </a:r>
            <a:r>
              <a:rPr lang="en-US" sz="1400" dirty="0">
                <a:latin typeface="Calibri" panose="020F0502020204030204" pitchFamily="34" charset="0"/>
                <a:cs typeface="Calibri" panose="020F0502020204030204" pitchFamily="34" charset="0"/>
              </a:rPr>
              <a:t>  90 continuous days of disability</a:t>
            </a:r>
          </a:p>
        </p:txBody>
      </p:sp>
      <p:sp>
        <p:nvSpPr>
          <p:cNvPr id="10" name="TextBox 9">
            <a:extLst>
              <a:ext uri="{FF2B5EF4-FFF2-40B4-BE49-F238E27FC236}">
                <a16:creationId xmlns:a16="http://schemas.microsoft.com/office/drawing/2014/main" id="{F6C50412-3B1A-47C5-8411-744D35BA26FC}"/>
              </a:ext>
            </a:extLst>
          </p:cNvPr>
          <p:cNvSpPr txBox="1"/>
          <p:nvPr/>
        </p:nvSpPr>
        <p:spPr>
          <a:xfrm>
            <a:off x="612393" y="5173392"/>
            <a:ext cx="4228052"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Plan pays 66.7% during the first two years, when there is no SURS benefit payable.  </a:t>
            </a:r>
          </a:p>
        </p:txBody>
      </p:sp>
      <p:sp>
        <p:nvSpPr>
          <p:cNvPr id="11" name="TextBox 10">
            <a:extLst>
              <a:ext uri="{FF2B5EF4-FFF2-40B4-BE49-F238E27FC236}">
                <a16:creationId xmlns:a16="http://schemas.microsoft.com/office/drawing/2014/main" id="{1BC4A2A3-C961-49DA-AC1C-55478BEF5213}"/>
              </a:ext>
            </a:extLst>
          </p:cNvPr>
          <p:cNvSpPr txBox="1"/>
          <p:nvPr/>
        </p:nvSpPr>
        <p:spPr>
          <a:xfrm>
            <a:off x="612394" y="5634980"/>
            <a:ext cx="3808602"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Plan pays 16.7% once SURS disability begins.</a:t>
            </a:r>
          </a:p>
        </p:txBody>
      </p:sp>
      <p:sp>
        <p:nvSpPr>
          <p:cNvPr id="12" name="TextBox 11">
            <a:extLst>
              <a:ext uri="{FF2B5EF4-FFF2-40B4-BE49-F238E27FC236}">
                <a16:creationId xmlns:a16="http://schemas.microsoft.com/office/drawing/2014/main" id="{586FB8CF-B36F-44C3-A9AC-99EF38397128}"/>
              </a:ext>
            </a:extLst>
          </p:cNvPr>
          <p:cNvSpPr txBox="1"/>
          <p:nvPr/>
        </p:nvSpPr>
        <p:spPr>
          <a:xfrm>
            <a:off x="612393" y="5942757"/>
            <a:ext cx="3707933"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Plan pays 66.7% benefit if disability continues after SURS benefits exhaust.</a:t>
            </a:r>
          </a:p>
        </p:txBody>
      </p:sp>
      <p:sp>
        <p:nvSpPr>
          <p:cNvPr id="13" name="TextBox 12">
            <a:extLst>
              <a:ext uri="{FF2B5EF4-FFF2-40B4-BE49-F238E27FC236}">
                <a16:creationId xmlns:a16="http://schemas.microsoft.com/office/drawing/2014/main" id="{8BCAC950-E5BD-4C2B-B650-98A59411E244}"/>
              </a:ext>
            </a:extLst>
          </p:cNvPr>
          <p:cNvSpPr txBox="1"/>
          <p:nvPr/>
        </p:nvSpPr>
        <p:spPr>
          <a:xfrm>
            <a:off x="6727970" y="4888374"/>
            <a:ext cx="4228052" cy="738664"/>
          </a:xfrm>
          <a:prstGeom prst="rect">
            <a:avLst/>
          </a:prstGeom>
          <a:noFill/>
        </p:spPr>
        <p:txBody>
          <a:bodyPr wrap="square" rtlCol="0">
            <a:spAutoFit/>
          </a:bodyPr>
          <a:lstStyle/>
          <a:p>
            <a:pPr marL="285750" indent="-285750">
              <a:buFont typeface="Arial" panose="020B0604020202020204" pitchFamily="34" charset="0"/>
              <a:buChar char="•"/>
            </a:pPr>
            <a:r>
              <a:rPr lang="en-US" sz="1400" b="1" u="sng" dirty="0">
                <a:latin typeface="Calibri" panose="020F0502020204030204" pitchFamily="34" charset="0"/>
                <a:cs typeface="Calibri" panose="020F0502020204030204" pitchFamily="34" charset="0"/>
              </a:rPr>
              <a:t>Catastrophic Disability:</a:t>
            </a:r>
            <a:r>
              <a:rPr lang="en-US" sz="1400" dirty="0">
                <a:latin typeface="Calibri" panose="020F0502020204030204" pitchFamily="34" charset="0"/>
                <a:cs typeface="Calibri" panose="020F0502020204030204" pitchFamily="34" charset="0"/>
              </a:rPr>
              <a:t> pays an additional 20% if the ability to perform two activities of daily living is lost.</a:t>
            </a:r>
          </a:p>
        </p:txBody>
      </p:sp>
      <p:sp>
        <p:nvSpPr>
          <p:cNvPr id="14" name="TextBox 13">
            <a:extLst>
              <a:ext uri="{FF2B5EF4-FFF2-40B4-BE49-F238E27FC236}">
                <a16:creationId xmlns:a16="http://schemas.microsoft.com/office/drawing/2014/main" id="{DCCFDC74-50C6-4145-A585-C54A41CDC092}"/>
              </a:ext>
            </a:extLst>
          </p:cNvPr>
          <p:cNvSpPr txBox="1"/>
          <p:nvPr/>
        </p:nvSpPr>
        <p:spPr>
          <a:xfrm>
            <a:off x="6727968" y="5527258"/>
            <a:ext cx="4102217" cy="523220"/>
          </a:xfrm>
          <a:prstGeom prst="rect">
            <a:avLst/>
          </a:prstGeom>
          <a:noFill/>
        </p:spPr>
        <p:txBody>
          <a:bodyPr wrap="square" rtlCol="0">
            <a:spAutoFit/>
          </a:bodyPr>
          <a:lstStyle/>
          <a:p>
            <a:pPr marL="285750" indent="-285750">
              <a:buFont typeface="Arial" panose="020B0604020202020204" pitchFamily="34" charset="0"/>
              <a:buChar char="•"/>
            </a:pPr>
            <a:r>
              <a:rPr lang="en-US" sz="1400" b="1" u="sng" dirty="0">
                <a:latin typeface="Calibri" panose="020F0502020204030204" pitchFamily="34" charset="0"/>
                <a:cs typeface="Calibri" panose="020F0502020204030204" pitchFamily="34" charset="0"/>
              </a:rPr>
              <a:t>Critical </a:t>
            </a:r>
            <a:r>
              <a:rPr lang="en-US" sz="1400" b="1" u="sng" dirty="0" err="1">
                <a:latin typeface="Calibri" panose="020F0502020204030204" pitchFamily="34" charset="0"/>
                <a:cs typeface="Calibri" panose="020F0502020204030204" pitchFamily="34" charset="0"/>
              </a:rPr>
              <a:t>Illnness</a:t>
            </a:r>
            <a:r>
              <a:rPr lang="en-US" sz="1400" b="1" u="sng" dirty="0">
                <a:latin typeface="Calibri" panose="020F0502020204030204" pitchFamily="34" charset="0"/>
                <a:cs typeface="Calibri" panose="020F0502020204030204" pitchFamily="34" charset="0"/>
              </a:rPr>
              <a:t> Disability:</a:t>
            </a:r>
            <a:r>
              <a:rPr lang="en-US" sz="1400" dirty="0">
                <a:latin typeface="Calibri" panose="020F0502020204030204" pitchFamily="34" charset="0"/>
                <a:cs typeface="Calibri" panose="020F0502020204030204" pitchFamily="34" charset="0"/>
              </a:rPr>
              <a:t>  pays additional 10% if disability is caused by a covered critical illness.</a:t>
            </a:r>
          </a:p>
        </p:txBody>
      </p:sp>
      <p:sp>
        <p:nvSpPr>
          <p:cNvPr id="15" name="TextBox 14">
            <a:extLst>
              <a:ext uri="{FF2B5EF4-FFF2-40B4-BE49-F238E27FC236}">
                <a16:creationId xmlns:a16="http://schemas.microsoft.com/office/drawing/2014/main" id="{411B791F-929D-4C13-B8F3-1A40C99A2A6E}"/>
              </a:ext>
            </a:extLst>
          </p:cNvPr>
          <p:cNvSpPr txBox="1"/>
          <p:nvPr/>
        </p:nvSpPr>
        <p:spPr>
          <a:xfrm>
            <a:off x="6727968" y="5961657"/>
            <a:ext cx="3984769" cy="954107"/>
          </a:xfrm>
          <a:prstGeom prst="rect">
            <a:avLst/>
          </a:prstGeom>
          <a:noFill/>
        </p:spPr>
        <p:txBody>
          <a:bodyPr wrap="square" rtlCol="0">
            <a:spAutoFit/>
          </a:bodyPr>
          <a:lstStyle/>
          <a:p>
            <a:pPr marL="285750" indent="-285750">
              <a:buFont typeface="Arial" panose="020B0604020202020204" pitchFamily="34" charset="0"/>
              <a:buChar char="•"/>
            </a:pPr>
            <a:r>
              <a:rPr lang="en-US" sz="1400" b="1" u="sng" dirty="0">
                <a:latin typeface="Calibri" panose="020F0502020204030204" pitchFamily="34" charset="0"/>
                <a:cs typeface="Calibri" panose="020F0502020204030204" pitchFamily="34" charset="0"/>
              </a:rPr>
              <a:t>Survivor Benefit:</a:t>
            </a:r>
            <a:r>
              <a:rPr lang="en-US" sz="1400" dirty="0">
                <a:latin typeface="Calibri" panose="020F0502020204030204" pitchFamily="34" charset="0"/>
                <a:cs typeface="Calibri" panose="020F0502020204030204" pitchFamily="34" charset="0"/>
              </a:rPr>
              <a:t>  plan pays lump sum equal to six months of gross disability payments to eligible survivor at death while on continuous disability.</a:t>
            </a:r>
          </a:p>
        </p:txBody>
      </p:sp>
    </p:spTree>
    <p:extLst>
      <p:ext uri="{BB962C8B-B14F-4D97-AF65-F5344CB8AC3E}">
        <p14:creationId xmlns:p14="http://schemas.microsoft.com/office/powerpoint/2010/main" val="40295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0B18A7-D9FF-483C-A9AD-32185DE14AB9}"/>
              </a:ext>
            </a:extLst>
          </p:cNvPr>
          <p:cNvSpPr/>
          <p:nvPr/>
        </p:nvSpPr>
        <p:spPr>
          <a:xfrm>
            <a:off x="3870921" y="182190"/>
            <a:ext cx="4131387" cy="646331"/>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Group Life Insurance</a:t>
            </a:r>
          </a:p>
        </p:txBody>
      </p:sp>
      <p:sp>
        <p:nvSpPr>
          <p:cNvPr id="3" name="TextBox 2">
            <a:extLst>
              <a:ext uri="{FF2B5EF4-FFF2-40B4-BE49-F238E27FC236}">
                <a16:creationId xmlns:a16="http://schemas.microsoft.com/office/drawing/2014/main" id="{AA9CB5ED-6805-4EFC-AA8F-D26229FBC7DA}"/>
              </a:ext>
            </a:extLst>
          </p:cNvPr>
          <p:cNvSpPr txBox="1"/>
          <p:nvPr/>
        </p:nvSpPr>
        <p:spPr>
          <a:xfrm>
            <a:off x="2684478" y="1988191"/>
            <a:ext cx="5788404" cy="369332"/>
          </a:xfrm>
          <a:prstGeom prst="rect">
            <a:avLst/>
          </a:prstGeom>
          <a:noFill/>
        </p:spPr>
        <p:txBody>
          <a:bodyPr wrap="square" rtlCol="0">
            <a:spAutoFit/>
          </a:bodyPr>
          <a:lstStyle/>
          <a:p>
            <a:pPr marL="285750" indent="-285750">
              <a:buFont typeface="Arial" panose="020B0604020202020204" pitchFamily="34" charset="0"/>
              <a:buChar char="•"/>
            </a:pPr>
            <a:r>
              <a:rPr lang="en-US" u="sng" dirty="0" err="1">
                <a:latin typeface="Calibri" panose="020F0502020204030204" pitchFamily="34" charset="0"/>
                <a:cs typeface="Calibri" panose="020F0502020204030204" pitchFamily="34" charset="0"/>
              </a:rPr>
              <a:t>Metlife</a:t>
            </a:r>
            <a:r>
              <a:rPr lang="en-US" dirty="0">
                <a:latin typeface="Calibri" panose="020F0502020204030204" pitchFamily="34" charset="0"/>
                <a:cs typeface="Calibri" panose="020F0502020204030204" pitchFamily="34" charset="0"/>
              </a:rPr>
              <a:t> administers life insurance for the State of Illinois.</a:t>
            </a:r>
          </a:p>
        </p:txBody>
      </p:sp>
      <p:sp>
        <p:nvSpPr>
          <p:cNvPr id="4" name="TextBox 3">
            <a:extLst>
              <a:ext uri="{FF2B5EF4-FFF2-40B4-BE49-F238E27FC236}">
                <a16:creationId xmlns:a16="http://schemas.microsoft.com/office/drawing/2014/main" id="{D3B5CF47-5DD7-46B3-9206-69A7FE9D675E}"/>
              </a:ext>
            </a:extLst>
          </p:cNvPr>
          <p:cNvSpPr txBox="1"/>
          <p:nvPr/>
        </p:nvSpPr>
        <p:spPr>
          <a:xfrm>
            <a:off x="2684478" y="2452609"/>
            <a:ext cx="727325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All new employees are provided Basic Life Insurance at no cost, with a benefits amount equivalent to their annual salary.</a:t>
            </a:r>
          </a:p>
        </p:txBody>
      </p:sp>
      <p:sp>
        <p:nvSpPr>
          <p:cNvPr id="5" name="TextBox 4">
            <a:extLst>
              <a:ext uri="{FF2B5EF4-FFF2-40B4-BE49-F238E27FC236}">
                <a16:creationId xmlns:a16="http://schemas.microsoft.com/office/drawing/2014/main" id="{7B141565-A343-48FA-BA66-2B600825D8E3}"/>
              </a:ext>
            </a:extLst>
          </p:cNvPr>
          <p:cNvSpPr txBox="1"/>
          <p:nvPr/>
        </p:nvSpPr>
        <p:spPr>
          <a:xfrm>
            <a:off x="2684478" y="3098940"/>
            <a:ext cx="6593747"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New employees may elect optional life insurance up to 8 times their salary at a fee based on their age and salary.</a:t>
            </a:r>
          </a:p>
        </p:txBody>
      </p:sp>
      <p:sp>
        <p:nvSpPr>
          <p:cNvPr id="6" name="TextBox 5">
            <a:extLst>
              <a:ext uri="{FF2B5EF4-FFF2-40B4-BE49-F238E27FC236}">
                <a16:creationId xmlns:a16="http://schemas.microsoft.com/office/drawing/2014/main" id="{8134B345-39AD-4B3B-B5E0-9D2156375538}"/>
              </a:ext>
            </a:extLst>
          </p:cNvPr>
          <p:cNvSpPr txBox="1"/>
          <p:nvPr/>
        </p:nvSpPr>
        <p:spPr>
          <a:xfrm>
            <a:off x="2684478" y="3745271"/>
            <a:ext cx="5897461"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Up to four times the basic life amount is guaranteed if elected within 30-day initial enrollment period.</a:t>
            </a:r>
          </a:p>
        </p:txBody>
      </p:sp>
      <p:sp>
        <p:nvSpPr>
          <p:cNvPr id="8" name="Rectangle 7">
            <a:extLst>
              <a:ext uri="{FF2B5EF4-FFF2-40B4-BE49-F238E27FC236}">
                <a16:creationId xmlns:a16="http://schemas.microsoft.com/office/drawing/2014/main" id="{8AF280AB-6BF1-444A-89C0-E02851E54F97}"/>
              </a:ext>
            </a:extLst>
          </p:cNvPr>
          <p:cNvSpPr/>
          <p:nvPr/>
        </p:nvSpPr>
        <p:spPr>
          <a:xfrm>
            <a:off x="3075304" y="4391602"/>
            <a:ext cx="5115824" cy="461665"/>
          </a:xfrm>
          <a:prstGeom prst="rect">
            <a:avLst/>
          </a:prstGeom>
          <a:noFill/>
        </p:spPr>
        <p:txBody>
          <a:bodyPr wrap="none" lIns="91440" tIns="45720" rIns="91440" bIns="45720">
            <a:spAutoFit/>
          </a:bodyPr>
          <a:lstStyle/>
          <a:p>
            <a:pPr algn="ctr"/>
            <a:r>
              <a:rPr lang="en-US" sz="2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Accidental Death &amp; Dismemberment </a:t>
            </a:r>
          </a:p>
        </p:txBody>
      </p:sp>
      <p:sp>
        <p:nvSpPr>
          <p:cNvPr id="9" name="TextBox 8">
            <a:extLst>
              <a:ext uri="{FF2B5EF4-FFF2-40B4-BE49-F238E27FC236}">
                <a16:creationId xmlns:a16="http://schemas.microsoft.com/office/drawing/2014/main" id="{419BAFA8-52CB-4F0D-B823-D9D92A12574C}"/>
              </a:ext>
            </a:extLst>
          </p:cNvPr>
          <p:cNvSpPr txBox="1"/>
          <p:nvPr/>
        </p:nvSpPr>
        <p:spPr>
          <a:xfrm>
            <a:off x="2543262" y="4853267"/>
            <a:ext cx="7105475"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latin typeface="Calibri" panose="020F0502020204030204" pitchFamily="34" charset="0"/>
                <a:cs typeface="Calibri" panose="020F0502020204030204" pitchFamily="34" charset="0"/>
              </a:rPr>
              <a:t>Employees may elect AD&amp;D coverage, and if elected, employee may choose Basic or Combined coverage.</a:t>
            </a:r>
          </a:p>
        </p:txBody>
      </p:sp>
      <p:sp>
        <p:nvSpPr>
          <p:cNvPr id="10" name="TextBox 9">
            <a:extLst>
              <a:ext uri="{FF2B5EF4-FFF2-40B4-BE49-F238E27FC236}">
                <a16:creationId xmlns:a16="http://schemas.microsoft.com/office/drawing/2014/main" id="{FE5DAE20-44D8-42E9-8AE9-EDB9FBE95F78}"/>
              </a:ext>
            </a:extLst>
          </p:cNvPr>
          <p:cNvSpPr txBox="1"/>
          <p:nvPr/>
        </p:nvSpPr>
        <p:spPr>
          <a:xfrm>
            <a:off x="4543732" y="5410018"/>
            <a:ext cx="3647396"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rPr>
              <a:t>Spouse premium is $5.70.mo.</a:t>
            </a:r>
          </a:p>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rPr>
              <a:t>Child(ren) premium is $0.60/mo.</a:t>
            </a:r>
          </a:p>
        </p:txBody>
      </p:sp>
      <p:sp>
        <p:nvSpPr>
          <p:cNvPr id="11" name="TextBox 10">
            <a:extLst>
              <a:ext uri="{FF2B5EF4-FFF2-40B4-BE49-F238E27FC236}">
                <a16:creationId xmlns:a16="http://schemas.microsoft.com/office/drawing/2014/main" id="{A2806B3C-8460-423E-A4ED-E45001A963BD}"/>
              </a:ext>
            </a:extLst>
          </p:cNvPr>
          <p:cNvSpPr txBox="1"/>
          <p:nvPr/>
        </p:nvSpPr>
        <p:spPr>
          <a:xfrm>
            <a:off x="2039923" y="5939750"/>
            <a:ext cx="8372212" cy="923330"/>
          </a:xfrm>
          <a:prstGeom prst="rect">
            <a:avLst/>
          </a:prstGeom>
          <a:noFill/>
        </p:spPr>
        <p:txBody>
          <a:bodyPr wrap="square" rtlCol="0">
            <a:spAutoFit/>
          </a:bodyPr>
          <a:lstStyle/>
          <a:p>
            <a:pPr marL="285750" indent="-285750" algn="ctr">
              <a:buFont typeface="Arial" panose="020B0604020202020204" pitchFamily="34" charset="0"/>
              <a:buChar char="•"/>
            </a:pPr>
            <a:r>
              <a:rPr lang="en-US" dirty="0">
                <a:latin typeface="Calibri" panose="020F0502020204030204" pitchFamily="34" charset="0"/>
                <a:cs typeface="Calibri" panose="020F0502020204030204" pitchFamily="34" charset="0"/>
              </a:rPr>
              <a:t>Should a member be diagnosed as terminal, MetLife will pay up </a:t>
            </a:r>
          </a:p>
          <a:p>
            <a:pPr algn="ctr"/>
            <a:r>
              <a:rPr lang="en-US" dirty="0">
                <a:latin typeface="Calibri" panose="020F0502020204030204" pitchFamily="34" charset="0"/>
                <a:cs typeface="Calibri" panose="020F0502020204030204" pitchFamily="34" charset="0"/>
              </a:rPr>
              <a:t>to ½ of the benefit amount prior to the death of the member.</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2" name="Arrow: Right 11">
            <a:extLst>
              <a:ext uri="{FF2B5EF4-FFF2-40B4-BE49-F238E27FC236}">
                <a16:creationId xmlns:a16="http://schemas.microsoft.com/office/drawing/2014/main" id="{89CFD35A-EEB8-4F6E-93E7-C21E4D68E096}"/>
              </a:ext>
            </a:extLst>
          </p:cNvPr>
          <p:cNvSpPr/>
          <p:nvPr/>
        </p:nvSpPr>
        <p:spPr>
          <a:xfrm>
            <a:off x="427839" y="3020036"/>
            <a:ext cx="436228" cy="408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9BC0C05-19CB-46EB-A859-DBA72514E609}"/>
              </a:ext>
            </a:extLst>
          </p:cNvPr>
          <p:cNvSpPr txBox="1"/>
          <p:nvPr/>
        </p:nvSpPr>
        <p:spPr>
          <a:xfrm>
            <a:off x="1082180" y="3020036"/>
            <a:ext cx="1359016" cy="369332"/>
          </a:xfrm>
          <a:prstGeom prst="rect">
            <a:avLst/>
          </a:prstGeom>
          <a:noFill/>
        </p:spPr>
        <p:txBody>
          <a:bodyPr wrap="square" rtlCol="0">
            <a:spAutoFit/>
          </a:bodyPr>
          <a:lstStyle/>
          <a:p>
            <a:r>
              <a:rPr lang="en-US" dirty="0" err="1">
                <a:solidFill>
                  <a:schemeClr val="tx2"/>
                </a:solidFill>
                <a:hlinkClick r:id="rId2">
                  <a:extLst>
                    <a:ext uri="{A12FA001-AC4F-418D-AE19-62706E023703}">
                      <ahyp:hlinkClr xmlns:ahyp="http://schemas.microsoft.com/office/drawing/2018/hyperlinkcolor" val="tx"/>
                    </a:ext>
                  </a:extLst>
                </a:hlinkClick>
              </a:rPr>
              <a:t>Metlife</a:t>
            </a:r>
            <a:r>
              <a:rPr lang="en-US" dirty="0">
                <a:solidFill>
                  <a:schemeClr val="tx2"/>
                </a:solidFill>
                <a:hlinkClick r:id="rId2">
                  <a:extLst>
                    <a:ext uri="{A12FA001-AC4F-418D-AE19-62706E023703}">
                      <ahyp:hlinkClr xmlns:ahyp="http://schemas.microsoft.com/office/drawing/2018/hyperlinkcolor" val="tx"/>
                    </a:ext>
                  </a:extLst>
                </a:hlinkClick>
              </a:rPr>
              <a:t> Link</a:t>
            </a:r>
            <a:endParaRPr lang="en-US" dirty="0">
              <a:solidFill>
                <a:schemeClr val="tx2"/>
              </a:solidFill>
            </a:endParaRPr>
          </a:p>
        </p:txBody>
      </p:sp>
    </p:spTree>
    <p:extLst>
      <p:ext uri="{BB962C8B-B14F-4D97-AF65-F5344CB8AC3E}">
        <p14:creationId xmlns:p14="http://schemas.microsoft.com/office/powerpoint/2010/main" val="231184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p:cTn id="4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0">
                                            <p:txEl>
                                              <p:pRg st="0" end="0"/>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10">
                                            <p:txEl>
                                              <p:pRg st="1" end="1"/>
                                            </p:txEl>
                                          </p:spTgt>
                                        </p:tgtEl>
                                        <p:attrNameLst>
                                          <p:attrName>style.visibility</p:attrName>
                                        </p:attrNameLst>
                                      </p:cBhvr>
                                      <p:to>
                                        <p:strVal val="visible"/>
                                      </p:to>
                                    </p:set>
                                    <p:anim calcmode="lin" valueType="num">
                                      <p:cBhvr>
                                        <p:cTn id="5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5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56" dur="500"/>
                                        <p:tgtEl>
                                          <p:spTgt spid="10">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 calcmode="lin" valueType="num">
                                      <p:cBhvr>
                                        <p:cTn id="6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11">
                                            <p:txEl>
                                              <p:pRg st="0" end="0"/>
                                            </p:tx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11">
                                            <p:txEl>
                                              <p:pRg st="1" end="1"/>
                                            </p:txEl>
                                          </p:spTgt>
                                        </p:tgtEl>
                                        <p:attrNameLst>
                                          <p:attrName>style.visibility</p:attrName>
                                        </p:attrNameLst>
                                      </p:cBhvr>
                                      <p:to>
                                        <p:strVal val="visible"/>
                                      </p:to>
                                    </p:set>
                                    <p:anim calcmode="lin" valueType="num">
                                      <p:cBhvr>
                                        <p:cTn id="66"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67"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68" dur="500"/>
                                        <p:tgtEl>
                                          <p:spTgt spid="11">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 calcmode="lin" valueType="num">
                                      <p:cBhvr>
                                        <p:cTn id="80"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1EAE6F-52DF-459A-9386-5D167366CE51}"/>
              </a:ext>
            </a:extLst>
          </p:cNvPr>
          <p:cNvSpPr/>
          <p:nvPr/>
        </p:nvSpPr>
        <p:spPr>
          <a:xfrm>
            <a:off x="4198624" y="140245"/>
            <a:ext cx="3593421"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Tuition Waivers</a:t>
            </a:r>
          </a:p>
        </p:txBody>
      </p:sp>
      <p:sp>
        <p:nvSpPr>
          <p:cNvPr id="3" name="TextBox 2">
            <a:extLst>
              <a:ext uri="{FF2B5EF4-FFF2-40B4-BE49-F238E27FC236}">
                <a16:creationId xmlns:a16="http://schemas.microsoft.com/office/drawing/2014/main" id="{FDE19132-922B-454D-A5BC-2619C3FF2905}"/>
              </a:ext>
            </a:extLst>
          </p:cNvPr>
          <p:cNvSpPr txBox="1"/>
          <p:nvPr/>
        </p:nvSpPr>
        <p:spPr>
          <a:xfrm>
            <a:off x="1862356" y="1015068"/>
            <a:ext cx="723969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Fulltime status employees of EIU are allowed to take up to six semester hours or two courses (whichever is greater), per semester.</a:t>
            </a:r>
          </a:p>
        </p:txBody>
      </p:sp>
      <p:sp>
        <p:nvSpPr>
          <p:cNvPr id="4" name="TextBox 3">
            <a:extLst>
              <a:ext uri="{FF2B5EF4-FFF2-40B4-BE49-F238E27FC236}">
                <a16:creationId xmlns:a16="http://schemas.microsoft.com/office/drawing/2014/main" id="{59CA5884-3E78-4284-B47B-580C97936EF3}"/>
              </a:ext>
            </a:extLst>
          </p:cNvPr>
          <p:cNvSpPr txBox="1"/>
          <p:nvPr/>
        </p:nvSpPr>
        <p:spPr>
          <a:xfrm>
            <a:off x="1847415" y="1828336"/>
            <a:ext cx="7239699"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Parttime and Temporary employees may be eligible on a pro-rated basis.</a:t>
            </a:r>
          </a:p>
        </p:txBody>
      </p:sp>
      <p:sp>
        <p:nvSpPr>
          <p:cNvPr id="5" name="TextBox 4">
            <a:extLst>
              <a:ext uri="{FF2B5EF4-FFF2-40B4-BE49-F238E27FC236}">
                <a16:creationId xmlns:a16="http://schemas.microsoft.com/office/drawing/2014/main" id="{C571C4C2-20CF-4922-A597-DD25C9D7B59F}"/>
              </a:ext>
            </a:extLst>
          </p:cNvPr>
          <p:cNvSpPr txBox="1"/>
          <p:nvPr/>
        </p:nvSpPr>
        <p:spPr>
          <a:xfrm>
            <a:off x="1847415" y="2410691"/>
            <a:ext cx="7056582"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Employees with seven years of qualified employment are eligible for the 50% tuition discount for eligible dependents at any state funded university (excludes spouses).</a:t>
            </a:r>
          </a:p>
        </p:txBody>
      </p:sp>
      <p:sp>
        <p:nvSpPr>
          <p:cNvPr id="6" name="TextBox 5">
            <a:extLst>
              <a:ext uri="{FF2B5EF4-FFF2-40B4-BE49-F238E27FC236}">
                <a16:creationId xmlns:a16="http://schemas.microsoft.com/office/drawing/2014/main" id="{14671B9A-7EDA-4A68-9C72-CA80412A3EBE}"/>
              </a:ext>
            </a:extLst>
          </p:cNvPr>
          <p:cNvSpPr txBox="1"/>
          <p:nvPr/>
        </p:nvSpPr>
        <p:spPr>
          <a:xfrm>
            <a:off x="1862356" y="3334021"/>
            <a:ext cx="7056582"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State University Civil Service System </a:t>
            </a:r>
            <a:r>
              <a:rPr lang="en-US" dirty="0">
                <a:latin typeface="Calibri" panose="020F0502020204030204" pitchFamily="34" charset="0"/>
                <a:cs typeface="Calibri" panose="020F0502020204030204" pitchFamily="34" charset="0"/>
              </a:rPr>
              <a:t>also mandates additional tuition benefits for Civil Service employees.</a:t>
            </a:r>
          </a:p>
        </p:txBody>
      </p:sp>
      <p:sp>
        <p:nvSpPr>
          <p:cNvPr id="7" name="TextBox 6">
            <a:extLst>
              <a:ext uri="{FF2B5EF4-FFF2-40B4-BE49-F238E27FC236}">
                <a16:creationId xmlns:a16="http://schemas.microsoft.com/office/drawing/2014/main" id="{C1B6757E-1BDB-4688-AAD9-DF536E6FE63E}"/>
              </a:ext>
            </a:extLst>
          </p:cNvPr>
          <p:cNvSpPr txBox="1"/>
          <p:nvPr/>
        </p:nvSpPr>
        <p:spPr>
          <a:xfrm>
            <a:off x="1862356" y="4101042"/>
            <a:ext cx="7717871"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Additional tuition benefits are available for Annuitants and eligible survivors.</a:t>
            </a:r>
          </a:p>
        </p:txBody>
      </p:sp>
      <p:pic>
        <p:nvPicPr>
          <p:cNvPr id="10" name="Picture 9">
            <a:extLst>
              <a:ext uri="{FF2B5EF4-FFF2-40B4-BE49-F238E27FC236}">
                <a16:creationId xmlns:a16="http://schemas.microsoft.com/office/drawing/2014/main" id="{BE0C3DAD-DA11-43EB-9F93-3BE65219D7DE}"/>
              </a:ext>
            </a:extLst>
          </p:cNvPr>
          <p:cNvPicPr>
            <a:picLocks noChangeAspect="1"/>
          </p:cNvPicPr>
          <p:nvPr/>
        </p:nvPicPr>
        <p:blipFill>
          <a:blip r:embed="rId3"/>
          <a:stretch>
            <a:fillRect/>
          </a:stretch>
        </p:blipFill>
        <p:spPr>
          <a:xfrm>
            <a:off x="1703052" y="4793673"/>
            <a:ext cx="7877175" cy="1838036"/>
          </a:xfrm>
          <a:prstGeom prst="rect">
            <a:avLst/>
          </a:prstGeom>
        </p:spPr>
      </p:pic>
    </p:spTree>
    <p:extLst>
      <p:ext uri="{BB962C8B-B14F-4D97-AF65-F5344CB8AC3E}">
        <p14:creationId xmlns:p14="http://schemas.microsoft.com/office/powerpoint/2010/main" val="10552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CCA4-E2E5-4852-8B3B-CF42D7C5BFDC}"/>
              </a:ext>
            </a:extLst>
          </p:cNvPr>
          <p:cNvSpPr/>
          <p:nvPr/>
        </p:nvSpPr>
        <p:spPr>
          <a:xfrm>
            <a:off x="3147015" y="190579"/>
            <a:ext cx="5361083" cy="1323439"/>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Civil Service Employees</a:t>
            </a:r>
          </a:p>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Payroll &amp; Deductions</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1C92AD8E-4971-48DD-AFDC-63226C7014D1}"/>
              </a:ext>
            </a:extLst>
          </p:cNvPr>
          <p:cNvSpPr txBox="1"/>
          <p:nvPr/>
        </p:nvSpPr>
        <p:spPr>
          <a:xfrm>
            <a:off x="1750506" y="1563714"/>
            <a:ext cx="815409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Civil Service Payroll Schedule shows what pay period insurance deductions will be taken.</a:t>
            </a:r>
          </a:p>
        </p:txBody>
      </p:sp>
      <p:sp>
        <p:nvSpPr>
          <p:cNvPr id="4" name="TextBox 3">
            <a:extLst>
              <a:ext uri="{FF2B5EF4-FFF2-40B4-BE49-F238E27FC236}">
                <a16:creationId xmlns:a16="http://schemas.microsoft.com/office/drawing/2014/main" id="{30EC9647-E7DF-4EA7-B82C-61703FCB0959}"/>
              </a:ext>
            </a:extLst>
          </p:cNvPr>
          <p:cNvSpPr txBox="1"/>
          <p:nvPr/>
        </p:nvSpPr>
        <p:spPr>
          <a:xfrm>
            <a:off x="1750506" y="2323108"/>
            <a:ext cx="8045042"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There are two pay period per fiscal year that have no benefit deductions taken (No </a:t>
            </a:r>
            <a:r>
              <a:rPr lang="en-US" dirty="0" err="1">
                <a:latin typeface="Calibri" panose="020F0502020204030204" pitchFamily="34" charset="0"/>
                <a:cs typeface="Calibri" panose="020F0502020204030204" pitchFamily="34" charset="0"/>
              </a:rPr>
              <a:t>Opt</a:t>
            </a:r>
            <a:r>
              <a:rPr lang="en-US"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8347F1E9-B7F4-4A1E-95AF-1ECF42A04ACA}"/>
              </a:ext>
            </a:extLst>
          </p:cNvPr>
          <p:cNvPicPr>
            <a:picLocks noChangeAspect="1"/>
          </p:cNvPicPr>
          <p:nvPr/>
        </p:nvPicPr>
        <p:blipFill>
          <a:blip r:embed="rId2"/>
          <a:stretch>
            <a:fillRect/>
          </a:stretch>
        </p:blipFill>
        <p:spPr>
          <a:xfrm>
            <a:off x="1244411" y="3528933"/>
            <a:ext cx="4057262" cy="3138488"/>
          </a:xfrm>
          <a:prstGeom prst="rect">
            <a:avLst/>
          </a:prstGeom>
        </p:spPr>
      </p:pic>
      <p:pic>
        <p:nvPicPr>
          <p:cNvPr id="10" name="Picture 9">
            <a:extLst>
              <a:ext uri="{FF2B5EF4-FFF2-40B4-BE49-F238E27FC236}">
                <a16:creationId xmlns:a16="http://schemas.microsoft.com/office/drawing/2014/main" id="{6F48250D-FFDE-4411-AC89-DEBD69E9A98D}"/>
              </a:ext>
            </a:extLst>
          </p:cNvPr>
          <p:cNvPicPr>
            <a:picLocks noChangeAspect="1"/>
          </p:cNvPicPr>
          <p:nvPr/>
        </p:nvPicPr>
        <p:blipFill>
          <a:blip r:embed="rId3"/>
          <a:stretch>
            <a:fillRect/>
          </a:stretch>
        </p:blipFill>
        <p:spPr>
          <a:xfrm>
            <a:off x="5837382" y="3528933"/>
            <a:ext cx="4931601" cy="3138488"/>
          </a:xfrm>
          <a:prstGeom prst="rect">
            <a:avLst/>
          </a:prstGeom>
        </p:spPr>
      </p:pic>
    </p:spTree>
    <p:extLst>
      <p:ext uri="{BB962C8B-B14F-4D97-AF65-F5344CB8AC3E}">
        <p14:creationId xmlns:p14="http://schemas.microsoft.com/office/powerpoint/2010/main" val="150136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D916A7-A0FF-46E7-85DA-F914CE3BF32C}"/>
              </a:ext>
            </a:extLst>
          </p:cNvPr>
          <p:cNvSpPr/>
          <p:nvPr/>
        </p:nvSpPr>
        <p:spPr>
          <a:xfrm>
            <a:off x="2506560" y="215746"/>
            <a:ext cx="7178889"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Civil Service Employee Holidays</a:t>
            </a:r>
          </a:p>
        </p:txBody>
      </p:sp>
      <p:sp>
        <p:nvSpPr>
          <p:cNvPr id="3" name="TextBox 2">
            <a:extLst>
              <a:ext uri="{FF2B5EF4-FFF2-40B4-BE49-F238E27FC236}">
                <a16:creationId xmlns:a16="http://schemas.microsoft.com/office/drawing/2014/main" id="{1C49F072-5B70-4324-BA7E-2C41416C9296}"/>
              </a:ext>
            </a:extLst>
          </p:cNvPr>
          <p:cNvSpPr txBox="1"/>
          <p:nvPr/>
        </p:nvSpPr>
        <p:spPr>
          <a:xfrm>
            <a:off x="1560352" y="1442906"/>
            <a:ext cx="8875553"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Board of Trustees Rules and Regulations state that “All University facilities will be closed except for necessary operations on the following principal holidays:</a:t>
            </a:r>
          </a:p>
        </p:txBody>
      </p:sp>
      <p:sp>
        <p:nvSpPr>
          <p:cNvPr id="4" name="TextBox 3">
            <a:extLst>
              <a:ext uri="{FF2B5EF4-FFF2-40B4-BE49-F238E27FC236}">
                <a16:creationId xmlns:a16="http://schemas.microsoft.com/office/drawing/2014/main" id="{80F09B09-50AF-4D02-8A31-E9396C4FC64F}"/>
              </a:ext>
            </a:extLst>
          </p:cNvPr>
          <p:cNvSpPr txBox="1"/>
          <p:nvPr/>
        </p:nvSpPr>
        <p:spPr>
          <a:xfrm>
            <a:off x="2038525" y="2214694"/>
            <a:ext cx="3993159"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New Years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Independence Day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Lincoln’s Birthday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Memorial day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Martin Luther King Jr.’s Birthday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Thanksgiving Day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Labor Day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Day after Thanksgiving</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Christmas Day</a:t>
            </a:r>
          </a:p>
        </p:txBody>
      </p:sp>
      <p:sp>
        <p:nvSpPr>
          <p:cNvPr id="5" name="TextBox 4">
            <a:extLst>
              <a:ext uri="{FF2B5EF4-FFF2-40B4-BE49-F238E27FC236}">
                <a16:creationId xmlns:a16="http://schemas.microsoft.com/office/drawing/2014/main" id="{0D586172-314E-4C6C-98E4-2084B2744B37}"/>
              </a:ext>
            </a:extLst>
          </p:cNvPr>
          <p:cNvSpPr txBox="1"/>
          <p:nvPr/>
        </p:nvSpPr>
        <p:spPr>
          <a:xfrm>
            <a:off x="1581684" y="5016617"/>
            <a:ext cx="8103765"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and two supplemental holidays designated as the day before or after New Year’s Day and the day before or after Christmas Day, unless it is necessary to change these days for purpose of academic calendar”.</a:t>
            </a:r>
          </a:p>
        </p:txBody>
      </p:sp>
      <p:pic>
        <p:nvPicPr>
          <p:cNvPr id="9218" name="Picture 2" descr="EIU Plans Annual Holiday Gatherings at Old Main; Public Invited - Eastern  Illinois University :: Media Relations">
            <a:extLst>
              <a:ext uri="{FF2B5EF4-FFF2-40B4-BE49-F238E27FC236}">
                <a16:creationId xmlns:a16="http://schemas.microsoft.com/office/drawing/2014/main" id="{26A3901D-40CB-44E1-9FCB-DDAA3AE19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422" y="268138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59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0F305C-8CAB-4D90-A397-4DA5895B6F1B}"/>
              </a:ext>
            </a:extLst>
          </p:cNvPr>
          <p:cNvSpPr/>
          <p:nvPr/>
        </p:nvSpPr>
        <p:spPr>
          <a:xfrm>
            <a:off x="3277255" y="316414"/>
            <a:ext cx="5361083" cy="1138773"/>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Civil Service Employees</a:t>
            </a:r>
          </a:p>
          <a:p>
            <a:pPr algn="ct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Accrued &amp; Sick Leave Benefits</a:t>
            </a:r>
            <a:endPar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EBE36B41-E1F8-4A9D-A2DC-8C77783F4274}"/>
              </a:ext>
            </a:extLst>
          </p:cNvPr>
          <p:cNvSpPr txBox="1"/>
          <p:nvPr/>
        </p:nvSpPr>
        <p:spPr>
          <a:xfrm>
            <a:off x="1745673" y="1939636"/>
            <a:ext cx="10015692"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Civil Service employees accrue benefits based on the rules of the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State Universities Service System</a:t>
            </a:r>
            <a:r>
              <a:rPr lang="en-US" dirty="0">
                <a:latin typeface="Calibri" panose="020F0502020204030204" pitchFamily="34" charset="0"/>
                <a:cs typeface="Calibri" panose="020F0502020204030204" pitchFamily="34" charset="0"/>
              </a:rPr>
              <a:t> (SUCSS) and incorporated into the EIU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Board of Trustee Regulations for Civil Service Employees</a:t>
            </a:r>
            <a:r>
              <a:rPr lang="en-US"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DF33C4-F2A0-488D-ABDC-3B0FF92E0220}"/>
              </a:ext>
            </a:extLst>
          </p:cNvPr>
          <p:cNvPicPr>
            <a:picLocks noChangeAspect="1"/>
          </p:cNvPicPr>
          <p:nvPr/>
        </p:nvPicPr>
        <p:blipFill>
          <a:blip r:embed="rId4"/>
          <a:stretch>
            <a:fillRect/>
          </a:stretch>
        </p:blipFill>
        <p:spPr>
          <a:xfrm>
            <a:off x="452581" y="3067848"/>
            <a:ext cx="3998480" cy="3210136"/>
          </a:xfrm>
          <a:prstGeom prst="rect">
            <a:avLst/>
          </a:prstGeom>
        </p:spPr>
      </p:pic>
      <p:sp>
        <p:nvSpPr>
          <p:cNvPr id="6" name="TextBox 5">
            <a:extLst>
              <a:ext uri="{FF2B5EF4-FFF2-40B4-BE49-F238E27FC236}">
                <a16:creationId xmlns:a16="http://schemas.microsoft.com/office/drawing/2014/main" id="{957E38AE-EF0B-4997-9063-BEC81B4F9013}"/>
              </a:ext>
            </a:extLst>
          </p:cNvPr>
          <p:cNvSpPr txBox="1"/>
          <p:nvPr/>
        </p:nvSpPr>
        <p:spPr>
          <a:xfrm>
            <a:off x="5066950" y="3067848"/>
            <a:ext cx="6040074"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Please note that for negotiated employees, benefits may be superseded by their Bargaining Agreement.  Negotiated employees should contact the Benefits Services Office or Employee Labor Relations for specific information.</a:t>
            </a:r>
          </a:p>
        </p:txBody>
      </p:sp>
      <p:sp>
        <p:nvSpPr>
          <p:cNvPr id="4" name="TextBox 3">
            <a:extLst>
              <a:ext uri="{FF2B5EF4-FFF2-40B4-BE49-F238E27FC236}">
                <a16:creationId xmlns:a16="http://schemas.microsoft.com/office/drawing/2014/main" id="{E4F5A2A2-F3D5-4DEB-949C-454116574FBE}"/>
              </a:ext>
            </a:extLst>
          </p:cNvPr>
          <p:cNvSpPr txBox="1"/>
          <p:nvPr/>
        </p:nvSpPr>
        <p:spPr>
          <a:xfrm>
            <a:off x="5029200" y="4585063"/>
            <a:ext cx="61526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Sick Leave Bank</a:t>
            </a:r>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Enrollment is open to all employees.  Participants may draw from the Sick Leave Bank after meeting certain criteria.</a:t>
            </a:r>
          </a:p>
          <a:p>
            <a:endParaRPr lang="en-US" dirty="0"/>
          </a:p>
        </p:txBody>
      </p:sp>
    </p:spTree>
    <p:extLst>
      <p:ext uri="{BB962C8B-B14F-4D97-AF65-F5344CB8AC3E}">
        <p14:creationId xmlns:p14="http://schemas.microsoft.com/office/powerpoint/2010/main" val="11904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85EE0-82CA-4C17-9E0A-820C19C5F770}"/>
              </a:ext>
            </a:extLst>
          </p:cNvPr>
          <p:cNvSpPr/>
          <p:nvPr/>
        </p:nvSpPr>
        <p:spPr>
          <a:xfrm>
            <a:off x="1677798" y="291247"/>
            <a:ext cx="8615493"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BENEFITS MEETING</a:t>
            </a:r>
          </a:p>
        </p:txBody>
      </p:sp>
      <p:sp>
        <p:nvSpPr>
          <p:cNvPr id="5" name="TextBox 4">
            <a:extLst>
              <a:ext uri="{FF2B5EF4-FFF2-40B4-BE49-F238E27FC236}">
                <a16:creationId xmlns:a16="http://schemas.microsoft.com/office/drawing/2014/main" id="{BF9F9775-D016-46C9-BE71-D9A0B29208D6}"/>
              </a:ext>
            </a:extLst>
          </p:cNvPr>
          <p:cNvSpPr txBox="1"/>
          <p:nvPr/>
        </p:nvSpPr>
        <p:spPr>
          <a:xfrm>
            <a:off x="1677798" y="2927758"/>
            <a:ext cx="8615493"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As a new hire, benefit elections need to be chosen within the first 30 days of employment.</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Coverage is effective on the contract begin date.</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IMPORTANT:  If you do not enroll within this </a:t>
            </a:r>
            <a:r>
              <a:rPr lang="en-US" sz="2400" b="1" dirty="0">
                <a:latin typeface="Calibri" panose="020F0502020204030204" pitchFamily="34" charset="0"/>
                <a:cs typeface="Calibri" panose="020F0502020204030204" pitchFamily="34" charset="0"/>
              </a:rPr>
              <a:t>30 day </a:t>
            </a:r>
            <a:r>
              <a:rPr lang="en-US" sz="2400" dirty="0">
                <a:latin typeface="Calibri" panose="020F0502020204030204" pitchFamily="34" charset="0"/>
                <a:cs typeface="Calibri" panose="020F0502020204030204" pitchFamily="34" charset="0"/>
              </a:rPr>
              <a:t>time period, you will default to single coverage under the Quality Care Plan administered by AETNA and the applicable premiums will be deducted from your payroll check.</a:t>
            </a:r>
          </a:p>
          <a:p>
            <a:endParaRPr lang="en-US" sz="2400" dirty="0"/>
          </a:p>
          <a:p>
            <a:r>
              <a:rPr lang="en-US" sz="2400" dirty="0"/>
              <a:t> </a:t>
            </a:r>
          </a:p>
        </p:txBody>
      </p:sp>
      <p:pic>
        <p:nvPicPr>
          <p:cNvPr id="3" name="Picture 2">
            <a:extLst>
              <a:ext uri="{FF2B5EF4-FFF2-40B4-BE49-F238E27FC236}">
                <a16:creationId xmlns:a16="http://schemas.microsoft.com/office/drawing/2014/main" id="{0C87D544-E616-4B39-93B4-E98AE6C1750D}"/>
              </a:ext>
            </a:extLst>
          </p:cNvPr>
          <p:cNvPicPr>
            <a:picLocks noChangeAspect="1"/>
          </p:cNvPicPr>
          <p:nvPr/>
        </p:nvPicPr>
        <p:blipFill>
          <a:blip r:embed="rId2"/>
          <a:stretch>
            <a:fillRect/>
          </a:stretch>
        </p:blipFill>
        <p:spPr>
          <a:xfrm>
            <a:off x="4752975" y="1227321"/>
            <a:ext cx="2686050" cy="1738457"/>
          </a:xfrm>
          <a:prstGeom prst="rect">
            <a:avLst/>
          </a:prstGeom>
        </p:spPr>
      </p:pic>
    </p:spTree>
    <p:extLst>
      <p:ext uri="{BB962C8B-B14F-4D97-AF65-F5344CB8AC3E}">
        <p14:creationId xmlns:p14="http://schemas.microsoft.com/office/powerpoint/2010/main" val="208136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073F56-4E07-487F-8ABC-D163CD557A65}"/>
              </a:ext>
            </a:extLst>
          </p:cNvPr>
          <p:cNvSpPr/>
          <p:nvPr/>
        </p:nvSpPr>
        <p:spPr>
          <a:xfrm>
            <a:off x="2184316" y="366748"/>
            <a:ext cx="7487819"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Family Medical Leave Act (FMLA)</a:t>
            </a:r>
          </a:p>
        </p:txBody>
      </p:sp>
      <p:sp>
        <p:nvSpPr>
          <p:cNvPr id="3" name="TextBox 2">
            <a:extLst>
              <a:ext uri="{FF2B5EF4-FFF2-40B4-BE49-F238E27FC236}">
                <a16:creationId xmlns:a16="http://schemas.microsoft.com/office/drawing/2014/main" id="{E96FD090-BF1F-4FA2-B95C-56E1273535C2}"/>
              </a:ext>
            </a:extLst>
          </p:cNvPr>
          <p:cNvSpPr txBox="1"/>
          <p:nvPr/>
        </p:nvSpPr>
        <p:spPr>
          <a:xfrm>
            <a:off x="1669409" y="1191237"/>
            <a:ext cx="8288323"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Benefit Services Office administers FMLA in accordance with federal law.</a:t>
            </a:r>
          </a:p>
        </p:txBody>
      </p:sp>
      <p:sp>
        <p:nvSpPr>
          <p:cNvPr id="4" name="TextBox 3">
            <a:extLst>
              <a:ext uri="{FF2B5EF4-FFF2-40B4-BE49-F238E27FC236}">
                <a16:creationId xmlns:a16="http://schemas.microsoft.com/office/drawing/2014/main" id="{6E8C6B91-C363-4207-A021-0E8336363543}"/>
              </a:ext>
            </a:extLst>
          </p:cNvPr>
          <p:cNvSpPr txBox="1"/>
          <p:nvPr/>
        </p:nvSpPr>
        <p:spPr>
          <a:xfrm>
            <a:off x="1669409" y="1741284"/>
            <a:ext cx="7550092"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Employees are eligible for FMLA at EIU if they meet </a:t>
            </a:r>
            <a:r>
              <a:rPr lang="en-US" b="1" dirty="0">
                <a:latin typeface="Calibri" panose="020F0502020204030204" pitchFamily="34" charset="0"/>
                <a:cs typeface="Calibri" panose="020F0502020204030204" pitchFamily="34" charset="0"/>
              </a:rPr>
              <a:t>ALL OF </a:t>
            </a:r>
            <a:r>
              <a:rPr lang="en-US" dirty="0">
                <a:latin typeface="Calibri" panose="020F0502020204030204" pitchFamily="34" charset="0"/>
                <a:cs typeface="Calibri" panose="020F0502020204030204" pitchFamily="34" charset="0"/>
              </a:rPr>
              <a:t>the following requirements: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EF94B86-20FF-46D6-AE39-BEE5EEC4BB69}"/>
              </a:ext>
            </a:extLst>
          </p:cNvPr>
          <p:cNvSpPr txBox="1"/>
          <p:nvPr/>
        </p:nvSpPr>
        <p:spPr>
          <a:xfrm>
            <a:off x="2244054" y="2439061"/>
            <a:ext cx="7139031" cy="1754326"/>
          </a:xfrm>
          <a:prstGeom prst="rect">
            <a:avLst/>
          </a:prstGeom>
          <a:noFill/>
        </p:spPr>
        <p:txBody>
          <a:bodyPr wrap="square" rtlCol="0">
            <a:spAutoFit/>
          </a:bodyPr>
          <a:lstStyle/>
          <a:p>
            <a:pPr marL="342900" indent="-342900">
              <a:buAutoNum type="arabicPeriod"/>
            </a:pPr>
            <a:r>
              <a:rPr lang="en-US" dirty="0">
                <a:latin typeface="Calibri" panose="020F0502020204030204" pitchFamily="34" charset="0"/>
                <a:cs typeface="Calibri" panose="020F0502020204030204" pitchFamily="34" charset="0"/>
              </a:rPr>
              <a:t>Have worked for EIU for at least 12 months</a:t>
            </a:r>
          </a:p>
          <a:p>
            <a:pPr marL="342900" indent="-342900">
              <a:buAutoNum type="arabicPeriod"/>
            </a:pPr>
            <a:endParaRPr lang="en-US" dirty="0">
              <a:latin typeface="Calibri" panose="020F0502020204030204" pitchFamily="34" charset="0"/>
              <a:cs typeface="Calibri" panose="020F0502020204030204" pitchFamily="34" charset="0"/>
            </a:endParaRPr>
          </a:p>
          <a:p>
            <a:pPr marL="342900" indent="-342900">
              <a:buAutoNum type="arabicPeriod"/>
            </a:pPr>
            <a:r>
              <a:rPr lang="en-US" dirty="0">
                <a:latin typeface="Calibri" panose="020F0502020204030204" pitchFamily="34" charset="0"/>
                <a:cs typeface="Calibri" panose="020F0502020204030204" pitchFamily="34" charset="0"/>
              </a:rPr>
              <a:t>Have worked at least 1,250 hours during the 12 months preceding the start date of the requested leave. Changing to 1,000 hours 1/1/2022.</a:t>
            </a:r>
          </a:p>
          <a:p>
            <a:pPr marL="342900" indent="-342900">
              <a:buAutoNum type="arabicPeriod"/>
            </a:pPr>
            <a:endParaRPr lang="en-US" dirty="0">
              <a:latin typeface="Calibri" panose="020F0502020204030204" pitchFamily="34" charset="0"/>
              <a:cs typeface="Calibri" panose="020F0502020204030204" pitchFamily="34" charset="0"/>
            </a:endParaRPr>
          </a:p>
          <a:p>
            <a:pPr marL="342900" indent="-342900">
              <a:buAutoNum type="arabicPeriod"/>
            </a:pPr>
            <a:r>
              <a:rPr lang="en-US" dirty="0">
                <a:latin typeface="Calibri" panose="020F0502020204030204" pitchFamily="34" charset="0"/>
                <a:cs typeface="Calibri" panose="020F0502020204030204" pitchFamily="34" charset="0"/>
              </a:rPr>
              <a:t>Have not used 12 weeks of FMLA in the past 12 months</a:t>
            </a:r>
          </a:p>
        </p:txBody>
      </p:sp>
      <p:sp>
        <p:nvSpPr>
          <p:cNvPr id="6" name="TextBox 5">
            <a:extLst>
              <a:ext uri="{FF2B5EF4-FFF2-40B4-BE49-F238E27FC236}">
                <a16:creationId xmlns:a16="http://schemas.microsoft.com/office/drawing/2014/main" id="{363E8BCF-0D4E-4475-BCD2-44F7FCCF95E8}"/>
              </a:ext>
            </a:extLst>
          </p:cNvPr>
          <p:cNvSpPr txBox="1"/>
          <p:nvPr/>
        </p:nvSpPr>
        <p:spPr>
          <a:xfrm>
            <a:off x="1669409" y="4404220"/>
            <a:ext cx="7206143"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Generally, employees absent for </a:t>
            </a:r>
            <a:r>
              <a:rPr lang="en-US" b="1" dirty="0">
                <a:latin typeface="Calibri" panose="020F0502020204030204" pitchFamily="34" charset="0"/>
                <a:cs typeface="Calibri" panose="020F0502020204030204" pitchFamily="34" charset="0"/>
              </a:rPr>
              <a:t>more than 5 days</a:t>
            </a:r>
            <a:r>
              <a:rPr lang="en-US" dirty="0">
                <a:latin typeface="Calibri" panose="020F0502020204030204" pitchFamily="34" charset="0"/>
                <a:cs typeface="Calibri" panose="020F0502020204030204" pitchFamily="34" charset="0"/>
              </a:rPr>
              <a:t> should contact the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Benefits Office </a:t>
            </a:r>
            <a:r>
              <a:rPr lang="en-US" dirty="0">
                <a:latin typeface="Calibri" panose="020F0502020204030204" pitchFamily="34" charset="0"/>
                <a:cs typeface="Calibri" panose="020F0502020204030204" pitchFamily="34" charset="0"/>
              </a:rPr>
              <a:t>for further guidance.</a:t>
            </a:r>
          </a:p>
        </p:txBody>
      </p:sp>
      <p:sp>
        <p:nvSpPr>
          <p:cNvPr id="7" name="TextBox 6">
            <a:extLst>
              <a:ext uri="{FF2B5EF4-FFF2-40B4-BE49-F238E27FC236}">
                <a16:creationId xmlns:a16="http://schemas.microsoft.com/office/drawing/2014/main" id="{2BBC6B6E-3904-4E5E-B062-C71ED1DD44BB}"/>
              </a:ext>
            </a:extLst>
          </p:cNvPr>
          <p:cNvSpPr txBox="1"/>
          <p:nvPr/>
        </p:nvSpPr>
        <p:spPr>
          <a:xfrm>
            <a:off x="9265026" y="3779217"/>
            <a:ext cx="2515130" cy="2585323"/>
          </a:xfrm>
          <a:prstGeom prst="rect">
            <a:avLst/>
          </a:prstGeom>
          <a:noFill/>
        </p:spPr>
        <p:txBody>
          <a:bodyPr wrap="square" rtlCol="0">
            <a:spAutoFit/>
          </a:bodyPr>
          <a:lstStyle/>
          <a:p>
            <a:pPr algn="l"/>
            <a:r>
              <a:rPr lang="en-US" b="0" i="1" dirty="0">
                <a:solidFill>
                  <a:schemeClr val="tx2"/>
                </a:solidFill>
                <a:effectLst/>
                <a:latin typeface="museo-sans"/>
              </a:rPr>
              <a:t>Steve Walker</a:t>
            </a:r>
          </a:p>
          <a:p>
            <a:pPr algn="l"/>
            <a:r>
              <a:rPr lang="en-US" b="0" i="1" dirty="0">
                <a:solidFill>
                  <a:schemeClr val="tx2"/>
                </a:solidFill>
                <a:effectLst/>
                <a:latin typeface="museo-sans"/>
              </a:rPr>
              <a:t>Benefits Office</a:t>
            </a:r>
          </a:p>
          <a:p>
            <a:pPr algn="l"/>
            <a:r>
              <a:rPr lang="en-US" b="0" i="0" dirty="0">
                <a:solidFill>
                  <a:schemeClr val="tx2"/>
                </a:solidFill>
                <a:effectLst/>
                <a:latin typeface="museo-sans"/>
              </a:rPr>
              <a:t>Old Main Room 2020</a:t>
            </a:r>
            <a:br>
              <a:rPr lang="en-US" b="0" i="0" dirty="0">
                <a:solidFill>
                  <a:schemeClr val="tx2"/>
                </a:solidFill>
                <a:effectLst/>
                <a:latin typeface="museo-sans"/>
              </a:rPr>
            </a:br>
            <a:r>
              <a:rPr lang="en-US" b="0" i="0" dirty="0">
                <a:solidFill>
                  <a:schemeClr val="tx2"/>
                </a:solidFill>
                <a:effectLst/>
                <a:latin typeface="museo-sans"/>
              </a:rPr>
              <a:t>600 Lincoln Avenue</a:t>
            </a:r>
            <a:br>
              <a:rPr lang="en-US" b="0" i="0" dirty="0">
                <a:solidFill>
                  <a:schemeClr val="tx2"/>
                </a:solidFill>
                <a:effectLst/>
                <a:latin typeface="museo-sans"/>
              </a:rPr>
            </a:br>
            <a:r>
              <a:rPr lang="en-US" b="0" i="0" dirty="0">
                <a:solidFill>
                  <a:schemeClr val="tx2"/>
                </a:solidFill>
                <a:effectLst/>
                <a:latin typeface="museo-sans"/>
              </a:rPr>
              <a:t>Charleston IL, 61920</a:t>
            </a:r>
            <a:br>
              <a:rPr lang="en-US" b="0" i="0" dirty="0">
                <a:solidFill>
                  <a:schemeClr val="tx2"/>
                </a:solidFill>
                <a:effectLst/>
                <a:latin typeface="museo-sans"/>
              </a:rPr>
            </a:br>
            <a:br>
              <a:rPr lang="en-US" b="0" i="0" dirty="0">
                <a:solidFill>
                  <a:schemeClr val="tx2"/>
                </a:solidFill>
                <a:effectLst/>
                <a:latin typeface="museo-sans"/>
              </a:rPr>
            </a:br>
            <a:r>
              <a:rPr lang="en-US" b="0" i="0" u="none" strike="noStrike" dirty="0">
                <a:solidFill>
                  <a:schemeClr val="tx2"/>
                </a:solidFill>
                <a:effectLst/>
                <a:latin typeface="museo-sans"/>
              </a:rPr>
              <a:t>217-581-2285</a:t>
            </a:r>
            <a:br>
              <a:rPr lang="en-US" b="0" i="0" dirty="0">
                <a:solidFill>
                  <a:schemeClr val="tx2"/>
                </a:solidFill>
                <a:effectLst/>
                <a:latin typeface="museo-sans"/>
              </a:rPr>
            </a:br>
            <a:r>
              <a:rPr lang="en-US" b="0" i="0" dirty="0">
                <a:solidFill>
                  <a:schemeClr val="tx2"/>
                </a:solidFill>
                <a:effectLst/>
                <a:latin typeface="museo-sans"/>
              </a:rPr>
              <a:t>Fax: 217-581-3614</a:t>
            </a:r>
            <a:br>
              <a:rPr lang="en-US" b="0" i="0" dirty="0">
                <a:solidFill>
                  <a:schemeClr val="tx2"/>
                </a:solidFill>
                <a:effectLst/>
                <a:latin typeface="museo-sans"/>
              </a:rPr>
            </a:br>
            <a:r>
              <a:rPr lang="en-US" b="0" i="0" u="none" strike="noStrike" dirty="0">
                <a:solidFill>
                  <a:schemeClr val="tx2"/>
                </a:solidFill>
                <a:effectLst/>
                <a:latin typeface="museo-sans"/>
                <a:hlinkClick r:id="rId3">
                  <a:extLst>
                    <a:ext uri="{A12FA001-AC4F-418D-AE19-62706E023703}">
                      <ahyp:hlinkClr xmlns:ahyp="http://schemas.microsoft.com/office/drawing/2018/hyperlinkcolor" val="tx"/>
                    </a:ext>
                  </a:extLst>
                </a:hlinkClick>
              </a:rPr>
              <a:t>benefits@eiu.edu</a:t>
            </a:r>
            <a:endParaRPr lang="en-US" b="0" i="0" dirty="0">
              <a:solidFill>
                <a:schemeClr val="tx2"/>
              </a:solidFill>
              <a:effectLst/>
              <a:latin typeface="museo-sans"/>
            </a:endParaRPr>
          </a:p>
        </p:txBody>
      </p:sp>
    </p:spTree>
    <p:extLst>
      <p:ext uri="{BB962C8B-B14F-4D97-AF65-F5344CB8AC3E}">
        <p14:creationId xmlns:p14="http://schemas.microsoft.com/office/powerpoint/2010/main" val="19259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4718FB-698E-4648-8FEA-624133A8EA9E}"/>
              </a:ext>
            </a:extLst>
          </p:cNvPr>
          <p:cNvSpPr/>
          <p:nvPr/>
        </p:nvSpPr>
        <p:spPr>
          <a:xfrm>
            <a:off x="3046397" y="299636"/>
            <a:ext cx="5679761"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Monthly Paid Employees</a:t>
            </a:r>
          </a:p>
        </p:txBody>
      </p:sp>
      <p:sp>
        <p:nvSpPr>
          <p:cNvPr id="3" name="TextBox 2">
            <a:extLst>
              <a:ext uri="{FF2B5EF4-FFF2-40B4-BE49-F238E27FC236}">
                <a16:creationId xmlns:a16="http://schemas.microsoft.com/office/drawing/2014/main" id="{78377E25-F255-43E5-9203-EEC17DE7D1EB}"/>
              </a:ext>
            </a:extLst>
          </p:cNvPr>
          <p:cNvSpPr txBox="1"/>
          <p:nvPr/>
        </p:nvSpPr>
        <p:spPr>
          <a:xfrm>
            <a:off x="1719743" y="1224793"/>
            <a:ext cx="7935985"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Insurance premiums are deducted for the current month (ex. May paycheck pays for May premiums).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A0F9C39-696D-4DC4-AB4E-B5F4DE35192C}"/>
              </a:ext>
            </a:extLst>
          </p:cNvPr>
          <p:cNvSpPr/>
          <p:nvPr/>
        </p:nvSpPr>
        <p:spPr>
          <a:xfrm>
            <a:off x="3341032" y="2034509"/>
            <a:ext cx="5291834" cy="523220"/>
          </a:xfrm>
          <a:prstGeom prst="rect">
            <a:avLst/>
          </a:prstGeom>
          <a:noFill/>
        </p:spPr>
        <p:txBody>
          <a:bodyPr wrap="none" lIns="91440" tIns="45720" rIns="91440" bIns="45720">
            <a:spAutoFit/>
          </a:bodyPr>
          <a:lstStyle/>
          <a:p>
            <a:pPr algn="ct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Monthly paid employees include:</a:t>
            </a:r>
          </a:p>
        </p:txBody>
      </p:sp>
      <p:sp>
        <p:nvSpPr>
          <p:cNvPr id="5" name="TextBox 4">
            <a:extLst>
              <a:ext uri="{FF2B5EF4-FFF2-40B4-BE49-F238E27FC236}">
                <a16:creationId xmlns:a16="http://schemas.microsoft.com/office/drawing/2014/main" id="{47788392-1BDE-4257-8EA0-7043230CD2F4}"/>
              </a:ext>
            </a:extLst>
          </p:cNvPr>
          <p:cNvSpPr txBox="1"/>
          <p:nvPr/>
        </p:nvSpPr>
        <p:spPr>
          <a:xfrm>
            <a:off x="3341033" y="2776756"/>
            <a:ext cx="5291834"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Faculty – Unit A</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Faculty &amp; Academic Support Professionals – Unit B</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Temporary Faculty Appointments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Coaches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Administrative &amp; Professional</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Civil Service Exempt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E1D8FD1-1150-4D91-9CA7-71C2F258AE70}"/>
              </a:ext>
            </a:extLst>
          </p:cNvPr>
          <p:cNvPicPr>
            <a:picLocks noChangeAspect="1"/>
          </p:cNvPicPr>
          <p:nvPr/>
        </p:nvPicPr>
        <p:blipFill>
          <a:blip r:embed="rId2"/>
          <a:stretch>
            <a:fillRect/>
          </a:stretch>
        </p:blipFill>
        <p:spPr>
          <a:xfrm>
            <a:off x="2122921" y="4629909"/>
            <a:ext cx="6800850" cy="1928455"/>
          </a:xfrm>
          <a:prstGeom prst="rect">
            <a:avLst/>
          </a:prstGeom>
        </p:spPr>
      </p:pic>
    </p:spTree>
    <p:extLst>
      <p:ext uri="{BB962C8B-B14F-4D97-AF65-F5344CB8AC3E}">
        <p14:creationId xmlns:p14="http://schemas.microsoft.com/office/powerpoint/2010/main" val="14077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53D779-A77C-4AC4-9847-A2D56FE0DD5B}"/>
              </a:ext>
            </a:extLst>
          </p:cNvPr>
          <p:cNvSpPr/>
          <p:nvPr/>
        </p:nvSpPr>
        <p:spPr>
          <a:xfrm>
            <a:off x="2720611" y="232524"/>
            <a:ext cx="6314550" cy="707886"/>
          </a:xfrm>
          <a:prstGeom prst="rect">
            <a:avLst/>
          </a:prstGeom>
          <a:noFill/>
        </p:spPr>
        <p:txBody>
          <a:bodyPr wrap="non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Monthly Employee Benefits</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3A90AF4B-F1E3-4F6A-9DDF-45E2E5F64402}"/>
              </a:ext>
            </a:extLst>
          </p:cNvPr>
          <p:cNvSpPr txBox="1"/>
          <p:nvPr/>
        </p:nvSpPr>
        <p:spPr>
          <a:xfrm>
            <a:off x="973123" y="1191237"/>
            <a:ext cx="10821797" cy="461665"/>
          </a:xfrm>
          <a:prstGeom prst="rect">
            <a:avLst/>
          </a:prstGeom>
          <a:noFill/>
        </p:spPr>
        <p:txBody>
          <a:bodyPr wrap="square" rtlCol="0">
            <a:spAutoFit/>
          </a:bodyPr>
          <a:lstStyle/>
          <a:p>
            <a:pPr marL="285750" indent="-285750">
              <a:buFont typeface="Arial" panose="020B0604020202020204" pitchFamily="34" charset="0"/>
              <a:buChar char="•"/>
            </a:pPr>
            <a:r>
              <a:rPr lang="en-US" sz="2400" u="sng" dirty="0">
                <a:latin typeface="Calibri" panose="020F0502020204030204" pitchFamily="34" charset="0"/>
                <a:cs typeface="Calibri" panose="020F0502020204030204" pitchFamily="34" charset="0"/>
              </a:rPr>
              <a:t>Benefits for monthly paid employees are based on position available as follows</a:t>
            </a:r>
            <a:r>
              <a:rPr lang="en-US" sz="2400" dirty="0">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6BB97438-DD29-4346-9EBE-2E7BA8CFF485}"/>
              </a:ext>
            </a:extLst>
          </p:cNvPr>
          <p:cNvSpPr txBox="1"/>
          <p:nvPr/>
        </p:nvSpPr>
        <p:spPr>
          <a:xfrm>
            <a:off x="1887523" y="1845578"/>
            <a:ext cx="6878972"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Unit A &amp; B –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UPI Agreement(s)</a:t>
            </a:r>
            <a:endParaRPr lang="en-US" dirty="0">
              <a:solidFill>
                <a:schemeClr val="tx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Administrative, Professionals, &amp; Non-Negotiated Temporary Faculty Appointments –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Board of Trustee Temporary Faculty Benefits</a:t>
            </a:r>
            <a:r>
              <a:rPr lang="en-US" dirty="0">
                <a:latin typeface="Calibri" panose="020F0502020204030204" pitchFamily="34" charset="0"/>
                <a:cs typeface="Calibri" panose="020F0502020204030204" pitchFamily="34" charset="0"/>
              </a:rPr>
              <a:t> – Non-Negotiated</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Civil Service Exempt – </a:t>
            </a:r>
            <a:r>
              <a:rPr lang="en-US"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Board of Trustee Civil Service Exempt Benefits</a:t>
            </a:r>
            <a:endParaRPr lang="en-US" dirty="0">
              <a:solidFill>
                <a:schemeClr val="tx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DF826AA-0F4B-4ABA-944F-CA86463E5A52}"/>
              </a:ext>
            </a:extLst>
          </p:cNvPr>
          <p:cNvPicPr>
            <a:picLocks noChangeAspect="1"/>
          </p:cNvPicPr>
          <p:nvPr/>
        </p:nvPicPr>
        <p:blipFill>
          <a:blip r:embed="rId5"/>
          <a:stretch>
            <a:fillRect/>
          </a:stretch>
        </p:blipFill>
        <p:spPr>
          <a:xfrm>
            <a:off x="2382211" y="4652758"/>
            <a:ext cx="6991350" cy="1542822"/>
          </a:xfrm>
          <a:prstGeom prst="rect">
            <a:avLst/>
          </a:prstGeom>
        </p:spPr>
      </p:pic>
    </p:spTree>
    <p:extLst>
      <p:ext uri="{BB962C8B-B14F-4D97-AF65-F5344CB8AC3E}">
        <p14:creationId xmlns:p14="http://schemas.microsoft.com/office/powerpoint/2010/main" val="1769751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6A8346-6788-45D1-9C3D-19B51EB507F5}"/>
              </a:ext>
            </a:extLst>
          </p:cNvPr>
          <p:cNvSpPr/>
          <p:nvPr/>
        </p:nvSpPr>
        <p:spPr>
          <a:xfrm>
            <a:off x="4472065" y="249302"/>
            <a:ext cx="2744534"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EIU Policies</a:t>
            </a:r>
          </a:p>
        </p:txBody>
      </p:sp>
      <p:sp>
        <p:nvSpPr>
          <p:cNvPr id="3" name="TextBox 2">
            <a:extLst>
              <a:ext uri="{FF2B5EF4-FFF2-40B4-BE49-F238E27FC236}">
                <a16:creationId xmlns:a16="http://schemas.microsoft.com/office/drawing/2014/main" id="{08D1CCCA-9F0B-406F-A4E7-DC9B2E92FE50}"/>
              </a:ext>
            </a:extLst>
          </p:cNvPr>
          <p:cNvSpPr txBox="1"/>
          <p:nvPr/>
        </p:nvSpPr>
        <p:spPr>
          <a:xfrm>
            <a:off x="1317072" y="1124125"/>
            <a:ext cx="8774884"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Employees of the University are regulated by the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Board of Trustees Rules &amp; Regulations </a:t>
            </a:r>
            <a:r>
              <a:rPr lang="en-US" dirty="0">
                <a:latin typeface="Calibri" panose="020F0502020204030204" pitchFamily="34" charset="0"/>
                <a:cs typeface="Calibri" panose="020F0502020204030204" pitchFamily="34" charset="0"/>
              </a:rPr>
              <a:t>and the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Internal Governing Policies</a:t>
            </a:r>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Each employee should familiarize themselves with both.</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Additional policies new employees should familiarize themselves or be aware of:</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15A29BB-5CCF-497C-8C19-5E38414FD664}"/>
              </a:ext>
            </a:extLst>
          </p:cNvPr>
          <p:cNvSpPr txBox="1"/>
          <p:nvPr/>
        </p:nvSpPr>
        <p:spPr>
          <a:xfrm>
            <a:off x="2457974" y="3313651"/>
            <a:ext cx="6224632"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Policy #8</a:t>
            </a:r>
            <a:r>
              <a:rPr lang="en-US" dirty="0">
                <a:latin typeface="Calibri" panose="020F0502020204030204" pitchFamily="34" charset="0"/>
                <a:cs typeface="Calibri" panose="020F0502020204030204" pitchFamily="34" charset="0"/>
              </a:rPr>
              <a:t> – IGP: EIU is a drug free campus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Policy #171 </a:t>
            </a:r>
            <a:r>
              <a:rPr lang="en-US" dirty="0">
                <a:latin typeface="Calibri" panose="020F0502020204030204" pitchFamily="34" charset="0"/>
                <a:cs typeface="Calibri" panose="020F0502020204030204" pitchFamily="34" charset="0"/>
              </a:rPr>
              <a:t>– IGP: EIU is a tobacco free campus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Policy #24</a:t>
            </a:r>
            <a:r>
              <a:rPr lang="en-US" dirty="0">
                <a:latin typeface="Calibri" panose="020F0502020204030204" pitchFamily="34" charset="0"/>
                <a:cs typeface="Calibri" panose="020F0502020204030204" pitchFamily="34" charset="0"/>
              </a:rPr>
              <a:t>: Worker’s Compensation – if injured on the job</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EIU Worker’s Compensation</a:t>
            </a:r>
            <a:r>
              <a:rPr lang="en-US" dirty="0">
                <a:solidFill>
                  <a:schemeClr val="tx2"/>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homepage for additional information or to report an incident or claim.</a:t>
            </a:r>
          </a:p>
        </p:txBody>
      </p:sp>
    </p:spTree>
    <p:extLst>
      <p:ext uri="{BB962C8B-B14F-4D97-AF65-F5344CB8AC3E}">
        <p14:creationId xmlns:p14="http://schemas.microsoft.com/office/powerpoint/2010/main" val="47031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35820E-2DCC-4304-BD04-22550F564B5D}"/>
              </a:ext>
            </a:extLst>
          </p:cNvPr>
          <p:cNvSpPr/>
          <p:nvPr/>
        </p:nvSpPr>
        <p:spPr>
          <a:xfrm>
            <a:off x="4469389" y="202989"/>
            <a:ext cx="4427687"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Civil Rights Policies</a:t>
            </a:r>
          </a:p>
        </p:txBody>
      </p:sp>
      <p:sp>
        <p:nvSpPr>
          <p:cNvPr id="3" name="TextBox 2">
            <a:extLst>
              <a:ext uri="{FF2B5EF4-FFF2-40B4-BE49-F238E27FC236}">
                <a16:creationId xmlns:a16="http://schemas.microsoft.com/office/drawing/2014/main" id="{25DE2B66-F773-4D2D-8EA9-7EE4A269E73A}"/>
              </a:ext>
            </a:extLst>
          </p:cNvPr>
          <p:cNvSpPr txBox="1"/>
          <p:nvPr/>
        </p:nvSpPr>
        <p:spPr>
          <a:xfrm>
            <a:off x="3588544" y="1155243"/>
            <a:ext cx="7946317"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Discrimination and Sexual Harassment are both violations of your civil rights!</a:t>
            </a:r>
          </a:p>
        </p:txBody>
      </p:sp>
      <p:sp>
        <p:nvSpPr>
          <p:cNvPr id="4" name="TextBox 3">
            <a:extLst>
              <a:ext uri="{FF2B5EF4-FFF2-40B4-BE49-F238E27FC236}">
                <a16:creationId xmlns:a16="http://schemas.microsoft.com/office/drawing/2014/main" id="{EC91D3C5-FEF8-45CC-B130-776361307BD9}"/>
              </a:ext>
            </a:extLst>
          </p:cNvPr>
          <p:cNvSpPr txBox="1"/>
          <p:nvPr/>
        </p:nvSpPr>
        <p:spPr>
          <a:xfrm>
            <a:off x="3588544" y="3040819"/>
            <a:ext cx="7946317"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you feel your rights have been violated, please contact the Civil Rights Office, located at 1011 Old Main.</a:t>
            </a:r>
          </a:p>
        </p:txBody>
      </p:sp>
      <p:sp>
        <p:nvSpPr>
          <p:cNvPr id="5" name="TextBox 4">
            <a:extLst>
              <a:ext uri="{FF2B5EF4-FFF2-40B4-BE49-F238E27FC236}">
                <a16:creationId xmlns:a16="http://schemas.microsoft.com/office/drawing/2014/main" id="{31D3D74C-0697-4ADD-8553-05870FABC302}"/>
              </a:ext>
            </a:extLst>
          </p:cNvPr>
          <p:cNvSpPr txBox="1"/>
          <p:nvPr/>
        </p:nvSpPr>
        <p:spPr>
          <a:xfrm>
            <a:off x="3588543" y="4914550"/>
            <a:ext cx="7432646"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Policy #173: Discrimination </a:t>
            </a:r>
            <a:r>
              <a:rPr lang="en-US" dirty="0">
                <a:latin typeface="Calibri" panose="020F0502020204030204" pitchFamily="34" charset="0"/>
                <a:cs typeface="Calibri" panose="020F0502020204030204" pitchFamily="34" charset="0"/>
              </a:rPr>
              <a:t>– Internal Governing Policy</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Policy #175: Sexual Harassment </a:t>
            </a:r>
            <a:r>
              <a:rPr lang="en-US" dirty="0">
                <a:latin typeface="Calibri" panose="020F0502020204030204" pitchFamily="34" charset="0"/>
                <a:cs typeface="Calibri" panose="020F0502020204030204" pitchFamily="34" charset="0"/>
              </a:rPr>
              <a:t>– Internal Governing Policy</a:t>
            </a:r>
          </a:p>
        </p:txBody>
      </p:sp>
      <p:pic>
        <p:nvPicPr>
          <p:cNvPr id="7" name="Picture 6">
            <a:extLst>
              <a:ext uri="{FF2B5EF4-FFF2-40B4-BE49-F238E27FC236}">
                <a16:creationId xmlns:a16="http://schemas.microsoft.com/office/drawing/2014/main" id="{7A98E004-BB6C-4624-B31A-81B00F2BC3DB}"/>
              </a:ext>
            </a:extLst>
          </p:cNvPr>
          <p:cNvPicPr>
            <a:picLocks noChangeAspect="1"/>
          </p:cNvPicPr>
          <p:nvPr/>
        </p:nvPicPr>
        <p:blipFill>
          <a:blip r:embed="rId4"/>
          <a:stretch>
            <a:fillRect/>
          </a:stretch>
        </p:blipFill>
        <p:spPr>
          <a:xfrm>
            <a:off x="364403" y="1339909"/>
            <a:ext cx="3076575" cy="4343400"/>
          </a:xfrm>
          <a:prstGeom prst="rect">
            <a:avLst/>
          </a:prstGeom>
        </p:spPr>
      </p:pic>
    </p:spTree>
    <p:extLst>
      <p:ext uri="{BB962C8B-B14F-4D97-AF65-F5344CB8AC3E}">
        <p14:creationId xmlns:p14="http://schemas.microsoft.com/office/powerpoint/2010/main" val="38943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CFB026-F860-4F8A-9114-5303DFD671AE}"/>
              </a:ext>
            </a:extLst>
          </p:cNvPr>
          <p:cNvSpPr/>
          <p:nvPr/>
        </p:nvSpPr>
        <p:spPr>
          <a:xfrm>
            <a:off x="3201952" y="366748"/>
            <a:ext cx="5620321" cy="707886"/>
          </a:xfrm>
          <a:prstGeom prst="rect">
            <a:avLst/>
          </a:prstGeom>
          <a:noFill/>
        </p:spPr>
        <p:txBody>
          <a:bodyPr wrap="non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Other Important Policies</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TextBox 5">
            <a:extLst>
              <a:ext uri="{FF2B5EF4-FFF2-40B4-BE49-F238E27FC236}">
                <a16:creationId xmlns:a16="http://schemas.microsoft.com/office/drawing/2014/main" id="{71AE1E68-1D35-4D9C-BDC3-88A110AE8E7B}"/>
              </a:ext>
            </a:extLst>
          </p:cNvPr>
          <p:cNvSpPr txBox="1"/>
          <p:nvPr/>
        </p:nvSpPr>
        <p:spPr>
          <a:xfrm>
            <a:off x="1929468" y="1199626"/>
            <a:ext cx="8179266"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Should you or a dependent lose insurance coverage you may be eligible for COBRA.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Public Law 99-272 </a:t>
            </a:r>
            <a:r>
              <a:rPr lang="en-US" dirty="0">
                <a:latin typeface="Calibri" panose="020F0502020204030204" pitchFamily="34" charset="0"/>
                <a:cs typeface="Calibri" panose="020F0502020204030204" pitchFamily="34" charset="0"/>
              </a:rPr>
              <a:t>(COBRA Act of 1985)</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7507E42-C9E2-4832-BB0D-F6ACF3CF7631}"/>
              </a:ext>
            </a:extLst>
          </p:cNvPr>
          <p:cNvSpPr txBox="1"/>
          <p:nvPr/>
        </p:nvSpPr>
        <p:spPr>
          <a:xfrm>
            <a:off x="1929468" y="2122956"/>
            <a:ext cx="7910818"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Your Health and Dental insurance premiums are pre-tax deductions.</a:t>
            </a:r>
          </a:p>
        </p:txBody>
      </p:sp>
      <p:sp>
        <p:nvSpPr>
          <p:cNvPr id="8" name="TextBox 7">
            <a:extLst>
              <a:ext uri="{FF2B5EF4-FFF2-40B4-BE49-F238E27FC236}">
                <a16:creationId xmlns:a16="http://schemas.microsoft.com/office/drawing/2014/main" id="{6C5D57EC-C0E6-4F35-B154-16B230506E06}"/>
              </a:ext>
            </a:extLst>
          </p:cNvPr>
          <p:cNvSpPr txBox="1"/>
          <p:nvPr/>
        </p:nvSpPr>
        <p:spPr>
          <a:xfrm>
            <a:off x="1929468" y="3429000"/>
            <a:ext cx="8271545"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All employees have the </a:t>
            </a:r>
            <a:r>
              <a:rPr lang="en-US"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Right-to-Know Act</a:t>
            </a:r>
            <a:r>
              <a:rPr lang="en-US" dirty="0">
                <a:latin typeface="Calibri" panose="020F0502020204030204" pitchFamily="34" charset="0"/>
                <a:cs typeface="Calibri" panose="020F0502020204030204" pitchFamily="34" charset="0"/>
              </a:rPr>
              <a:t> if they are working with toxic or hazardous substances and how to work with these substances safely.</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541141D-4A64-48D2-83C0-D3CBB523D9A9}"/>
              </a:ext>
            </a:extLst>
          </p:cNvPr>
          <p:cNvSpPr txBox="1"/>
          <p:nvPr/>
        </p:nvSpPr>
        <p:spPr>
          <a:xfrm>
            <a:off x="1929468" y="2726422"/>
            <a:ext cx="7885651"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Life insurance premiums under $50,000 are also pre-tax deductions.</a:t>
            </a:r>
          </a:p>
          <a:p>
            <a:pPr marL="2114550" lvl="4" indent="-285750">
              <a:buFont typeface="Arial" panose="020B0604020202020204" pitchFamily="34" charset="0"/>
              <a:buChar char="•"/>
            </a:pPr>
            <a:r>
              <a:rPr lang="en-US" dirty="0">
                <a:latin typeface="Calibri" panose="020F0502020204030204" pitchFamily="34" charset="0"/>
                <a:cs typeface="Calibri" panose="020F0502020204030204" pitchFamily="34" charset="0"/>
              </a:rPr>
              <a:t>Link – </a:t>
            </a:r>
            <a:r>
              <a:rPr lang="en-US"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Public Act 84-167</a:t>
            </a:r>
            <a:endParaRPr lang="en-US" dirty="0">
              <a:solidFill>
                <a:schemeClr val="tx2"/>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E0B7CAF-F67D-44B3-B9D3-18137D53A12B}"/>
              </a:ext>
            </a:extLst>
          </p:cNvPr>
          <p:cNvPicPr>
            <a:picLocks noChangeAspect="1"/>
          </p:cNvPicPr>
          <p:nvPr/>
        </p:nvPicPr>
        <p:blipFill>
          <a:blip r:embed="rId5"/>
          <a:stretch>
            <a:fillRect/>
          </a:stretch>
        </p:blipFill>
        <p:spPr>
          <a:xfrm>
            <a:off x="652462" y="4365713"/>
            <a:ext cx="10887075" cy="2335124"/>
          </a:xfrm>
          <a:prstGeom prst="rect">
            <a:avLst/>
          </a:prstGeom>
        </p:spPr>
      </p:pic>
    </p:spTree>
    <p:extLst>
      <p:ext uri="{BB962C8B-B14F-4D97-AF65-F5344CB8AC3E}">
        <p14:creationId xmlns:p14="http://schemas.microsoft.com/office/powerpoint/2010/main" val="30946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2CF27-643D-4C1D-B558-CFF76C6EC959}"/>
              </a:ext>
            </a:extLst>
          </p:cNvPr>
          <p:cNvSpPr/>
          <p:nvPr/>
        </p:nvSpPr>
        <p:spPr>
          <a:xfrm>
            <a:off x="3254096" y="258318"/>
            <a:ext cx="5307800"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Annual Security Report</a:t>
            </a:r>
          </a:p>
        </p:txBody>
      </p:sp>
      <p:sp>
        <p:nvSpPr>
          <p:cNvPr id="3" name="TextBox 2">
            <a:extLst>
              <a:ext uri="{FF2B5EF4-FFF2-40B4-BE49-F238E27FC236}">
                <a16:creationId xmlns:a16="http://schemas.microsoft.com/office/drawing/2014/main" id="{D19D1B3C-76A7-47F0-A0B1-2FF3F490FD07}"/>
              </a:ext>
            </a:extLst>
          </p:cNvPr>
          <p:cNvSpPr txBox="1"/>
          <p:nvPr/>
        </p:nvSpPr>
        <p:spPr>
          <a:xfrm>
            <a:off x="2264636" y="1213503"/>
            <a:ext cx="688791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University Police</a:t>
            </a:r>
            <a:r>
              <a:rPr lang="en-US" dirty="0">
                <a:latin typeface="Calibri" panose="020F0502020204030204" pitchFamily="34" charset="0"/>
                <a:cs typeface="Calibri" panose="020F0502020204030204" pitchFamily="34" charset="0"/>
              </a:rPr>
              <a:t> publishes the Annual Security Report.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This report provides information on the safety of the EIU campus.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 addition, this report also includes some important phone numbers you may need.</a:t>
            </a:r>
          </a:p>
        </p:txBody>
      </p:sp>
      <p:pic>
        <p:nvPicPr>
          <p:cNvPr id="8194" name="Picture 2" descr="EIU Police Department (@upd_eiu) | Twitter">
            <a:extLst>
              <a:ext uri="{FF2B5EF4-FFF2-40B4-BE49-F238E27FC236}">
                <a16:creationId xmlns:a16="http://schemas.microsoft.com/office/drawing/2014/main" id="{E98D2718-BD2C-4754-925D-6EE73A2EB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433" y="34290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3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2A4F6E-3C40-4EE8-9052-FC49179E8D16}"/>
              </a:ext>
            </a:extLst>
          </p:cNvPr>
          <p:cNvSpPr/>
          <p:nvPr/>
        </p:nvSpPr>
        <p:spPr>
          <a:xfrm>
            <a:off x="3196067" y="299636"/>
            <a:ext cx="5262979"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Additional Information</a:t>
            </a:r>
          </a:p>
        </p:txBody>
      </p:sp>
      <p:sp>
        <p:nvSpPr>
          <p:cNvPr id="3" name="TextBox 2">
            <a:extLst>
              <a:ext uri="{FF2B5EF4-FFF2-40B4-BE49-F238E27FC236}">
                <a16:creationId xmlns:a16="http://schemas.microsoft.com/office/drawing/2014/main" id="{660108DF-24DD-4879-8DEC-29E2AD4A13C0}"/>
              </a:ext>
            </a:extLst>
          </p:cNvPr>
          <p:cNvSpPr txBox="1"/>
          <p:nvPr/>
        </p:nvSpPr>
        <p:spPr>
          <a:xfrm>
            <a:off x="1988191" y="1241571"/>
            <a:ext cx="7415868"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Panther Access to Web Services (PAWS)</a:t>
            </a:r>
            <a:endParaRPr lang="en-US" dirty="0">
              <a:solidFill>
                <a:schemeClr val="tx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 employee can view their payroll information and print W-2’s.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 employee can view insurance plans and the cost per pay period.</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Review their benefit leave balances.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Faculty members will use this to access rosters and enter grades.</a:t>
            </a:r>
          </a:p>
        </p:txBody>
      </p:sp>
      <p:sp>
        <p:nvSpPr>
          <p:cNvPr id="6" name="TextBox 5">
            <a:extLst>
              <a:ext uri="{FF2B5EF4-FFF2-40B4-BE49-F238E27FC236}">
                <a16:creationId xmlns:a16="http://schemas.microsoft.com/office/drawing/2014/main" id="{E7020735-263B-4D76-936C-804884676947}"/>
              </a:ext>
            </a:extLst>
          </p:cNvPr>
          <p:cNvSpPr txBox="1"/>
          <p:nvPr/>
        </p:nvSpPr>
        <p:spPr>
          <a:xfrm>
            <a:off x="1988191" y="3429000"/>
            <a:ext cx="691252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hlinkClick r:id="rId3">
                  <a:extLst>
                    <a:ext uri="{A12FA001-AC4F-418D-AE19-62706E023703}">
                      <ahyp:hlinkClr xmlns:ahyp="http://schemas.microsoft.com/office/drawing/2018/hyperlinkcolor" val="tx"/>
                    </a:ext>
                  </a:extLst>
                </a:hlinkClick>
              </a:rPr>
              <a:t>Staff parking</a:t>
            </a:r>
            <a:endParaRPr lang="en-US" dirty="0">
              <a:solidFill>
                <a:schemeClr val="tx2"/>
              </a:solidFill>
            </a:endParaRP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Parking permits may be purchased in person at the parking services office or online through your PAWS account.</a:t>
            </a:r>
          </a:p>
        </p:txBody>
      </p:sp>
      <p:pic>
        <p:nvPicPr>
          <p:cNvPr id="10246" name="Picture 6" descr="2019 PARKING BROCHURE">
            <a:extLst>
              <a:ext uri="{FF2B5EF4-FFF2-40B4-BE49-F238E27FC236}">
                <a16:creationId xmlns:a16="http://schemas.microsoft.com/office/drawing/2014/main" id="{0782524A-B936-47E5-A47D-E49176F36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894" y="4927574"/>
            <a:ext cx="2083122" cy="137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193151-9361-478A-BFA1-4A74B1B188DD}"/>
              </a:ext>
            </a:extLst>
          </p:cNvPr>
          <p:cNvSpPr/>
          <p:nvPr/>
        </p:nvSpPr>
        <p:spPr>
          <a:xfrm>
            <a:off x="4095128" y="110804"/>
            <a:ext cx="3716531"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Welcome to EIU</a:t>
            </a:r>
          </a:p>
        </p:txBody>
      </p:sp>
      <p:sp>
        <p:nvSpPr>
          <p:cNvPr id="3" name="TextBox 2">
            <a:extLst>
              <a:ext uri="{FF2B5EF4-FFF2-40B4-BE49-F238E27FC236}">
                <a16:creationId xmlns:a16="http://schemas.microsoft.com/office/drawing/2014/main" id="{CB383A52-6B14-4602-ABA4-ABABBF18C95F}"/>
              </a:ext>
            </a:extLst>
          </p:cNvPr>
          <p:cNvSpPr txBox="1"/>
          <p:nvPr/>
        </p:nvSpPr>
        <p:spPr>
          <a:xfrm>
            <a:off x="1929468" y="1199626"/>
            <a:ext cx="7390701"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Log on to </a:t>
            </a:r>
            <a:r>
              <a:rPr lang="en-US"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MyBenefits.Illinois.gov</a:t>
            </a:r>
            <a:endParaRPr lang="en-US" dirty="0">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B12D80D-AC6C-4644-B140-D5443947CF55}"/>
              </a:ext>
            </a:extLst>
          </p:cNvPr>
          <p:cNvSpPr txBox="1"/>
          <p:nvPr/>
        </p:nvSpPr>
        <p:spPr>
          <a:xfrm>
            <a:off x="1929468" y="1862356"/>
            <a:ext cx="6618914"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 the top right corner of the home page, &lt;click&gt; Login</a:t>
            </a:r>
          </a:p>
        </p:txBody>
      </p:sp>
      <p:sp>
        <p:nvSpPr>
          <p:cNvPr id="5" name="TextBox 4">
            <a:extLst>
              <a:ext uri="{FF2B5EF4-FFF2-40B4-BE49-F238E27FC236}">
                <a16:creationId xmlns:a16="http://schemas.microsoft.com/office/drawing/2014/main" id="{76244E99-866C-4BCC-8DC0-5183344A593E}"/>
              </a:ext>
            </a:extLst>
          </p:cNvPr>
          <p:cNvSpPr txBox="1"/>
          <p:nvPr/>
        </p:nvSpPr>
        <p:spPr>
          <a:xfrm>
            <a:off x="1929468" y="2558642"/>
            <a:ext cx="7667538"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Enter your login ID and password.  If you are logging in for the first time, &lt;click&gt; register in the bottom right corner of the login box and follow prompts.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867C6D3-6363-4F16-A7E8-166DFFD50380}"/>
              </a:ext>
            </a:extLst>
          </p:cNvPr>
          <p:cNvSpPr txBox="1"/>
          <p:nvPr/>
        </p:nvSpPr>
        <p:spPr>
          <a:xfrm>
            <a:off x="1929468" y="3749879"/>
            <a:ext cx="723131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After logging in, it will take you to the welcome page.  You can explore your benefits options by &lt;clicking&gt; on the benefit tiles or using the decision support tool.</a:t>
            </a:r>
          </a:p>
        </p:txBody>
      </p:sp>
      <p:sp>
        <p:nvSpPr>
          <p:cNvPr id="7" name="TextBox 6">
            <a:extLst>
              <a:ext uri="{FF2B5EF4-FFF2-40B4-BE49-F238E27FC236}">
                <a16:creationId xmlns:a16="http://schemas.microsoft.com/office/drawing/2014/main" id="{8739C3B3-0BF5-43D8-829E-88727FDF02CB}"/>
              </a:ext>
            </a:extLst>
          </p:cNvPr>
          <p:cNvSpPr txBox="1"/>
          <p:nvPr/>
        </p:nvSpPr>
        <p:spPr>
          <a:xfrm>
            <a:off x="1929468" y="4915949"/>
            <a:ext cx="702997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After exploring your benefit options and determining which benefits you would like to elect, follow the prompts on the welcome page.  </a:t>
            </a:r>
            <a:r>
              <a:rPr lang="en-US" b="1" dirty="0">
                <a:latin typeface="Calibri" panose="020F0502020204030204" pitchFamily="34" charset="0"/>
                <a:cs typeface="Calibri" panose="020F0502020204030204" pitchFamily="34" charset="0"/>
              </a:rPr>
              <a:t>PLEASE REMEMBER THAT DOCUMENTATION MAY BE REQUIRED!</a:t>
            </a:r>
          </a:p>
        </p:txBody>
      </p:sp>
      <p:sp>
        <p:nvSpPr>
          <p:cNvPr id="8" name="TextBox 7">
            <a:extLst>
              <a:ext uri="{FF2B5EF4-FFF2-40B4-BE49-F238E27FC236}">
                <a16:creationId xmlns:a16="http://schemas.microsoft.com/office/drawing/2014/main" id="{08980CB8-CE09-4652-B285-6E33A1C13F3C}"/>
              </a:ext>
            </a:extLst>
          </p:cNvPr>
          <p:cNvSpPr txBox="1"/>
          <p:nvPr/>
        </p:nvSpPr>
        <p:spPr>
          <a:xfrm>
            <a:off x="1929468" y="5893266"/>
            <a:ext cx="702997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Contact </a:t>
            </a:r>
            <a:r>
              <a:rPr lang="en-US" u="sng" dirty="0" err="1">
                <a:latin typeface="Calibri" panose="020F0502020204030204" pitchFamily="34" charset="0"/>
                <a:cs typeface="Calibri" panose="020F0502020204030204" pitchFamily="34" charset="0"/>
              </a:rPr>
              <a:t>MyBenefits</a:t>
            </a:r>
            <a:r>
              <a:rPr lang="en-US" u="sng" dirty="0">
                <a:latin typeface="Calibri" panose="020F0502020204030204" pitchFamily="34" charset="0"/>
                <a:cs typeface="Calibri" panose="020F0502020204030204" pitchFamily="34" charset="0"/>
              </a:rPr>
              <a:t> Service Center </a:t>
            </a:r>
            <a:r>
              <a:rPr lang="en-US" dirty="0">
                <a:latin typeface="Calibri" panose="020F0502020204030204" pitchFamily="34" charset="0"/>
                <a:cs typeface="Calibri" panose="020F0502020204030204" pitchFamily="34" charset="0"/>
              </a:rPr>
              <a:t>(toll-free) – 844-251-1777 with questions navigating the website or how to elect benefits.  Representatives are available Monday-Friday – 8:00a.m. – 6:00p.m. CT.</a:t>
            </a:r>
          </a:p>
        </p:txBody>
      </p:sp>
      <p:sp>
        <p:nvSpPr>
          <p:cNvPr id="9" name="Rectangle 8">
            <a:extLst>
              <a:ext uri="{FF2B5EF4-FFF2-40B4-BE49-F238E27FC236}">
                <a16:creationId xmlns:a16="http://schemas.microsoft.com/office/drawing/2014/main" id="{D6C45D29-8D34-4978-BBD1-C566F381B163}"/>
              </a:ext>
            </a:extLst>
          </p:cNvPr>
          <p:cNvSpPr/>
          <p:nvPr/>
        </p:nvSpPr>
        <p:spPr>
          <a:xfrm>
            <a:off x="3797001" y="650423"/>
            <a:ext cx="4312784" cy="461665"/>
          </a:xfrm>
          <a:prstGeom prst="rect">
            <a:avLst/>
          </a:prstGeom>
          <a:noFill/>
        </p:spPr>
        <p:txBody>
          <a:bodyPr wrap="non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Remember to do the following:</a:t>
            </a:r>
          </a:p>
        </p:txBody>
      </p:sp>
    </p:spTree>
    <p:extLst>
      <p:ext uri="{BB962C8B-B14F-4D97-AF65-F5344CB8AC3E}">
        <p14:creationId xmlns:p14="http://schemas.microsoft.com/office/powerpoint/2010/main" val="7053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62D38B-9F92-47DF-B229-A128205A7653}"/>
              </a:ext>
            </a:extLst>
          </p:cNvPr>
          <p:cNvSpPr/>
          <p:nvPr/>
        </p:nvSpPr>
        <p:spPr>
          <a:xfrm>
            <a:off x="1983287" y="148634"/>
            <a:ext cx="7805983" cy="707886"/>
          </a:xfrm>
          <a:prstGeom prst="rect">
            <a:avLst/>
          </a:prstGeom>
          <a:noFill/>
        </p:spPr>
        <p:txBody>
          <a:bodyPr wrap="non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EIU Forms and Online Applications</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BBC28F68-8185-4FF6-8005-8384B3F137A8}"/>
              </a:ext>
            </a:extLst>
          </p:cNvPr>
          <p:cNvSpPr txBox="1"/>
          <p:nvPr/>
        </p:nvSpPr>
        <p:spPr>
          <a:xfrm>
            <a:off x="872455" y="1384183"/>
            <a:ext cx="5998128" cy="4708981"/>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Benefits Choice Booklet</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Benefit Choice Information Forms</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Court Required Service Leave Request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Deferred Compensation 457b – Website for </a:t>
            </a:r>
            <a:r>
              <a:rPr lang="en-US" sz="1200" dirty="0" err="1">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T.Rowe</a:t>
            </a:r>
            <a:r>
              <a:rPr lang="en-US" sz="12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Price</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Deferred Compensation 457b Enrollment/Re-Enrollment  - Website for </a:t>
            </a:r>
            <a:r>
              <a:rPr lang="en-US" sz="1200" dirty="0" err="1">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T.Rowe</a:t>
            </a:r>
            <a:r>
              <a:rPr lang="en-US" sz="12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Price</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Dental Claim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Employee Request for Accrued Leave Usage During Probation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EyeMed Vision Claim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Flex Schedule Form</a:t>
            </a:r>
            <a:r>
              <a:rPr lang="en-US" sz="1200" dirty="0">
                <a:solidFill>
                  <a:schemeClr val="tx2"/>
                </a:solidFill>
                <a:latin typeface="Calibri" panose="020F0502020204030204" pitchFamily="34" charset="0"/>
                <a:cs typeface="Calibri" panose="020F0502020204030204" pitchFamily="34" charset="0"/>
              </a:rPr>
              <a:t> – use your EIU ID and Password</a:t>
            </a: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FMLA Employee Illness (Family Medical Leave)</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FMLA Family Member Illness (Family Medical Leave)</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Non-FMLA Approved Leave of Absence</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Irrevocable Election to Retire</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Life Insurance Beneficiary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Sick Leave Bank Online Donation form (Policy)</a:t>
            </a:r>
            <a:r>
              <a:rPr lang="en-US" sz="1200" dirty="0">
                <a:solidFill>
                  <a:schemeClr val="tx2"/>
                </a:solidFill>
                <a:latin typeface="Calibri" panose="020F0502020204030204" pitchFamily="34" charset="0"/>
                <a:cs typeface="Calibri" panose="020F0502020204030204" pitchFamily="34" charset="0"/>
              </a:rPr>
              <a:t> – login using EIU ID and Password</a:t>
            </a: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Sick Leave Bank Usage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State of Illinois Benefits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Tax Deferred 403b (Salary Reduction Form)</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Annuitant Tuition Waiver</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Child of Employee 50% Tuition Waiver (online application begins with parent’s login)</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EIU and BOT Undergraduate Application Waiver</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Employee Tuition Waiver (online application)</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22">
                  <a:extLst>
                    <a:ext uri="{A12FA001-AC4F-418D-AE19-62706E023703}">
                      <ahyp:hlinkClr xmlns:ahyp="http://schemas.microsoft.com/office/drawing/2018/hyperlinkcolor" val="tx"/>
                    </a:ext>
                  </a:extLst>
                </a:hlinkClick>
              </a:rPr>
              <a:t>Graduate School Fee Waiver</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Interinstitutional – EIU Employees</a:t>
            </a:r>
            <a:endParaRPr lang="en-US" sz="1200" dirty="0">
              <a:solidFill>
                <a:schemeClr val="tx2"/>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2"/>
                </a:solidFill>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Interinstitutional – Other Illinois Public Institution Employee</a:t>
            </a:r>
            <a:endParaRPr lang="en-US" sz="1200" dirty="0">
              <a:solidFill>
                <a:schemeClr val="tx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FE8FF23-10DF-4D69-9B8F-8FDA3DD45C74}"/>
              </a:ext>
            </a:extLst>
          </p:cNvPr>
          <p:cNvPicPr>
            <a:picLocks noChangeAspect="1"/>
          </p:cNvPicPr>
          <p:nvPr/>
        </p:nvPicPr>
        <p:blipFill>
          <a:blip r:embed="rId24"/>
          <a:stretch>
            <a:fillRect/>
          </a:stretch>
        </p:blipFill>
        <p:spPr>
          <a:xfrm>
            <a:off x="6745576" y="1626466"/>
            <a:ext cx="4371975" cy="3752850"/>
          </a:xfrm>
          <a:prstGeom prst="rect">
            <a:avLst/>
          </a:prstGeom>
        </p:spPr>
      </p:pic>
    </p:spTree>
    <p:extLst>
      <p:ext uri="{BB962C8B-B14F-4D97-AF65-F5344CB8AC3E}">
        <p14:creationId xmlns:p14="http://schemas.microsoft.com/office/powerpoint/2010/main" val="61776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C3EDE-816F-483E-BC19-2F6203589BC8}"/>
              </a:ext>
            </a:extLst>
          </p:cNvPr>
          <p:cNvSpPr/>
          <p:nvPr/>
        </p:nvSpPr>
        <p:spPr>
          <a:xfrm>
            <a:off x="3729857" y="433860"/>
            <a:ext cx="4967194" cy="707886"/>
          </a:xfrm>
          <a:prstGeom prst="rect">
            <a:avLst/>
          </a:prstGeom>
          <a:noFill/>
        </p:spPr>
        <p:txBody>
          <a:bodyPr wrap="none" lIns="91440" tIns="45720" rIns="91440" bIns="45720">
            <a:spAutoFit/>
          </a:bodyPr>
          <a:lstStyle/>
          <a:p>
            <a:pPr algn="ctr"/>
            <a:r>
              <a:rPr lang="en-US" sz="4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Benefits Choice Period</a:t>
            </a:r>
          </a:p>
        </p:txBody>
      </p:sp>
      <p:sp>
        <p:nvSpPr>
          <p:cNvPr id="3" name="TextBox 2">
            <a:extLst>
              <a:ext uri="{FF2B5EF4-FFF2-40B4-BE49-F238E27FC236}">
                <a16:creationId xmlns:a16="http://schemas.microsoft.com/office/drawing/2014/main" id="{26AD3FD4-A614-4D21-AF23-C2D71910F661}"/>
              </a:ext>
            </a:extLst>
          </p:cNvPr>
          <p:cNvSpPr txBox="1"/>
          <p:nvPr/>
        </p:nvSpPr>
        <p:spPr>
          <a:xfrm>
            <a:off x="3397541" y="1417739"/>
            <a:ext cx="6560191"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During the month of May of each year, Benefits Choice is held to allow employees to make changes to their current benefits plan</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9B6D95D-2B33-4002-835D-E6E7681BA855}"/>
              </a:ext>
            </a:extLst>
          </p:cNvPr>
          <p:cNvSpPr txBox="1"/>
          <p:nvPr/>
        </p:nvSpPr>
        <p:spPr>
          <a:xfrm>
            <a:off x="3397541" y="2618068"/>
            <a:ext cx="6308521"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You may add or drop dependents or change your benefit elections</a:t>
            </a:r>
          </a:p>
          <a:p>
            <a:pPr marL="342900" indent="-34290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0BB69AE0-37C7-40C1-B0A4-43FFBF14609D}"/>
              </a:ext>
            </a:extLst>
          </p:cNvPr>
          <p:cNvSpPr txBox="1"/>
          <p:nvPr/>
        </p:nvSpPr>
        <p:spPr>
          <a:xfrm>
            <a:off x="3397541" y="3642228"/>
            <a:ext cx="624140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Any changes made during the month of May during Benefits Choice are effective July 1</a:t>
            </a:r>
            <a:r>
              <a:rPr lang="en-US" sz="2400" baseline="30000" dirty="0">
                <a:latin typeface="Calibri" panose="020F0502020204030204" pitchFamily="34" charset="0"/>
                <a:cs typeface="Calibri" panose="020F0502020204030204" pitchFamily="34" charset="0"/>
              </a:rPr>
              <a:t>st</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9DE9FC6-C073-40B2-A3F3-8BCC0F4F4506}"/>
              </a:ext>
            </a:extLst>
          </p:cNvPr>
          <p:cNvSpPr txBox="1"/>
          <p:nvPr/>
        </p:nvSpPr>
        <p:spPr>
          <a:xfrm>
            <a:off x="3397541" y="4456501"/>
            <a:ext cx="6644081"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Plan only allows for changes during Benefits Choice or if a Qualifying Life Event has occurred</a:t>
            </a:r>
          </a:p>
          <a:p>
            <a:pPr marL="342900" indent="-342900">
              <a:buFont typeface="Arial" panose="020B0604020202020204" pitchFamily="34" charset="0"/>
              <a:buChar char="•"/>
            </a:pPr>
            <a:endParaRPr lang="en-US" sz="2400" dirty="0"/>
          </a:p>
        </p:txBody>
      </p:sp>
      <p:sp>
        <p:nvSpPr>
          <p:cNvPr id="7" name="TextBox 6">
            <a:extLst>
              <a:ext uri="{FF2B5EF4-FFF2-40B4-BE49-F238E27FC236}">
                <a16:creationId xmlns:a16="http://schemas.microsoft.com/office/drawing/2014/main" id="{68FD22BD-347B-43A1-86F3-2CA3CF263064}"/>
              </a:ext>
            </a:extLst>
          </p:cNvPr>
          <p:cNvSpPr txBox="1"/>
          <p:nvPr/>
        </p:nvSpPr>
        <p:spPr>
          <a:xfrm>
            <a:off x="293615" y="5721292"/>
            <a:ext cx="11702641"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It is the employee’s responsibility to notify the Benefits Office and/or </a:t>
            </a:r>
            <a:r>
              <a:rPr lang="en-US" dirty="0" err="1">
                <a:latin typeface="Calibri" panose="020F0502020204030204" pitchFamily="34" charset="0"/>
                <a:cs typeface="Calibri" panose="020F0502020204030204" pitchFamily="34" charset="0"/>
              </a:rPr>
              <a:t>MyBenefits</a:t>
            </a:r>
            <a:r>
              <a:rPr lang="en-US" dirty="0">
                <a:latin typeface="Calibri" panose="020F0502020204030204" pitchFamily="34" charset="0"/>
                <a:cs typeface="Calibri" panose="020F0502020204030204" pitchFamily="34" charset="0"/>
              </a:rPr>
              <a:t> Marketplace if any change in status occurs.  Any changes made due to the Qualifying Life Event must be done within 60 days of the event.</a:t>
            </a:r>
          </a:p>
        </p:txBody>
      </p:sp>
      <p:pic>
        <p:nvPicPr>
          <p:cNvPr id="10" name="Picture 9">
            <a:extLst>
              <a:ext uri="{FF2B5EF4-FFF2-40B4-BE49-F238E27FC236}">
                <a16:creationId xmlns:a16="http://schemas.microsoft.com/office/drawing/2014/main" id="{97FB1DE6-63C4-47F0-BC79-56FDD2F42996}"/>
              </a:ext>
            </a:extLst>
          </p:cNvPr>
          <p:cNvPicPr>
            <a:picLocks noChangeAspect="1"/>
          </p:cNvPicPr>
          <p:nvPr/>
        </p:nvPicPr>
        <p:blipFill>
          <a:blip r:embed="rId2"/>
          <a:stretch>
            <a:fillRect/>
          </a:stretch>
        </p:blipFill>
        <p:spPr>
          <a:xfrm>
            <a:off x="473222" y="2393354"/>
            <a:ext cx="2602487" cy="1849038"/>
          </a:xfrm>
          <a:prstGeom prst="rect">
            <a:avLst/>
          </a:prstGeom>
        </p:spPr>
      </p:pic>
    </p:spTree>
    <p:extLst>
      <p:ext uri="{BB962C8B-B14F-4D97-AF65-F5344CB8AC3E}">
        <p14:creationId xmlns:p14="http://schemas.microsoft.com/office/powerpoint/2010/main" val="3452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94125A-25BC-42F7-9435-F8F7EE7EFB13}"/>
              </a:ext>
            </a:extLst>
          </p:cNvPr>
          <p:cNvPicPr>
            <a:picLocks noChangeAspect="1"/>
          </p:cNvPicPr>
          <p:nvPr/>
        </p:nvPicPr>
        <p:blipFill>
          <a:blip r:embed="rId2"/>
          <a:stretch>
            <a:fillRect/>
          </a:stretch>
        </p:blipFill>
        <p:spPr>
          <a:xfrm>
            <a:off x="5679786" y="0"/>
            <a:ext cx="6134100" cy="6858000"/>
          </a:xfrm>
          <a:prstGeom prst="rect">
            <a:avLst/>
          </a:prstGeom>
        </p:spPr>
      </p:pic>
      <p:sp>
        <p:nvSpPr>
          <p:cNvPr id="4" name="Rectangle 3">
            <a:extLst>
              <a:ext uri="{FF2B5EF4-FFF2-40B4-BE49-F238E27FC236}">
                <a16:creationId xmlns:a16="http://schemas.microsoft.com/office/drawing/2014/main" id="{49AA123D-1284-44F6-9F30-9F48AC14C014}"/>
              </a:ext>
            </a:extLst>
          </p:cNvPr>
          <p:cNvSpPr/>
          <p:nvPr/>
        </p:nvSpPr>
        <p:spPr>
          <a:xfrm>
            <a:off x="1590516" y="2690498"/>
            <a:ext cx="3038011"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Contacts:</a:t>
            </a:r>
          </a:p>
        </p:txBody>
      </p:sp>
    </p:spTree>
    <p:extLst>
      <p:ext uri="{BB962C8B-B14F-4D97-AF65-F5344CB8AC3E}">
        <p14:creationId xmlns:p14="http://schemas.microsoft.com/office/powerpoint/2010/main" val="1988828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81607B-381B-42F1-B943-ECBEEA0932B7}"/>
              </a:ext>
            </a:extLst>
          </p:cNvPr>
          <p:cNvSpPr/>
          <p:nvPr/>
        </p:nvSpPr>
        <p:spPr>
          <a:xfrm>
            <a:off x="2471001" y="2151727"/>
            <a:ext cx="7249997" cy="1323439"/>
          </a:xfrm>
          <a:prstGeom prst="rect">
            <a:avLst/>
          </a:prstGeom>
          <a:noFill/>
        </p:spPr>
        <p:txBody>
          <a:bodyPr wrap="none" lIns="91440" tIns="45720" rIns="91440" bIns="45720">
            <a:spAutoFit/>
          </a:bodyPr>
          <a:lstStyle/>
          <a:p>
            <a:pPr algn="ct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Welcome to EIU</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458394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D57B8-A644-4EF4-A670-3A425933707C}"/>
              </a:ext>
            </a:extLst>
          </p:cNvPr>
          <p:cNvSpPr/>
          <p:nvPr/>
        </p:nvSpPr>
        <p:spPr>
          <a:xfrm>
            <a:off x="1883912" y="2086491"/>
            <a:ext cx="7731155" cy="707886"/>
          </a:xfrm>
          <a:prstGeom prst="rect">
            <a:avLst/>
          </a:prstGeom>
          <a:noFill/>
        </p:spPr>
        <p:txBody>
          <a:bodyPr wrap="none" lIns="91440" tIns="45720" rIns="91440" bIns="45720">
            <a:spAutoFit/>
          </a:bodyPr>
          <a:lstStyle/>
          <a:p>
            <a:pPr algn="ctr"/>
            <a:r>
              <a:rPr lang="en-US" sz="40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Examples of a Qualifying Life Event:</a:t>
            </a:r>
            <a:endParaRPr lang="en-US" sz="40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F1474EE-513C-4EF1-9BA8-6FE3C696B64C}"/>
              </a:ext>
            </a:extLst>
          </p:cNvPr>
          <p:cNvSpPr txBox="1"/>
          <p:nvPr/>
        </p:nvSpPr>
        <p:spPr>
          <a:xfrm>
            <a:off x="2013358" y="2927758"/>
            <a:ext cx="205530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Marriage</a:t>
            </a:r>
          </a:p>
        </p:txBody>
      </p:sp>
      <p:sp>
        <p:nvSpPr>
          <p:cNvPr id="4" name="TextBox 3">
            <a:extLst>
              <a:ext uri="{FF2B5EF4-FFF2-40B4-BE49-F238E27FC236}">
                <a16:creationId xmlns:a16="http://schemas.microsoft.com/office/drawing/2014/main" id="{8F09C3C9-A5CF-4509-BA1D-06C3C6EE1175}"/>
              </a:ext>
            </a:extLst>
          </p:cNvPr>
          <p:cNvSpPr txBox="1"/>
          <p:nvPr/>
        </p:nvSpPr>
        <p:spPr>
          <a:xfrm>
            <a:off x="2013358" y="3468578"/>
            <a:ext cx="1501629"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Divorce</a:t>
            </a:r>
          </a:p>
        </p:txBody>
      </p:sp>
      <p:sp>
        <p:nvSpPr>
          <p:cNvPr id="5" name="TextBox 4">
            <a:extLst>
              <a:ext uri="{FF2B5EF4-FFF2-40B4-BE49-F238E27FC236}">
                <a16:creationId xmlns:a16="http://schemas.microsoft.com/office/drawing/2014/main" id="{4B8F68FA-6544-43F7-A8E8-BEC699380A8C}"/>
              </a:ext>
            </a:extLst>
          </p:cNvPr>
          <p:cNvSpPr txBox="1"/>
          <p:nvPr/>
        </p:nvSpPr>
        <p:spPr>
          <a:xfrm>
            <a:off x="2013358" y="4017787"/>
            <a:ext cx="146807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Birth</a:t>
            </a:r>
          </a:p>
        </p:txBody>
      </p:sp>
      <p:sp>
        <p:nvSpPr>
          <p:cNvPr id="6" name="TextBox 5">
            <a:extLst>
              <a:ext uri="{FF2B5EF4-FFF2-40B4-BE49-F238E27FC236}">
                <a16:creationId xmlns:a16="http://schemas.microsoft.com/office/drawing/2014/main" id="{7404E293-EA7D-4826-B9D6-B0FD4E02CDFA}"/>
              </a:ext>
            </a:extLst>
          </p:cNvPr>
          <p:cNvSpPr txBox="1"/>
          <p:nvPr/>
        </p:nvSpPr>
        <p:spPr>
          <a:xfrm>
            <a:off x="2013357" y="4580389"/>
            <a:ext cx="146807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Death</a:t>
            </a:r>
          </a:p>
        </p:txBody>
      </p:sp>
      <p:sp>
        <p:nvSpPr>
          <p:cNvPr id="7" name="TextBox 6">
            <a:extLst>
              <a:ext uri="{FF2B5EF4-FFF2-40B4-BE49-F238E27FC236}">
                <a16:creationId xmlns:a16="http://schemas.microsoft.com/office/drawing/2014/main" id="{6F7E4658-87A9-4106-AF36-66AFF8CC1134}"/>
              </a:ext>
            </a:extLst>
          </p:cNvPr>
          <p:cNvSpPr txBox="1"/>
          <p:nvPr/>
        </p:nvSpPr>
        <p:spPr>
          <a:xfrm>
            <a:off x="6862194" y="2944416"/>
            <a:ext cx="341432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Adoption/Adjudication</a:t>
            </a:r>
          </a:p>
        </p:txBody>
      </p:sp>
      <p:sp>
        <p:nvSpPr>
          <p:cNvPr id="8" name="TextBox 7">
            <a:extLst>
              <a:ext uri="{FF2B5EF4-FFF2-40B4-BE49-F238E27FC236}">
                <a16:creationId xmlns:a16="http://schemas.microsoft.com/office/drawing/2014/main" id="{41FD3A2C-86D9-455F-820B-E8EFBD2F801B}"/>
              </a:ext>
            </a:extLst>
          </p:cNvPr>
          <p:cNvSpPr txBox="1"/>
          <p:nvPr/>
        </p:nvSpPr>
        <p:spPr>
          <a:xfrm>
            <a:off x="6862194" y="3468578"/>
            <a:ext cx="282709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Address Change</a:t>
            </a:r>
          </a:p>
        </p:txBody>
      </p:sp>
      <p:sp>
        <p:nvSpPr>
          <p:cNvPr id="9" name="TextBox 8">
            <a:extLst>
              <a:ext uri="{FF2B5EF4-FFF2-40B4-BE49-F238E27FC236}">
                <a16:creationId xmlns:a16="http://schemas.microsoft.com/office/drawing/2014/main" id="{9859AC9D-E38D-4063-A129-86F2BB9F1FE6}"/>
              </a:ext>
            </a:extLst>
          </p:cNvPr>
          <p:cNvSpPr txBox="1"/>
          <p:nvPr/>
        </p:nvSpPr>
        <p:spPr>
          <a:xfrm>
            <a:off x="6862194" y="4008978"/>
            <a:ext cx="307876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Spouse Employment</a:t>
            </a:r>
          </a:p>
        </p:txBody>
      </p:sp>
      <p:pic>
        <p:nvPicPr>
          <p:cNvPr id="12" name="Picture 11">
            <a:extLst>
              <a:ext uri="{FF2B5EF4-FFF2-40B4-BE49-F238E27FC236}">
                <a16:creationId xmlns:a16="http://schemas.microsoft.com/office/drawing/2014/main" id="{7DCE02E4-677E-4497-927E-08E0B5508948}"/>
              </a:ext>
            </a:extLst>
          </p:cNvPr>
          <p:cNvPicPr>
            <a:picLocks noChangeAspect="1"/>
          </p:cNvPicPr>
          <p:nvPr/>
        </p:nvPicPr>
        <p:blipFill>
          <a:blip r:embed="rId2"/>
          <a:stretch>
            <a:fillRect/>
          </a:stretch>
        </p:blipFill>
        <p:spPr>
          <a:xfrm>
            <a:off x="3041009" y="349693"/>
            <a:ext cx="5718607" cy="1495714"/>
          </a:xfrm>
          <a:prstGeom prst="rect">
            <a:avLst/>
          </a:prstGeom>
        </p:spPr>
      </p:pic>
    </p:spTree>
    <p:extLst>
      <p:ext uri="{BB962C8B-B14F-4D97-AF65-F5344CB8AC3E}">
        <p14:creationId xmlns:p14="http://schemas.microsoft.com/office/powerpoint/2010/main" val="27134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DE592F-AAAE-4302-BC49-6DAF25DBE035}"/>
              </a:ext>
            </a:extLst>
          </p:cNvPr>
          <p:cNvSpPr/>
          <p:nvPr/>
        </p:nvSpPr>
        <p:spPr>
          <a:xfrm>
            <a:off x="1510018" y="551305"/>
            <a:ext cx="9253057" cy="646331"/>
          </a:xfrm>
          <a:prstGeom prst="rect">
            <a:avLst/>
          </a:prstGeom>
          <a:noFill/>
        </p:spPr>
        <p:txBody>
          <a:bodyPr wrap="square" lIns="91440" tIns="45720" rIns="91440" bIns="45720">
            <a:spAutoFit/>
          </a:bodyPr>
          <a:lstStyle/>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HEALTHCARE PLAN COVERAGE</a:t>
            </a:r>
            <a:endPar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 name="Picture 5">
            <a:extLst>
              <a:ext uri="{FF2B5EF4-FFF2-40B4-BE49-F238E27FC236}">
                <a16:creationId xmlns:a16="http://schemas.microsoft.com/office/drawing/2014/main" id="{8D2FFD5B-CB1F-4CE2-B2CF-E5F15179EEEE}"/>
              </a:ext>
            </a:extLst>
          </p:cNvPr>
          <p:cNvPicPr>
            <a:picLocks noChangeAspect="1"/>
          </p:cNvPicPr>
          <p:nvPr/>
        </p:nvPicPr>
        <p:blipFill>
          <a:blip r:embed="rId2"/>
          <a:stretch>
            <a:fillRect/>
          </a:stretch>
        </p:blipFill>
        <p:spPr>
          <a:xfrm>
            <a:off x="571805" y="1384183"/>
            <a:ext cx="1876425" cy="3615655"/>
          </a:xfrm>
          <a:prstGeom prst="rect">
            <a:avLst/>
          </a:prstGeom>
        </p:spPr>
      </p:pic>
      <p:sp>
        <p:nvSpPr>
          <p:cNvPr id="7" name="TextBox 6">
            <a:extLst>
              <a:ext uri="{FF2B5EF4-FFF2-40B4-BE49-F238E27FC236}">
                <a16:creationId xmlns:a16="http://schemas.microsoft.com/office/drawing/2014/main" id="{D39681DB-26C3-4986-9CFE-002172FC9AE5}"/>
              </a:ext>
            </a:extLst>
          </p:cNvPr>
          <p:cNvSpPr txBox="1"/>
          <p:nvPr/>
        </p:nvSpPr>
        <p:spPr>
          <a:xfrm>
            <a:off x="2944536" y="1510018"/>
            <a:ext cx="673635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Each plan provides medical and behavioral health benefits, as well as vision &amp; prescription drug.</a:t>
            </a:r>
          </a:p>
        </p:txBody>
      </p:sp>
      <p:sp>
        <p:nvSpPr>
          <p:cNvPr id="9" name="Rectangle 8">
            <a:extLst>
              <a:ext uri="{FF2B5EF4-FFF2-40B4-BE49-F238E27FC236}">
                <a16:creationId xmlns:a16="http://schemas.microsoft.com/office/drawing/2014/main" id="{2BE64113-F893-485D-9BCB-68CA9F100869}"/>
              </a:ext>
            </a:extLst>
          </p:cNvPr>
          <p:cNvSpPr/>
          <p:nvPr/>
        </p:nvSpPr>
        <p:spPr>
          <a:xfrm>
            <a:off x="2944536" y="2653397"/>
            <a:ext cx="6593747" cy="830997"/>
          </a:xfrm>
          <a:prstGeom prst="rect">
            <a:avLst/>
          </a:prstGeom>
          <a:noFill/>
        </p:spPr>
        <p:txBody>
          <a:bodyPr wrap="square" lIns="91440" tIns="45720" rIns="91440" bIns="45720">
            <a:spAutoFit/>
          </a:bodyPr>
          <a:lstStyle/>
          <a:p>
            <a:pPr algn="ct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When making your choices, consider the following:</a:t>
            </a: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TextBox 9">
            <a:extLst>
              <a:ext uri="{FF2B5EF4-FFF2-40B4-BE49-F238E27FC236}">
                <a16:creationId xmlns:a16="http://schemas.microsoft.com/office/drawing/2014/main" id="{D05BDF07-7B15-4969-AB03-DAF26EA7BB8B}"/>
              </a:ext>
            </a:extLst>
          </p:cNvPr>
          <p:cNvSpPr txBox="1"/>
          <p:nvPr/>
        </p:nvSpPr>
        <p:spPr>
          <a:xfrm>
            <a:off x="4954300" y="3605739"/>
            <a:ext cx="301164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Primary Care Physician</a:t>
            </a:r>
          </a:p>
          <a:p>
            <a:pPr marL="285750" indent="-285750">
              <a:buFont typeface="Arial" panose="020B0604020202020204" pitchFamily="34" charset="0"/>
              <a:buChar char="•"/>
            </a:pPr>
            <a:r>
              <a:rPr lang="en-US" dirty="0"/>
              <a:t>Health Status</a:t>
            </a:r>
          </a:p>
          <a:p>
            <a:pPr marL="285750" indent="-285750">
              <a:buFont typeface="Arial" panose="020B0604020202020204" pitchFamily="34" charset="0"/>
              <a:buChar char="•"/>
            </a:pPr>
            <a:r>
              <a:rPr lang="en-US" dirty="0"/>
              <a:t>Coverage Needs</a:t>
            </a:r>
          </a:p>
          <a:p>
            <a:pPr marL="285750" indent="-285750">
              <a:buFont typeface="Arial" panose="020B0604020202020204" pitchFamily="34" charset="0"/>
              <a:buChar char="•"/>
            </a:pPr>
            <a:r>
              <a:rPr lang="en-US" dirty="0"/>
              <a:t>Service Preferences</a:t>
            </a:r>
          </a:p>
        </p:txBody>
      </p:sp>
      <p:sp>
        <p:nvSpPr>
          <p:cNvPr id="11" name="Rectangle 10">
            <a:extLst>
              <a:ext uri="{FF2B5EF4-FFF2-40B4-BE49-F238E27FC236}">
                <a16:creationId xmlns:a16="http://schemas.microsoft.com/office/drawing/2014/main" id="{A214B09E-1C6A-42BF-BC93-B8A18778EF96}"/>
              </a:ext>
            </a:extLst>
          </p:cNvPr>
          <p:cNvSpPr/>
          <p:nvPr/>
        </p:nvSpPr>
        <p:spPr>
          <a:xfrm>
            <a:off x="2810912" y="4927413"/>
            <a:ext cx="7298421" cy="830997"/>
          </a:xfrm>
          <a:prstGeom prst="rect">
            <a:avLst/>
          </a:prstGeom>
          <a:noFill/>
        </p:spPr>
        <p:txBody>
          <a:bodyPr wrap="square" lIns="91440" tIns="45720" rIns="91440" bIns="45720">
            <a:spAutoFit/>
          </a:bodyPr>
          <a:lstStyle/>
          <a:p>
            <a:pPr algn="ct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Dependents mirror Health and Dental plans as the employee under whom they are enrolled</a:t>
            </a: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14269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p:cTn id="2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 calcmode="lin" valueType="num">
                                      <p:cBhvr>
                                        <p:cTn id="28"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 calcmode="lin" valueType="num">
                                      <p:cBhvr>
                                        <p:cTn id="35"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1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 calcmode="lin" valueType="num">
                                      <p:cBhvr>
                                        <p:cTn id="42"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1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 calcmode="lin" valueType="num">
                                      <p:cBhvr>
                                        <p:cTn id="49"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047AF9-6A77-42B2-8C2C-FACE7D7B23E2}"/>
              </a:ext>
            </a:extLst>
          </p:cNvPr>
          <p:cNvSpPr/>
          <p:nvPr/>
        </p:nvSpPr>
        <p:spPr>
          <a:xfrm>
            <a:off x="2063692" y="190579"/>
            <a:ext cx="7089315" cy="707886"/>
          </a:xfrm>
          <a:prstGeom prst="rect">
            <a:avLst/>
          </a:prstGeom>
          <a:noFill/>
        </p:spPr>
        <p:txBody>
          <a:bodyPr wrap="square" lIns="91440" tIns="45720" rIns="91440" bIns="45720">
            <a:sp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Eligible Dependents</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TextBox 3">
            <a:extLst>
              <a:ext uri="{FF2B5EF4-FFF2-40B4-BE49-F238E27FC236}">
                <a16:creationId xmlns:a16="http://schemas.microsoft.com/office/drawing/2014/main" id="{E751E683-CBE1-4ACD-904C-6963E6E1ED05}"/>
              </a:ext>
            </a:extLst>
          </p:cNvPr>
          <p:cNvSpPr txBox="1"/>
          <p:nvPr/>
        </p:nvSpPr>
        <p:spPr>
          <a:xfrm>
            <a:off x="620786" y="2045809"/>
            <a:ext cx="10956022" cy="369332"/>
          </a:xfrm>
          <a:prstGeom prst="rect">
            <a:avLst/>
          </a:prstGeom>
          <a:noFill/>
        </p:spPr>
        <p:txBody>
          <a:bodyPr wrap="square" rtlCol="0">
            <a:spAutoFit/>
          </a:bodyPr>
          <a:lstStyle/>
          <a:p>
            <a:r>
              <a:rPr lang="en-US" dirty="0"/>
              <a:t>	</a:t>
            </a:r>
          </a:p>
        </p:txBody>
      </p:sp>
      <p:pic>
        <p:nvPicPr>
          <p:cNvPr id="5" name="Picture 4">
            <a:extLst>
              <a:ext uri="{FF2B5EF4-FFF2-40B4-BE49-F238E27FC236}">
                <a16:creationId xmlns:a16="http://schemas.microsoft.com/office/drawing/2014/main" id="{511D9732-7AAE-498C-B893-500B3EA13827}"/>
              </a:ext>
            </a:extLst>
          </p:cNvPr>
          <p:cNvPicPr>
            <a:picLocks noChangeAspect="1"/>
          </p:cNvPicPr>
          <p:nvPr/>
        </p:nvPicPr>
        <p:blipFill>
          <a:blip r:embed="rId2"/>
          <a:stretch>
            <a:fillRect/>
          </a:stretch>
        </p:blipFill>
        <p:spPr>
          <a:xfrm>
            <a:off x="1919873" y="1685727"/>
            <a:ext cx="7376952" cy="3809854"/>
          </a:xfrm>
          <a:prstGeom prst="rect">
            <a:avLst/>
          </a:prstGeom>
        </p:spPr>
      </p:pic>
    </p:spTree>
    <p:extLst>
      <p:ext uri="{BB962C8B-B14F-4D97-AF65-F5344CB8AC3E}">
        <p14:creationId xmlns:p14="http://schemas.microsoft.com/office/powerpoint/2010/main" val="376897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1C9CD-FAA6-4070-82B8-DD4DE1997081}"/>
              </a:ext>
            </a:extLst>
          </p:cNvPr>
          <p:cNvPicPr>
            <a:picLocks noChangeAspect="1"/>
          </p:cNvPicPr>
          <p:nvPr/>
        </p:nvPicPr>
        <p:blipFill>
          <a:blip r:embed="rId2"/>
          <a:stretch>
            <a:fillRect/>
          </a:stretch>
        </p:blipFill>
        <p:spPr>
          <a:xfrm>
            <a:off x="452438" y="2180280"/>
            <a:ext cx="2143125" cy="2143125"/>
          </a:xfrm>
          <a:prstGeom prst="rect">
            <a:avLst/>
          </a:prstGeom>
        </p:spPr>
      </p:pic>
      <p:sp>
        <p:nvSpPr>
          <p:cNvPr id="3" name="Rectangle 2">
            <a:extLst>
              <a:ext uri="{FF2B5EF4-FFF2-40B4-BE49-F238E27FC236}">
                <a16:creationId xmlns:a16="http://schemas.microsoft.com/office/drawing/2014/main" id="{A09C094F-17EA-4669-93A7-2CB55E500C4C}"/>
              </a:ext>
            </a:extLst>
          </p:cNvPr>
          <p:cNvSpPr/>
          <p:nvPr/>
        </p:nvSpPr>
        <p:spPr>
          <a:xfrm>
            <a:off x="1761688" y="394413"/>
            <a:ext cx="10276513" cy="769441"/>
          </a:xfrm>
          <a:prstGeom prst="rect">
            <a:avLst/>
          </a:prstGeom>
          <a:noFill/>
        </p:spPr>
        <p:txBody>
          <a:bodyPr wrap="square" lIns="91440" tIns="45720" rIns="91440" bIns="45720">
            <a:spAutoFit/>
          </a:bodyPr>
          <a:lstStyle/>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Central Management Services (CMS)</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TextBox 3">
            <a:extLst>
              <a:ext uri="{FF2B5EF4-FFF2-40B4-BE49-F238E27FC236}">
                <a16:creationId xmlns:a16="http://schemas.microsoft.com/office/drawing/2014/main" id="{E91EFE48-4BA7-4449-8A71-089E6BF81886}"/>
              </a:ext>
            </a:extLst>
          </p:cNvPr>
          <p:cNvSpPr txBox="1"/>
          <p:nvPr/>
        </p:nvSpPr>
        <p:spPr>
          <a:xfrm>
            <a:off x="3489820" y="1359017"/>
            <a:ext cx="8061820"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State of Illinois insurance plan is negotiated and directed by Central Management Services (CMS).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Each plan, providers, and coverages offered, to include costs may change annually.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Employees should refer to the annual </a:t>
            </a:r>
            <a:r>
              <a:rPr lang="en-US" sz="2400" dirty="0">
                <a:solidFill>
                  <a:schemeClr val="tx2"/>
                </a:solidFill>
                <a:hlinkClick r:id="rId3">
                  <a:extLst>
                    <a:ext uri="{A12FA001-AC4F-418D-AE19-62706E023703}">
                      <ahyp:hlinkClr xmlns:ahyp="http://schemas.microsoft.com/office/drawing/2018/hyperlinkcolor" val="tx"/>
                    </a:ext>
                  </a:extLst>
                </a:hlinkClick>
              </a:rPr>
              <a:t>Benefit Choice </a:t>
            </a:r>
            <a:r>
              <a:rPr lang="en-US" sz="2400" dirty="0"/>
              <a:t>booklet and the </a:t>
            </a:r>
            <a:r>
              <a:rPr lang="en-US" sz="2400" dirty="0">
                <a:solidFill>
                  <a:schemeClr val="tx2"/>
                </a:solidFill>
                <a:hlinkClick r:id="rId4">
                  <a:extLst>
                    <a:ext uri="{A12FA001-AC4F-418D-AE19-62706E023703}">
                      <ahyp:hlinkClr xmlns:ahyp="http://schemas.microsoft.com/office/drawing/2018/hyperlinkcolor" val="tx"/>
                    </a:ext>
                  </a:extLst>
                </a:hlinkClick>
              </a:rPr>
              <a:t>Benefits Handbook </a:t>
            </a:r>
            <a:r>
              <a:rPr lang="en-US" sz="2400" dirty="0"/>
              <a:t>for more detailed information.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You may also visit the CMS </a:t>
            </a:r>
            <a:r>
              <a:rPr lang="en-US" sz="2400" u="sng" dirty="0">
                <a:solidFill>
                  <a:schemeClr val="tx2"/>
                </a:solidFill>
              </a:rPr>
              <a:t>W</a:t>
            </a:r>
            <a:r>
              <a:rPr lang="en-US" sz="2400" u="sng" dirty="0">
                <a:solidFill>
                  <a:schemeClr val="tx2"/>
                </a:solidFill>
                <a:hlinkClick r:id="rId5">
                  <a:extLst>
                    <a:ext uri="{A12FA001-AC4F-418D-AE19-62706E023703}">
                      <ahyp:hlinkClr xmlns:ahyp="http://schemas.microsoft.com/office/drawing/2018/hyperlinkcolor" val="tx"/>
                    </a:ext>
                  </a:extLst>
                </a:hlinkClick>
              </a:rPr>
              <a:t>ebsite</a:t>
            </a:r>
            <a:r>
              <a:rPr lang="en-US" sz="2400" u="sng" dirty="0">
                <a:solidFill>
                  <a:schemeClr val="tx2"/>
                </a:solidFill>
              </a:rPr>
              <a:t> </a:t>
            </a:r>
            <a:r>
              <a:rPr lang="en-US" sz="2400" dirty="0"/>
              <a:t>for additional resources and information.</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00978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2738</TotalTime>
  <Words>4857</Words>
  <Application>Microsoft Office PowerPoint</Application>
  <PresentationFormat>Widescreen</PresentationFormat>
  <Paragraphs>485</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Corbel</vt:lpstr>
      <vt:lpstr>museo-sans</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D Walker</dc:creator>
  <cp:lastModifiedBy>Steven D Walker</cp:lastModifiedBy>
  <cp:revision>78</cp:revision>
  <dcterms:created xsi:type="dcterms:W3CDTF">2021-10-20T13:15:40Z</dcterms:created>
  <dcterms:modified xsi:type="dcterms:W3CDTF">2021-12-09T19:56:41Z</dcterms:modified>
</cp:coreProperties>
</file>