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164"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BBBEC3DD-30BD-4C5A-AC35-861282EE84C6}" type="datetimeFigureOut">
              <a:rPr lang="en-US" smtClean="0"/>
              <a:t>10/1/2012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5FFC439C-CCFD-4687-ADD6-6DB78E559E7B}"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BEC3DD-30BD-4C5A-AC35-861282EE84C6}" type="datetimeFigureOut">
              <a:rPr lang="en-US" smtClean="0"/>
              <a:t>10/1/2012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FC439C-CCFD-4687-ADD6-6DB78E559E7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BEC3DD-30BD-4C5A-AC35-861282EE84C6}" type="datetimeFigureOut">
              <a:rPr lang="en-US" smtClean="0"/>
              <a:t>10/1/2012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FC439C-CCFD-4687-ADD6-6DB78E559E7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BEC3DD-30BD-4C5A-AC35-861282EE84C6}" type="datetimeFigureOut">
              <a:rPr lang="en-US" smtClean="0"/>
              <a:t>10/1/2012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FC439C-CCFD-4687-ADD6-6DB78E559E7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BBBEC3DD-30BD-4C5A-AC35-861282EE84C6}" type="datetimeFigureOut">
              <a:rPr lang="en-US" smtClean="0"/>
              <a:t>10/1/2012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5FFC439C-CCFD-4687-ADD6-6DB78E559E7B}"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BBEC3DD-30BD-4C5A-AC35-861282EE84C6}" type="datetimeFigureOut">
              <a:rPr lang="en-US" smtClean="0"/>
              <a:t>10/1/2012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5FFC439C-CCFD-4687-ADD6-6DB78E559E7B}"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BBEC3DD-30BD-4C5A-AC35-861282EE84C6}" type="datetimeFigureOut">
              <a:rPr lang="en-US" smtClean="0"/>
              <a:t>10/1/2012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5FFC439C-CCFD-4687-ADD6-6DB78E559E7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BBEC3DD-30BD-4C5A-AC35-861282EE84C6}" type="datetimeFigureOut">
              <a:rPr lang="en-US" smtClean="0"/>
              <a:t>10/1/2012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FFC439C-CCFD-4687-ADD6-6DB78E559E7B}"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BBEC3DD-30BD-4C5A-AC35-861282EE84C6}" type="datetimeFigureOut">
              <a:rPr lang="en-US" smtClean="0"/>
              <a:t>10/1/2012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FFC439C-CCFD-4687-ADD6-6DB78E559E7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BBBEC3DD-30BD-4C5A-AC35-861282EE84C6}" type="datetimeFigureOut">
              <a:rPr lang="en-US" smtClean="0"/>
              <a:t>10/1/2012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5FFC439C-CCFD-4687-ADD6-6DB78E559E7B}"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BBBEC3DD-30BD-4C5A-AC35-861282EE84C6}" type="datetimeFigureOut">
              <a:rPr lang="en-US" smtClean="0"/>
              <a:t>10/1/2012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5FFC439C-CCFD-4687-ADD6-6DB78E559E7B}"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BBBEC3DD-30BD-4C5A-AC35-861282EE84C6}" type="datetimeFigureOut">
              <a:rPr lang="en-US" smtClean="0"/>
              <a:t>10/1/2012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5FFC439C-CCFD-4687-ADD6-6DB78E559E7B}"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Study Abroad Proposal</a:t>
            </a:r>
            <a:endParaRPr lang="en-US" dirty="0"/>
          </a:p>
        </p:txBody>
      </p:sp>
      <p:sp>
        <p:nvSpPr>
          <p:cNvPr id="3" name="Subtitle 2"/>
          <p:cNvSpPr>
            <a:spLocks noGrp="1"/>
          </p:cNvSpPr>
          <p:nvPr>
            <p:ph type="subTitle" idx="1"/>
          </p:nvPr>
        </p:nvSpPr>
        <p:spPr/>
        <p:txBody>
          <a:bodyPr/>
          <a:lstStyle/>
          <a:p>
            <a:r>
              <a:rPr lang="en-US" dirty="0" smtClean="0"/>
              <a:t>Revised Requirement</a:t>
            </a:r>
          </a:p>
          <a:p>
            <a:r>
              <a:rPr lang="en-US" dirty="0" smtClean="0"/>
              <a:t>Course Proposal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5</a:t>
            </a:r>
            <a:endParaRPr lang="en-US" dirty="0"/>
          </a:p>
        </p:txBody>
      </p:sp>
      <p:sp>
        <p:nvSpPr>
          <p:cNvPr id="3" name="Content Placeholder 2"/>
          <p:cNvSpPr>
            <a:spLocks noGrp="1"/>
          </p:cNvSpPr>
          <p:nvPr>
            <p:ph idx="1"/>
          </p:nvPr>
        </p:nvSpPr>
        <p:spPr/>
        <p:txBody>
          <a:bodyPr/>
          <a:lstStyle/>
          <a:p>
            <a:r>
              <a:rPr lang="en-US" dirty="0" smtClean="0"/>
              <a:t>Continuing Your International Experience (Graduate Programs Abroad, Funding for Graduate Programs Abroad, Build an International Career) </a:t>
            </a:r>
          </a:p>
          <a:p>
            <a:pPr lvl="1"/>
            <a:r>
              <a:rPr lang="en-US" dirty="0" smtClean="0"/>
              <a:t>Journal Entry #3</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6</a:t>
            </a:r>
            <a:endParaRPr lang="en-US" dirty="0"/>
          </a:p>
        </p:txBody>
      </p:sp>
      <p:sp>
        <p:nvSpPr>
          <p:cNvPr id="3" name="Content Placeholder 2"/>
          <p:cNvSpPr>
            <a:spLocks noGrp="1"/>
          </p:cNvSpPr>
          <p:nvPr>
            <p:ph idx="1"/>
          </p:nvPr>
        </p:nvSpPr>
        <p:spPr/>
        <p:txBody>
          <a:bodyPr/>
          <a:lstStyle/>
          <a:p>
            <a:r>
              <a:rPr lang="en-US" dirty="0" smtClean="0"/>
              <a:t>Approximately 4-6 Study Abroad Presentations (with follow-up questions by instructor, class members, others from campus community)</a:t>
            </a:r>
          </a:p>
          <a:p>
            <a:pPr lvl="1"/>
            <a:r>
              <a:rPr lang="en-US" dirty="0" smtClean="0"/>
              <a:t>Journal Entry #4 (reaction to presentations given an initial prompt related to reading)</a:t>
            </a:r>
          </a:p>
          <a:p>
            <a:pPr lvl="1"/>
            <a:r>
              <a:rPr lang="en-US" dirty="0" smtClean="0"/>
              <a:t>Study Abroad Project and Reflection Paper due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7</a:t>
            </a:r>
            <a:endParaRPr lang="en-US" dirty="0"/>
          </a:p>
        </p:txBody>
      </p:sp>
      <p:sp>
        <p:nvSpPr>
          <p:cNvPr id="3" name="Content Placeholder 2"/>
          <p:cNvSpPr>
            <a:spLocks noGrp="1"/>
          </p:cNvSpPr>
          <p:nvPr>
            <p:ph idx="1"/>
          </p:nvPr>
        </p:nvSpPr>
        <p:spPr/>
        <p:txBody>
          <a:bodyPr/>
          <a:lstStyle/>
          <a:p>
            <a:r>
              <a:rPr lang="en-US" dirty="0" smtClean="0"/>
              <a:t>Approximately 4-6 Study Abroad Presentations (with follow-up questions by instructor, class members, others from campus community)</a:t>
            </a:r>
          </a:p>
          <a:p>
            <a:pPr lvl="1"/>
            <a:r>
              <a:rPr lang="en-US" dirty="0" smtClean="0"/>
              <a:t>Journal Entry #5 (reaction to presentations given a second prompt related to reading)</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8</a:t>
            </a:r>
            <a:endParaRPr lang="en-US" dirty="0"/>
          </a:p>
        </p:txBody>
      </p:sp>
      <p:sp>
        <p:nvSpPr>
          <p:cNvPr id="3" name="Content Placeholder 2"/>
          <p:cNvSpPr>
            <a:spLocks noGrp="1"/>
          </p:cNvSpPr>
          <p:nvPr>
            <p:ph idx="1"/>
          </p:nvPr>
        </p:nvSpPr>
        <p:spPr/>
        <p:txBody>
          <a:bodyPr/>
          <a:lstStyle/>
          <a:p>
            <a:r>
              <a:rPr lang="en-US" dirty="0" smtClean="0"/>
              <a:t>Approximately 4-6 Study Abroad Presentations (with follow-up questions by instructor, class members, others from campus community)</a:t>
            </a:r>
          </a:p>
          <a:p>
            <a:pPr lvl="1"/>
            <a:r>
              <a:rPr lang="en-US" dirty="0" smtClean="0"/>
              <a:t>Journal Entry #6 (reaction to presentations given a third prompt related to reading)</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9</a:t>
            </a:r>
            <a:endParaRPr lang="en-US" dirty="0"/>
          </a:p>
        </p:txBody>
      </p:sp>
      <p:sp>
        <p:nvSpPr>
          <p:cNvPr id="3" name="Content Placeholder 2"/>
          <p:cNvSpPr>
            <a:spLocks noGrp="1"/>
          </p:cNvSpPr>
          <p:nvPr>
            <p:ph idx="1"/>
          </p:nvPr>
        </p:nvSpPr>
        <p:spPr/>
        <p:txBody>
          <a:bodyPr/>
          <a:lstStyle/>
          <a:p>
            <a:r>
              <a:rPr lang="en-US" dirty="0" smtClean="0"/>
              <a:t>Approximately 4-6 Study Abroad Presentations (with follow-up questions by instructor, class members, others from campus community)</a:t>
            </a:r>
          </a:p>
          <a:p>
            <a:pPr lvl="1"/>
            <a:r>
              <a:rPr lang="en-US" dirty="0" smtClean="0"/>
              <a:t>Journal Entry #7 (reaction to presentations given a fourth prompt related to reading)</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10</a:t>
            </a:r>
            <a:endParaRPr lang="en-US" dirty="0"/>
          </a:p>
        </p:txBody>
      </p:sp>
      <p:sp>
        <p:nvSpPr>
          <p:cNvPr id="3" name="Content Placeholder 2"/>
          <p:cNvSpPr>
            <a:spLocks noGrp="1"/>
          </p:cNvSpPr>
          <p:nvPr>
            <p:ph idx="1"/>
          </p:nvPr>
        </p:nvSpPr>
        <p:spPr/>
        <p:txBody>
          <a:bodyPr/>
          <a:lstStyle/>
          <a:p>
            <a:r>
              <a:rPr lang="en-US" dirty="0" smtClean="0"/>
              <a:t>Job Search (Skill Assessment, Learn to Articulate Your Experience)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11</a:t>
            </a:r>
            <a:endParaRPr lang="en-US" dirty="0"/>
          </a:p>
        </p:txBody>
      </p:sp>
      <p:sp>
        <p:nvSpPr>
          <p:cNvPr id="3" name="Content Placeholder 2"/>
          <p:cNvSpPr>
            <a:spLocks noGrp="1"/>
          </p:cNvSpPr>
          <p:nvPr>
            <p:ph idx="1"/>
          </p:nvPr>
        </p:nvSpPr>
        <p:spPr/>
        <p:txBody>
          <a:bodyPr>
            <a:normAutofit/>
          </a:bodyPr>
          <a:lstStyle/>
          <a:p>
            <a:r>
              <a:rPr lang="en-US" dirty="0" smtClean="0"/>
              <a:t>Job Search (Create Your Resume Highlighting Curricular, Co-curricular, Study Abroad, and Employment Experiences)</a:t>
            </a:r>
          </a:p>
          <a:p>
            <a:pPr lvl="1"/>
            <a:r>
              <a:rPr lang="en-US" dirty="0" smtClean="0"/>
              <a:t>Due: Potential Employment Project- Written summary of the position’s expectations/duties and the knowledge and skills that the ideal candidate for the position would possess based on job advertisement and other research</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12</a:t>
            </a:r>
            <a:endParaRPr lang="en-US" dirty="0"/>
          </a:p>
        </p:txBody>
      </p:sp>
      <p:sp>
        <p:nvSpPr>
          <p:cNvPr id="3" name="Content Placeholder 2"/>
          <p:cNvSpPr>
            <a:spLocks noGrp="1"/>
          </p:cNvSpPr>
          <p:nvPr>
            <p:ph idx="1"/>
          </p:nvPr>
        </p:nvSpPr>
        <p:spPr/>
        <p:txBody>
          <a:bodyPr/>
          <a:lstStyle/>
          <a:p>
            <a:r>
              <a:rPr lang="en-US" dirty="0" smtClean="0"/>
              <a:t>Job Search (Articulating your Curricular, Co-curricular, Study Abroad, and Employment Experience Related to a Particular Position in a Letter and Interview)</a:t>
            </a:r>
          </a:p>
          <a:p>
            <a:pPr lvl="1"/>
            <a:r>
              <a:rPr lang="en-US" dirty="0" smtClean="0"/>
              <a:t>Due: Potential Employment Project- 1</a:t>
            </a:r>
            <a:r>
              <a:rPr lang="en-US" baseline="30000" dirty="0" smtClean="0"/>
              <a:t>st</a:t>
            </a:r>
            <a:r>
              <a:rPr lang="en-US" dirty="0" smtClean="0"/>
              <a:t> draft of Resume</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13</a:t>
            </a:r>
            <a:endParaRPr lang="en-US" dirty="0"/>
          </a:p>
        </p:txBody>
      </p:sp>
      <p:sp>
        <p:nvSpPr>
          <p:cNvPr id="3" name="Content Placeholder 2"/>
          <p:cNvSpPr>
            <a:spLocks noGrp="1"/>
          </p:cNvSpPr>
          <p:nvPr>
            <p:ph idx="1"/>
          </p:nvPr>
        </p:nvSpPr>
        <p:spPr/>
        <p:txBody>
          <a:bodyPr/>
          <a:lstStyle/>
          <a:p>
            <a:r>
              <a:rPr lang="en-US" dirty="0" smtClean="0"/>
              <a:t>Due – Potential Employment Project- 1</a:t>
            </a:r>
            <a:r>
              <a:rPr lang="en-US" baseline="30000" dirty="0" smtClean="0"/>
              <a:t>st</a:t>
            </a:r>
            <a:r>
              <a:rPr lang="en-US" dirty="0" smtClean="0"/>
              <a:t> draft of Letter to Potential Employer</a:t>
            </a:r>
          </a:p>
          <a:p>
            <a:r>
              <a:rPr lang="en-US" dirty="0" smtClean="0"/>
              <a:t>Peer Review/Critique of Resume and Letter</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14</a:t>
            </a:r>
            <a:endParaRPr lang="en-US" dirty="0"/>
          </a:p>
        </p:txBody>
      </p:sp>
      <p:sp>
        <p:nvSpPr>
          <p:cNvPr id="3" name="Content Placeholder 2"/>
          <p:cNvSpPr>
            <a:spLocks noGrp="1"/>
          </p:cNvSpPr>
          <p:nvPr>
            <p:ph idx="1"/>
          </p:nvPr>
        </p:nvSpPr>
        <p:spPr/>
        <p:txBody>
          <a:bodyPr/>
          <a:lstStyle/>
          <a:p>
            <a:r>
              <a:rPr lang="en-US" dirty="0" smtClean="0"/>
              <a:t>Completing Assessment: Watson-Glazer Critical Thinking and Global Citizenship Survey</a:t>
            </a:r>
          </a:p>
          <a:p>
            <a:pPr lvl="1"/>
            <a:r>
              <a:rPr lang="en-US" dirty="0" smtClean="0"/>
              <a:t>Obtain feedback about letter/resume from faculty in discipline or professional in field and revise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Education </a:t>
            </a:r>
            <a:br>
              <a:rPr lang="en-US" dirty="0" smtClean="0"/>
            </a:br>
            <a:r>
              <a:rPr lang="en-US" dirty="0" smtClean="0"/>
              <a:t>Integrative Experience</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Change the Requirements for the Bachelor’s Degree from A to B.</a:t>
            </a:r>
          </a:p>
          <a:p>
            <a:endParaRPr lang="en-US" b="1" dirty="0" smtClean="0"/>
          </a:p>
          <a:p>
            <a:pPr lvl="1"/>
            <a:r>
              <a:rPr lang="en-US" dirty="0" smtClean="0"/>
              <a:t>Successfully complete the General Education Requirements detailed in the “General Education” section, </a:t>
            </a:r>
            <a:r>
              <a:rPr lang="en-US" dirty="0" smtClean="0">
                <a:solidFill>
                  <a:srgbClr val="FFC000"/>
                </a:solidFill>
              </a:rPr>
              <a:t>including the senior seminar</a:t>
            </a:r>
            <a:r>
              <a:rPr lang="en-US" dirty="0" smtClean="0">
                <a:solidFill>
                  <a:srgbClr val="0070C0"/>
                </a:solidFill>
              </a:rPr>
              <a:t>.</a:t>
            </a:r>
          </a:p>
          <a:p>
            <a:pPr lvl="1"/>
            <a:endParaRPr lang="en-US" dirty="0" smtClean="0"/>
          </a:p>
          <a:p>
            <a:pPr lvl="1"/>
            <a:r>
              <a:rPr lang="en-US" dirty="0" smtClean="0"/>
              <a:t>Successfully complete the General Education Requirements detailed in the “General Education” section, </a:t>
            </a:r>
            <a:r>
              <a:rPr lang="en-US" dirty="0" smtClean="0">
                <a:solidFill>
                  <a:srgbClr val="FFC000"/>
                </a:solidFill>
              </a:rPr>
              <a:t>including the Integrative Experience requirement [senior seminar OR Study Abroad plus STA 4000 (1-0-1)]</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15</a:t>
            </a:r>
            <a:endParaRPr lang="en-US" dirty="0"/>
          </a:p>
        </p:txBody>
      </p:sp>
      <p:sp>
        <p:nvSpPr>
          <p:cNvPr id="3" name="Content Placeholder 2"/>
          <p:cNvSpPr>
            <a:spLocks noGrp="1"/>
          </p:cNvSpPr>
          <p:nvPr>
            <p:ph idx="1"/>
          </p:nvPr>
        </p:nvSpPr>
        <p:spPr/>
        <p:txBody>
          <a:bodyPr/>
          <a:lstStyle/>
          <a:p>
            <a:r>
              <a:rPr lang="en-US" dirty="0" smtClean="0"/>
              <a:t>Small Group Practice of Mock Interview Prompt </a:t>
            </a:r>
          </a:p>
          <a:p>
            <a:pPr lvl="1"/>
            <a:r>
              <a:rPr lang="en-US" dirty="0" smtClean="0"/>
              <a:t>Complete Potential Employment Project due (including position description summary, final draft resume/letter, and reflective component)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Integrative Experience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Integrative Experience of Senior Seminar or the Study Abroad Capstone is an integral, important, and distinctive component of EIU’s general education curriculum. As such, it should be a culminating experience in which students are challenged to consider their collective academic, extracurricular and other undergraduate experiences and apply them in ways that broaden and enhance their readiness to pursue additional graduate or professional study or to begin or continue their journey into a diverse, global and ever-changing world of social, civic and career opportunities and responsibilities.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Abroad + STA4000 (1)</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Study Abroad Program (2 semester hours) and STA 4000 (1 semester hour) </a:t>
            </a:r>
            <a:r>
              <a:rPr lang="en-US" dirty="0" smtClean="0"/>
              <a:t>– Study Abroad is a high quality international academic opportunity that enables students to develop the knowledge and skills necessary for leadership in an interdependent world. The University offers study abroad programs in more than 30 countries around the world. It is competitive and there are scholarships available. Students should plan and apply early. After successful completion of a study abroad program, and 75 semester hours, students are eligible to take STA 4000. As a capstone course, STA 4000 incorporates university assessment activities, which may include tests, surveys and other instruments.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STA4000 (1)</a:t>
            </a:r>
            <a:endParaRPr lang="en-US" dirty="0"/>
          </a:p>
        </p:txBody>
      </p:sp>
      <p:sp>
        <p:nvSpPr>
          <p:cNvPr id="3" name="Content Placeholder 2"/>
          <p:cNvSpPr>
            <a:spLocks noGrp="1"/>
          </p:cNvSpPr>
          <p:nvPr>
            <p:ph idx="1"/>
          </p:nvPr>
        </p:nvSpPr>
        <p:spPr/>
        <p:txBody>
          <a:bodyPr/>
          <a:lstStyle/>
          <a:p>
            <a:r>
              <a:rPr lang="en-US" dirty="0" smtClean="0"/>
              <a:t>Students will exercise their abilities to think critically about their global education experiences. They will develop, summarize, and synthesize their individualized experience through readings, assignments, a reflective piece for the Electronic Writing Portfolio, an individualized project, and a presentation.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a:t>
            </a:r>
            <a:endParaRPr lang="en-US" dirty="0"/>
          </a:p>
        </p:txBody>
      </p:sp>
      <p:sp>
        <p:nvSpPr>
          <p:cNvPr id="3" name="Content Placeholder 2"/>
          <p:cNvSpPr>
            <a:spLocks noGrp="1"/>
          </p:cNvSpPr>
          <p:nvPr>
            <p:ph idx="1"/>
          </p:nvPr>
        </p:nvSpPr>
        <p:spPr/>
        <p:txBody>
          <a:bodyPr/>
          <a:lstStyle/>
          <a:p>
            <a:r>
              <a:rPr lang="en-US" dirty="0" smtClean="0"/>
              <a:t>Go over Syllabus and Reading Schedule. Logistical Issues (Study Abroad Evaluation, Improve your Program, Academic Credit, Get Organized on Campus, Discuss Study Abroad Project Possibilities)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2</a:t>
            </a:r>
            <a:endParaRPr lang="en-US" dirty="0"/>
          </a:p>
        </p:txBody>
      </p:sp>
      <p:sp>
        <p:nvSpPr>
          <p:cNvPr id="3" name="Content Placeholder 2"/>
          <p:cNvSpPr>
            <a:spLocks noGrp="1"/>
          </p:cNvSpPr>
          <p:nvPr>
            <p:ph idx="1"/>
          </p:nvPr>
        </p:nvSpPr>
        <p:spPr/>
        <p:txBody>
          <a:bodyPr/>
          <a:lstStyle/>
          <a:p>
            <a:r>
              <a:rPr lang="en-US" dirty="0" smtClean="0"/>
              <a:t>How to Develop a Reflective Paper for the Study Abroad Project. Discuss Oral Presentation of Study Abroad Project.  Group Activity and Discussion about Types of Study Abroad Projects being Developed.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3</a:t>
            </a:r>
            <a:endParaRPr lang="en-US" dirty="0"/>
          </a:p>
        </p:txBody>
      </p:sp>
      <p:sp>
        <p:nvSpPr>
          <p:cNvPr id="3" name="Content Placeholder 2"/>
          <p:cNvSpPr>
            <a:spLocks noGrp="1"/>
          </p:cNvSpPr>
          <p:nvPr>
            <p:ph idx="1"/>
          </p:nvPr>
        </p:nvSpPr>
        <p:spPr/>
        <p:txBody>
          <a:bodyPr/>
          <a:lstStyle/>
          <a:p>
            <a:r>
              <a:rPr lang="en-US" dirty="0" smtClean="0"/>
              <a:t>Adjusting to Life Back Home (Reentry Challenges You Faced or are Facing, Reflect how you have Changed, Accomplished Goals, Knowledge and Skills Gained). </a:t>
            </a:r>
          </a:p>
          <a:p>
            <a:pPr lvl="1"/>
            <a:r>
              <a:rPr lang="en-US" dirty="0" smtClean="0"/>
              <a:t>Group Activity/Discussion. Journal Entry #1</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4</a:t>
            </a:r>
            <a:endParaRPr lang="en-US" dirty="0"/>
          </a:p>
        </p:txBody>
      </p:sp>
      <p:sp>
        <p:nvSpPr>
          <p:cNvPr id="3" name="Content Placeholder 2"/>
          <p:cNvSpPr>
            <a:spLocks noGrp="1"/>
          </p:cNvSpPr>
          <p:nvPr>
            <p:ph idx="1"/>
          </p:nvPr>
        </p:nvSpPr>
        <p:spPr/>
        <p:txBody>
          <a:bodyPr/>
          <a:lstStyle/>
          <a:p>
            <a:r>
              <a:rPr lang="en-US" dirty="0" smtClean="0"/>
              <a:t>Global Citizenry (Intercultural Sensitivity, The Role of the US in the World, Review your Perspective on the US, The Role of Culture in Global Issues, Challenge yourself in your own Community).  </a:t>
            </a:r>
          </a:p>
          <a:p>
            <a:pPr lvl="1"/>
            <a:r>
              <a:rPr lang="en-US" dirty="0" smtClean="0"/>
              <a:t>Group Activity/Discussion.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164</TotalTime>
  <Words>855</Words>
  <Application>Microsoft Office PowerPoint</Application>
  <PresentationFormat>On-screen Show (4:3)</PresentationFormat>
  <Paragraphs>58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Foundry</vt:lpstr>
      <vt:lpstr>Study Abroad Proposal</vt:lpstr>
      <vt:lpstr>General Education  Integrative Experience</vt:lpstr>
      <vt:lpstr>Integrative Experience</vt:lpstr>
      <vt:lpstr>Study Abroad + STA4000 (1)</vt:lpstr>
      <vt:lpstr>STA4000 (1)</vt:lpstr>
      <vt:lpstr>Week 1</vt:lpstr>
      <vt:lpstr>Week 2</vt:lpstr>
      <vt:lpstr>Week 3</vt:lpstr>
      <vt:lpstr>Week 4</vt:lpstr>
      <vt:lpstr>Week 5</vt:lpstr>
      <vt:lpstr>Week 6</vt:lpstr>
      <vt:lpstr>Week 7</vt:lpstr>
      <vt:lpstr>Week 8</vt:lpstr>
      <vt:lpstr>Week 9</vt:lpstr>
      <vt:lpstr>Week 10</vt:lpstr>
      <vt:lpstr>Week 11</vt:lpstr>
      <vt:lpstr>Week 12</vt:lpstr>
      <vt:lpstr>Week 13</vt:lpstr>
      <vt:lpstr>Week 14</vt:lpstr>
      <vt:lpstr>Week 15</vt:lpstr>
    </vt:vector>
  </TitlesOfParts>
  <Company>Eastern Illinois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Abroad Proposal</dc:title>
  <dc:creator>wswilliamson</dc:creator>
  <cp:lastModifiedBy>eiu</cp:lastModifiedBy>
  <cp:revision>18</cp:revision>
  <dcterms:created xsi:type="dcterms:W3CDTF">2012-08-28T16:16:20Z</dcterms:created>
  <dcterms:modified xsi:type="dcterms:W3CDTF">2012-10-01T13:51:50Z</dcterms:modified>
</cp:coreProperties>
</file>