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1" r:id="rId1"/>
  </p:sldMasterIdLst>
  <p:notesMasterIdLst>
    <p:notesMasterId r:id="rId3"/>
  </p:notesMasterIdLst>
  <p:sldIdLst>
    <p:sldId id="262"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FDB827A-8983-05B6-0808-929C3A24AE9A}" name="Jill R Bowers" initials="JRB" userId="Jill R Bowers"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ll R Bowers" initials="JRB" lastIdx="9" clrIdx="0">
    <p:extLst>
      <p:ext uri="{19B8F6BF-5375-455C-9EA6-DF929625EA0E}">
        <p15:presenceInfo xmlns:p15="http://schemas.microsoft.com/office/powerpoint/2012/main" userId="S-1-5-21-631255184-850810955-1538882281-1821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71A1"/>
    <a:srgbClr val="FFFFFF"/>
    <a:srgbClr val="052754"/>
    <a:srgbClr val="D74520"/>
    <a:srgbClr val="DE62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721" autoAdjust="0"/>
    <p:restoredTop sz="95865" autoAdjust="0"/>
  </p:normalViewPr>
  <p:slideViewPr>
    <p:cSldViewPr snapToObjects="1">
      <p:cViewPr varScale="1">
        <p:scale>
          <a:sx n="16" d="100"/>
          <a:sy n="16" d="100"/>
        </p:scale>
        <p:origin x="1228" y="68"/>
      </p:cViewPr>
      <p:guideLst>
        <p:guide orient="horz" pos="10368"/>
        <p:guide pos="1382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charset="0"/>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3E645C15-BC93-A44A-A06A-B4B04C4ED5F7}" type="datetime1">
              <a:rPr lang="en-US"/>
              <a:pPr>
                <a:defRPr/>
              </a:pPr>
              <a:t>3/23/2022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charset="0"/>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E72FF227-20E3-6C4F-8C56-249F9EE6D58F}" type="slidenum">
              <a:rPr lang="en-US"/>
              <a:pPr>
                <a:defRPr/>
              </a:pPr>
              <a:t>‹#›</a:t>
            </a:fld>
            <a:endParaRPr lang="en-US" dirty="0"/>
          </a:p>
        </p:txBody>
      </p:sp>
    </p:spTree>
    <p:extLst>
      <p:ext uri="{BB962C8B-B14F-4D97-AF65-F5344CB8AC3E}">
        <p14:creationId xmlns:p14="http://schemas.microsoft.com/office/powerpoint/2010/main" val="29726231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20807681" y="5615669"/>
            <a:ext cx="23111208" cy="23970250"/>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2560323" y="2560322"/>
            <a:ext cx="29542622" cy="14996165"/>
          </a:xfrm>
        </p:spPr>
        <p:txBody>
          <a:bodyPr anchor="b">
            <a:normAutofit/>
          </a:bodyPr>
          <a:lstStyle>
            <a:lvl1pPr algn="l">
              <a:defRPr sz="21120">
                <a:effectLst/>
              </a:defRPr>
            </a:lvl1pPr>
          </a:lstStyle>
          <a:p>
            <a:r>
              <a:rPr lang="en-US"/>
              <a:t>Click to edit Master title style</a:t>
            </a:r>
            <a:endParaRPr lang="en-US" dirty="0"/>
          </a:p>
        </p:txBody>
      </p:sp>
      <p:sp>
        <p:nvSpPr>
          <p:cNvPr id="3" name="Subtitle 2"/>
          <p:cNvSpPr>
            <a:spLocks noGrp="1"/>
          </p:cNvSpPr>
          <p:nvPr>
            <p:ph type="subTitle" idx="1"/>
          </p:nvPr>
        </p:nvSpPr>
        <p:spPr>
          <a:xfrm>
            <a:off x="2560320" y="18450566"/>
            <a:ext cx="23780400" cy="9184637"/>
          </a:xfrm>
        </p:spPr>
        <p:txBody>
          <a:bodyPr anchor="t">
            <a:normAutofit/>
          </a:bodyPr>
          <a:lstStyle>
            <a:lvl1pPr marL="0" indent="0" algn="l">
              <a:buNone/>
              <a:defRPr sz="9600">
                <a:solidFill>
                  <a:schemeClr val="bg2">
                    <a:lumMod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40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2560320" y="2560320"/>
            <a:ext cx="38770560" cy="1499616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dirty="0"/>
              <a:t>Click icon to add picture</a:t>
            </a:r>
          </a:p>
        </p:txBody>
      </p:sp>
      <p:sp>
        <p:nvSpPr>
          <p:cNvPr id="9" name="Text Placeholder 9"/>
          <p:cNvSpPr>
            <a:spLocks noGrp="1"/>
          </p:cNvSpPr>
          <p:nvPr>
            <p:ph type="body" sz="quarter" idx="14"/>
          </p:nvPr>
        </p:nvSpPr>
        <p:spPr>
          <a:xfrm>
            <a:off x="3657609" y="18450562"/>
            <a:ext cx="34950394" cy="2194560"/>
          </a:xfrm>
        </p:spPr>
        <p:txBody>
          <a:bodyPr anchor="t">
            <a:normAutofit/>
          </a:bodyPr>
          <a:lstStyle>
            <a:lvl1pPr marL="0" indent="0">
              <a:buFontTx/>
              <a:buNone/>
              <a:defRPr sz="7680"/>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3509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8770560" cy="13898880"/>
          </a:xfrm>
        </p:spPr>
        <p:txBody>
          <a:bodyPr anchor="ctr">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19751040"/>
            <a:ext cx="30641050" cy="9144000"/>
          </a:xfrm>
        </p:spPr>
        <p:txBody>
          <a:bodyPr anchor="ctr">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6486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0161" y="2560320"/>
            <a:ext cx="32926978"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120642" y="16459200"/>
            <a:ext cx="30731842" cy="2316480"/>
          </a:xfrm>
        </p:spPr>
        <p:txBody>
          <a:bodyPr anchor="ctr"/>
          <a:lstStyle>
            <a:lvl1pPr marL="0" indent="0">
              <a:buFontTx/>
              <a:buNone/>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Edit Master text styles</a:t>
            </a:r>
          </a:p>
        </p:txBody>
      </p:sp>
      <p:sp>
        <p:nvSpPr>
          <p:cNvPr id="3" name="Text Placeholder 2"/>
          <p:cNvSpPr>
            <a:spLocks noGrp="1"/>
          </p:cNvSpPr>
          <p:nvPr>
            <p:ph type="body" idx="1"/>
          </p:nvPr>
        </p:nvSpPr>
        <p:spPr>
          <a:xfrm>
            <a:off x="2560322" y="20645136"/>
            <a:ext cx="30635333" cy="8249904"/>
          </a:xfrm>
        </p:spPr>
        <p:txBody>
          <a:bodyPr anchor="ctr">
            <a:normAutofit/>
          </a:bodyPr>
          <a:lstStyle>
            <a:lvl1pPr marL="0" indent="0" algn="l">
              <a:buNone/>
              <a:defRPr sz="960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4204814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60322" y="16459200"/>
            <a:ext cx="30635333" cy="8147520"/>
          </a:xfrm>
        </p:spPr>
        <p:txBody>
          <a:bodyPr anchor="b">
            <a:normAutofit/>
          </a:bodyPr>
          <a:lstStyle>
            <a:lvl1pPr algn="l">
              <a:defRPr sz="13440" b="0" cap="all"/>
            </a:lvl1pPr>
          </a:lstStyle>
          <a:p>
            <a:r>
              <a:rPr lang="en-US"/>
              <a:t>Click to edit Master title style</a:t>
            </a:r>
            <a:endParaRPr lang="en-US" dirty="0"/>
          </a:p>
        </p:txBody>
      </p:sp>
      <p:sp>
        <p:nvSpPr>
          <p:cNvPr id="3" name="Text Placeholder 2"/>
          <p:cNvSpPr>
            <a:spLocks noGrp="1"/>
          </p:cNvSpPr>
          <p:nvPr>
            <p:ph type="body" idx="1"/>
          </p:nvPr>
        </p:nvSpPr>
        <p:spPr>
          <a:xfrm>
            <a:off x="2560320" y="24638307"/>
            <a:ext cx="30641050" cy="4256731"/>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2223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4110163" y="2560320"/>
            <a:ext cx="32926973" cy="13898880"/>
          </a:xfrm>
        </p:spPr>
        <p:txBody>
          <a:bodyPr anchor="ctr">
            <a:normAutofit/>
          </a:bodyPr>
          <a:lstStyle>
            <a:lvl1pPr algn="l">
              <a:defRPr sz="1344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560322" y="18653760"/>
            <a:ext cx="30635333" cy="5039357"/>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2560320" y="23774400"/>
            <a:ext cx="30635328" cy="5120640"/>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1097283" y="3410995"/>
            <a:ext cx="2195131" cy="2806925"/>
          </a:xfrm>
          <a:prstGeom prst="rect">
            <a:avLst/>
          </a:prstGeom>
        </p:spPr>
        <p:txBody>
          <a:bodyPr vert="horz" lIns="438912" tIns="219456" rIns="438912" bIns="219456" rtlCol="0" anchor="ctr">
            <a:noAutofit/>
          </a:bodyPr>
          <a:lstStyle/>
          <a:p>
            <a:pPr lvl="0"/>
            <a:r>
              <a:rPr lang="en-US" sz="38400" dirty="0">
                <a:solidFill>
                  <a:schemeClr val="tx1"/>
                </a:solidFill>
                <a:effectLst/>
              </a:rPr>
              <a:t>“</a:t>
            </a:r>
          </a:p>
        </p:txBody>
      </p:sp>
      <p:sp>
        <p:nvSpPr>
          <p:cNvPr id="15" name="TextBox 14"/>
          <p:cNvSpPr txBox="1"/>
          <p:nvPr/>
        </p:nvSpPr>
        <p:spPr>
          <a:xfrm>
            <a:off x="36941763" y="13289285"/>
            <a:ext cx="2195131" cy="2806925"/>
          </a:xfrm>
          <a:prstGeom prst="rect">
            <a:avLst/>
          </a:prstGeom>
        </p:spPr>
        <p:txBody>
          <a:bodyPr vert="horz" lIns="438912" tIns="219456" rIns="438912" bIns="219456" rtlCol="0" anchor="ctr">
            <a:noAutofit/>
          </a:bodyPr>
          <a:lstStyle/>
          <a:p>
            <a:pPr lvl="0" algn="r"/>
            <a:r>
              <a:rPr lang="en-US" sz="38400" dirty="0">
                <a:solidFill>
                  <a:schemeClr val="tx1"/>
                </a:solidFill>
                <a:effectLst/>
              </a:rPr>
              <a:t>”</a:t>
            </a:r>
          </a:p>
        </p:txBody>
      </p:sp>
    </p:spTree>
    <p:extLst>
      <p:ext uri="{BB962C8B-B14F-4D97-AF65-F5344CB8AC3E}">
        <p14:creationId xmlns:p14="http://schemas.microsoft.com/office/powerpoint/2010/main" val="2207306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60320" y="2560320"/>
            <a:ext cx="36123158" cy="13898880"/>
          </a:xfrm>
        </p:spPr>
        <p:txBody>
          <a:bodyPr vert="horz" lIns="91440" tIns="45720" rIns="91440" bIns="45720" rtlCol="0" anchor="ctr">
            <a:normAutofit/>
          </a:bodyPr>
          <a:lstStyle>
            <a:lvl1pPr>
              <a:defRPr lang="en-US" sz="1344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2560322" y="18856963"/>
            <a:ext cx="30635333" cy="4023360"/>
          </a:xfrm>
        </p:spPr>
        <p:txBody>
          <a:bodyPr vert="horz" lIns="91440" tIns="45720" rIns="91440" bIns="45720" rtlCol="0" anchor="b">
            <a:normAutofit/>
          </a:bodyPr>
          <a:lstStyle>
            <a:lvl1pPr>
              <a:buNone/>
              <a:defRPr lang="en-US" sz="96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2560320" y="22880330"/>
            <a:ext cx="30635328" cy="601471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847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lgn="l">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2" y="2560325"/>
            <a:ext cx="31463362" cy="18084816"/>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0E7CA6F-884E-634E-A75A-572F483F8848}"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C23B04B-B7F2-FF4D-8077-EF3B1F9C6BAE}" type="slidenum">
              <a:rPr lang="en-US" smtClean="0"/>
              <a:pPr>
                <a:defRPr/>
              </a:pPr>
              <a:t>‹#›</a:t>
            </a:fld>
            <a:endParaRPr lang="en-US" dirty="0"/>
          </a:p>
        </p:txBody>
      </p:sp>
    </p:spTree>
    <p:extLst>
      <p:ext uri="{BB962C8B-B14F-4D97-AF65-F5344CB8AC3E}">
        <p14:creationId xmlns:p14="http://schemas.microsoft.com/office/powerpoint/2010/main" val="37932597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518749" y="2560320"/>
            <a:ext cx="9812131" cy="21214080"/>
          </a:xfrm>
        </p:spPr>
        <p:txBody>
          <a:bodyPr vert="eaVert">
            <a:normAutofit/>
          </a:bodyPr>
          <a:lstStyle>
            <a:lvl1pPr>
              <a:defRPr sz="134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560320" y="2560320"/>
            <a:ext cx="28080058" cy="2633472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B9D8FB5-0612-A746-80CF-DDCC9E0BE654}"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7C0733A-467B-FA4F-A4AA-CB0DB15665B4}" type="slidenum">
              <a:rPr lang="en-US" smtClean="0"/>
              <a:pPr>
                <a:defRPr/>
              </a:pPr>
              <a:t>‹#›</a:t>
            </a:fld>
            <a:endParaRPr lang="en-US" dirty="0"/>
          </a:p>
        </p:txBody>
      </p:sp>
    </p:spTree>
    <p:extLst>
      <p:ext uri="{BB962C8B-B14F-4D97-AF65-F5344CB8AC3E}">
        <p14:creationId xmlns:p14="http://schemas.microsoft.com/office/powerpoint/2010/main" val="15934179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ue Background Poster">
    <p:spTree>
      <p:nvGrpSpPr>
        <p:cNvPr id="1" name=""/>
        <p:cNvGrpSpPr/>
        <p:nvPr/>
      </p:nvGrpSpPr>
      <p:grpSpPr>
        <a:xfrm>
          <a:off x="0" y="0"/>
          <a:ext cx="0" cy="0"/>
          <a:chOff x="0" y="0"/>
          <a:chExt cx="0" cy="0"/>
        </a:xfrm>
      </p:grpSpPr>
      <p:sp>
        <p:nvSpPr>
          <p:cNvPr id="2" name="Rectangle 1"/>
          <p:cNvSpPr/>
          <p:nvPr userDrawn="1"/>
        </p:nvSpPr>
        <p:spPr>
          <a:xfrm>
            <a:off x="0" y="3886200"/>
            <a:ext cx="43891200" cy="290322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3" name="Straight Connector 2"/>
          <p:cNvCxnSpPr/>
          <p:nvPr userDrawn="1"/>
        </p:nvCxnSpPr>
        <p:spPr>
          <a:xfrm>
            <a:off x="0" y="4038600"/>
            <a:ext cx="43891200" cy="0"/>
          </a:xfrm>
          <a:prstGeom prst="line">
            <a:avLst/>
          </a:prstGeom>
          <a:ln w="381000" cmpd="sng">
            <a:solidFill>
              <a:schemeClr val="tx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988314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range Background Poster">
    <p:spTree>
      <p:nvGrpSpPr>
        <p:cNvPr id="1" name=""/>
        <p:cNvGrpSpPr/>
        <p:nvPr/>
      </p:nvGrpSpPr>
      <p:grpSpPr>
        <a:xfrm>
          <a:off x="0" y="0"/>
          <a:ext cx="0" cy="0"/>
          <a:chOff x="0" y="0"/>
          <a:chExt cx="0" cy="0"/>
        </a:xfrm>
      </p:grpSpPr>
      <p:sp>
        <p:nvSpPr>
          <p:cNvPr id="2" name="Rectangle 1"/>
          <p:cNvSpPr/>
          <p:nvPr userDrawn="1"/>
        </p:nvSpPr>
        <p:spPr>
          <a:xfrm>
            <a:off x="0" y="3886200"/>
            <a:ext cx="43891200" cy="2903220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3" name="Straight Connector 2"/>
          <p:cNvCxnSpPr/>
          <p:nvPr userDrawn="1"/>
        </p:nvCxnSpPr>
        <p:spPr>
          <a:xfrm>
            <a:off x="0" y="4038600"/>
            <a:ext cx="43891200" cy="0"/>
          </a:xfrm>
          <a:prstGeom prst="line">
            <a:avLst/>
          </a:prstGeom>
          <a:ln w="381000" cmpd="sng">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4817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lstStyle/>
          <a:p>
            <a:r>
              <a:rPr lang="en-US"/>
              <a:t>Click to edit Master title style</a:t>
            </a:r>
            <a:endParaRPr lang="en-US" dirty="0"/>
          </a:p>
        </p:txBody>
      </p:sp>
      <p:sp>
        <p:nvSpPr>
          <p:cNvPr id="3" name="Content Placeholder 2"/>
          <p:cNvSpPr>
            <a:spLocks noGrp="1"/>
          </p:cNvSpPr>
          <p:nvPr>
            <p:ph idx="1"/>
          </p:nvPr>
        </p:nvSpPr>
        <p:spPr>
          <a:xfrm>
            <a:off x="2560322" y="2560320"/>
            <a:ext cx="31463362" cy="18084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145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60320" y="9509757"/>
            <a:ext cx="30731846" cy="11135362"/>
          </a:xfrm>
        </p:spPr>
        <p:txBody>
          <a:bodyPr anchor="b">
            <a:normAutofit/>
          </a:bodyPr>
          <a:lstStyle>
            <a:lvl1pPr algn="l">
              <a:defRPr sz="15360" b="0" cap="all"/>
            </a:lvl1pPr>
          </a:lstStyle>
          <a:p>
            <a:r>
              <a:rPr lang="en-US"/>
              <a:t>Click to edit Master title style</a:t>
            </a:r>
            <a:endParaRPr lang="en-US" dirty="0"/>
          </a:p>
        </p:txBody>
      </p:sp>
      <p:sp>
        <p:nvSpPr>
          <p:cNvPr id="3" name="Text Placeholder 2"/>
          <p:cNvSpPr>
            <a:spLocks noGrp="1"/>
          </p:cNvSpPr>
          <p:nvPr>
            <p:ph type="body" idx="1"/>
          </p:nvPr>
        </p:nvSpPr>
        <p:spPr>
          <a:xfrm>
            <a:off x="2560322" y="21539201"/>
            <a:ext cx="30731842" cy="7355842"/>
          </a:xfrm>
        </p:spPr>
        <p:txBody>
          <a:bodyPr anchor="t">
            <a:normAutofit/>
          </a:bodyPr>
          <a:lstStyle>
            <a:lvl1pPr marL="0" indent="0" algn="l">
              <a:buNone/>
              <a:defRPr sz="8640">
                <a:solidFill>
                  <a:schemeClr val="bg2">
                    <a:lumMod val="7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E4A1045-DEEA-8946-B37B-F877AEF129FC}" type="datetime1">
              <a:rPr lang="en-US" smtClean="0"/>
              <a:pPr>
                <a:defRPr/>
              </a:pPr>
              <a:t>3/23/2022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79A86B2-360D-E24E-B447-F98F32436CC1}" type="slidenum">
              <a:rPr lang="en-US" smtClean="0"/>
              <a:pPr>
                <a:defRPr/>
              </a:pPr>
              <a:t>‹#›</a:t>
            </a:fld>
            <a:endParaRPr lang="en-US" dirty="0"/>
          </a:p>
        </p:txBody>
      </p:sp>
    </p:spTree>
    <p:extLst>
      <p:ext uri="{BB962C8B-B14F-4D97-AF65-F5344CB8AC3E}">
        <p14:creationId xmlns:p14="http://schemas.microsoft.com/office/powerpoint/2010/main" val="1316320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11" name="Content Placeholder 3"/>
          <p:cNvSpPr>
            <a:spLocks noGrp="1"/>
          </p:cNvSpPr>
          <p:nvPr>
            <p:ph sz="half" idx="13"/>
          </p:nvPr>
        </p:nvSpPr>
        <p:spPr>
          <a:xfrm>
            <a:off x="2560322" y="2560322"/>
            <a:ext cx="18959842" cy="18084802"/>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22379338" y="2560320"/>
            <a:ext cx="18951542" cy="1804416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9758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Text Placeholder 2"/>
          <p:cNvSpPr>
            <a:spLocks noGrp="1"/>
          </p:cNvSpPr>
          <p:nvPr>
            <p:ph type="body" idx="1"/>
          </p:nvPr>
        </p:nvSpPr>
        <p:spPr>
          <a:xfrm>
            <a:off x="3657605" y="2560320"/>
            <a:ext cx="17840957" cy="2926080"/>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2560317" y="5486402"/>
            <a:ext cx="18938242" cy="15158722"/>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304079" y="2720342"/>
            <a:ext cx="18067445" cy="2766058"/>
          </a:xfrm>
        </p:spPr>
        <p:txBody>
          <a:bodyPr anchor="b">
            <a:noAutofit/>
          </a:bodyPr>
          <a:lstStyle>
            <a:lvl1pPr marL="0" indent="0">
              <a:buNone/>
              <a:defRPr sz="11520" b="0" cap="all">
                <a:solidFill>
                  <a:schemeClr val="tx1"/>
                </a:solidFill>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379340" y="5486400"/>
            <a:ext cx="18992184" cy="1511808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E7C552A1-6EB6-214B-B59F-414060EFC9BA}" type="datetime1">
              <a:rPr lang="en-US" smtClean="0"/>
              <a:pPr>
                <a:defRPr/>
              </a:pPr>
              <a:t>3/23/2022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B58AD041-EDB0-4D41-9E5B-79FB902190D4}" type="slidenum">
              <a:rPr lang="en-US" smtClean="0"/>
              <a:pPr>
                <a:defRPr/>
              </a:pPr>
              <a:t>‹#›</a:t>
            </a:fld>
            <a:endParaRPr lang="en-US" dirty="0"/>
          </a:p>
        </p:txBody>
      </p:sp>
    </p:spTree>
    <p:extLst>
      <p:ext uri="{BB962C8B-B14F-4D97-AF65-F5344CB8AC3E}">
        <p14:creationId xmlns:p14="http://schemas.microsoft.com/office/powerpoint/2010/main" val="300014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60322" y="21579840"/>
            <a:ext cx="31463362" cy="7315200"/>
          </a:xfrm>
        </p:spPr>
        <p:txBody>
          <a:bodyPr>
            <a:normAutofit/>
          </a:bodyPr>
          <a:lstStyle>
            <a:lvl1pPr>
              <a:defRPr sz="1536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122401C-AAEC-224B-B0FC-7E890D4BAFD9}" type="datetime1">
              <a:rPr lang="en-US" smtClean="0"/>
              <a:pPr>
                <a:defRPr/>
              </a:pPr>
              <a:t>3/23/2022</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6EED259-E526-8742-8A7F-7FDFE05072F7}" type="slidenum">
              <a:rPr lang="en-US" smtClean="0"/>
              <a:pPr>
                <a:defRPr/>
              </a:pPr>
              <a:t>‹#›</a:t>
            </a:fld>
            <a:endParaRPr lang="en-US" dirty="0"/>
          </a:p>
        </p:txBody>
      </p:sp>
    </p:spTree>
    <p:extLst>
      <p:ext uri="{BB962C8B-B14F-4D97-AF65-F5344CB8AC3E}">
        <p14:creationId xmlns:p14="http://schemas.microsoft.com/office/powerpoint/2010/main" val="61275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56E7D08-D5EF-6242-865A-CE48CC4D2D04}" type="datetime1">
              <a:rPr lang="en-US" smtClean="0"/>
              <a:pPr>
                <a:defRPr/>
              </a:pPr>
              <a:t>3/23/2022</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F793F65F-BDD2-7143-9DB4-7F6E1DC01511}" type="slidenum">
              <a:rPr lang="en-US" smtClean="0"/>
              <a:pPr>
                <a:defRPr/>
              </a:pPr>
              <a:t>‹#›</a:t>
            </a:fld>
            <a:endParaRPr lang="en-US" dirty="0"/>
          </a:p>
        </p:txBody>
      </p:sp>
    </p:spTree>
    <p:extLst>
      <p:ext uri="{BB962C8B-B14F-4D97-AF65-F5344CB8AC3E}">
        <p14:creationId xmlns:p14="http://schemas.microsoft.com/office/powerpoint/2010/main" val="265046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009602" y="2560320"/>
            <a:ext cx="15361920" cy="7315200"/>
          </a:xfrm>
        </p:spPr>
        <p:txBody>
          <a:bodyPr anchor="b">
            <a:normAutofit/>
          </a:bodyPr>
          <a:lstStyle>
            <a:lvl1pPr algn="l">
              <a:defRPr sz="9600" b="0"/>
            </a:lvl1pPr>
          </a:lstStyle>
          <a:p>
            <a:r>
              <a:rPr lang="en-US"/>
              <a:t>Click to edit Master title style</a:t>
            </a:r>
            <a:endParaRPr lang="en-US" dirty="0"/>
          </a:p>
        </p:txBody>
      </p:sp>
      <p:sp>
        <p:nvSpPr>
          <p:cNvPr id="3" name="Content Placeholder 2"/>
          <p:cNvSpPr>
            <a:spLocks noGrp="1"/>
          </p:cNvSpPr>
          <p:nvPr>
            <p:ph idx="1"/>
          </p:nvPr>
        </p:nvSpPr>
        <p:spPr>
          <a:xfrm>
            <a:off x="2560318" y="2560320"/>
            <a:ext cx="21306024" cy="2633472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009602" y="10607052"/>
            <a:ext cx="15361920" cy="10038082"/>
          </a:xfrm>
        </p:spPr>
        <p:txBody>
          <a:bodyPr anchor="t">
            <a:normAutofit/>
          </a:bodyPr>
          <a:lstStyle>
            <a:lvl1pPr marL="0" indent="0">
              <a:buNone/>
              <a:defRPr sz="768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0B1F0F8D-0D4A-614C-B06A-DCF9395ADB14}" type="datetime1">
              <a:rPr lang="en-US" smtClean="0"/>
              <a:pPr>
                <a:defRPr/>
              </a:pPr>
              <a:t>3/23/2022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EF3A24D-1705-F04C-93FD-1C69EE75A36A}" type="slidenum">
              <a:rPr lang="en-US" smtClean="0"/>
              <a:pPr>
                <a:defRPr/>
              </a:pPr>
              <a:t>‹#›</a:t>
            </a:fld>
            <a:endParaRPr lang="en-US" dirty="0"/>
          </a:p>
        </p:txBody>
      </p:sp>
    </p:spTree>
    <p:extLst>
      <p:ext uri="{BB962C8B-B14F-4D97-AF65-F5344CB8AC3E}">
        <p14:creationId xmlns:p14="http://schemas.microsoft.com/office/powerpoint/2010/main" val="155314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79840" y="6949440"/>
            <a:ext cx="17103638" cy="5486400"/>
          </a:xfrm>
        </p:spPr>
        <p:txBody>
          <a:bodyPr anchor="b">
            <a:normAutofit/>
          </a:bodyPr>
          <a:lstStyle>
            <a:lvl1pPr algn="l">
              <a:defRPr sz="1152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3657600" y="4389120"/>
            <a:ext cx="15748675" cy="2304288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dirty="0"/>
              <a:t>Click icon to add picture</a:t>
            </a:r>
          </a:p>
        </p:txBody>
      </p:sp>
      <p:sp>
        <p:nvSpPr>
          <p:cNvPr id="4" name="Text Placeholder 3"/>
          <p:cNvSpPr>
            <a:spLocks noGrp="1"/>
          </p:cNvSpPr>
          <p:nvPr>
            <p:ph type="body" sz="half" idx="2"/>
          </p:nvPr>
        </p:nvSpPr>
        <p:spPr>
          <a:xfrm>
            <a:off x="21580932" y="13167360"/>
            <a:ext cx="17108270" cy="9997440"/>
          </a:xfrm>
        </p:spPr>
        <p:txBody>
          <a:bodyPr anchor="t">
            <a:normAutofit/>
          </a:bodyPr>
          <a:lstStyle>
            <a:lvl1pPr marL="0" indent="0">
              <a:buNone/>
              <a:defRPr sz="864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3/23/2022</a:t>
            </a:fld>
            <a:endParaRPr lang="en-US" dirty="0"/>
          </a:p>
        </p:txBody>
      </p:sp>
      <p:sp>
        <p:nvSpPr>
          <p:cNvPr id="6" name="Footer Placeholder 5"/>
          <p:cNvSpPr>
            <a:spLocks noGrp="1"/>
          </p:cNvSpPr>
          <p:nvPr>
            <p:ph type="ftr" sz="quarter" idx="11"/>
          </p:nvPr>
        </p:nvSpPr>
        <p:spPr>
          <a:xfrm>
            <a:off x="2560320" y="29626562"/>
            <a:ext cx="27896275" cy="1752600"/>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43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32019240" y="18694404"/>
            <a:ext cx="11858189" cy="12760958"/>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2560322" y="21579840"/>
            <a:ext cx="31463362" cy="7315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60322" y="2560325"/>
            <a:ext cx="31463362" cy="18084816"/>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665179" y="29626577"/>
            <a:ext cx="5762222" cy="1752600"/>
          </a:xfrm>
          <a:prstGeom prst="rect">
            <a:avLst/>
          </a:prstGeom>
        </p:spPr>
        <p:txBody>
          <a:bodyPr vert="horz" lIns="91440" tIns="45720" rIns="91440" bIns="45720" rtlCol="0" anchor="t"/>
          <a:lstStyle>
            <a:lvl1pPr algn="r">
              <a:defRPr sz="4800" b="0" i="0">
                <a:solidFill>
                  <a:schemeClr val="bg2">
                    <a:lumMod val="50000"/>
                  </a:schemeClr>
                </a:solidFill>
                <a:effectLst/>
                <a:latin typeface="+mn-lt"/>
              </a:defRPr>
            </a:lvl1pPr>
          </a:lstStyle>
          <a:p>
            <a:fld id="{B61BEF0D-F0BB-DE4B-95CE-6DB70DBA9567}" type="datetimeFigureOut">
              <a:rPr lang="en-US" smtClean="0"/>
              <a:pPr/>
              <a:t>3/23/2022</a:t>
            </a:fld>
            <a:endParaRPr lang="en-US" dirty="0"/>
          </a:p>
        </p:txBody>
      </p:sp>
      <p:sp>
        <p:nvSpPr>
          <p:cNvPr id="5" name="Footer Placeholder 4"/>
          <p:cNvSpPr>
            <a:spLocks noGrp="1"/>
          </p:cNvSpPr>
          <p:nvPr>
            <p:ph type="ftr" sz="quarter" idx="3"/>
          </p:nvPr>
        </p:nvSpPr>
        <p:spPr>
          <a:xfrm>
            <a:off x="2560320" y="29626562"/>
            <a:ext cx="27896275" cy="1752600"/>
          </a:xfrm>
          <a:prstGeom prst="rect">
            <a:avLst/>
          </a:prstGeom>
        </p:spPr>
        <p:txBody>
          <a:bodyPr vert="horz" lIns="91440" tIns="45720" rIns="91440" bIns="45720" rtlCol="0" anchor="t"/>
          <a:lstStyle>
            <a:lvl1pPr algn="l">
              <a:defRPr sz="48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37317247" y="26776697"/>
            <a:ext cx="4113154" cy="3215640"/>
          </a:xfrm>
          <a:prstGeom prst="rect">
            <a:avLst/>
          </a:prstGeom>
        </p:spPr>
        <p:txBody>
          <a:bodyPr vert="horz" lIns="91440" tIns="45720" rIns="91440" bIns="45720" rtlCol="0" anchor="b"/>
          <a:lstStyle>
            <a:lvl1pPr algn="r">
              <a:defRPr sz="1344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0117796"/>
      </p:ext>
    </p:extLst>
  </p:cSld>
  <p:clrMap bg1="dk1" tx1="lt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 id="2147483719" r:id="rId18"/>
    <p:sldLayoutId id="2147483672" r:id="rId19"/>
  </p:sldLayoutIdLst>
  <p:txStyles>
    <p:titleStyle>
      <a:lvl1pPr algn="l" defTabSz="2194560" rtl="0" eaLnBrk="1" latinLnBrk="0" hangingPunct="1">
        <a:spcBef>
          <a:spcPct val="0"/>
        </a:spcBef>
        <a:buNone/>
        <a:defRPr sz="1536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37160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9600" kern="1200" cap="none">
          <a:solidFill>
            <a:schemeClr val="bg2">
              <a:lumMod val="75000"/>
            </a:schemeClr>
          </a:solidFill>
          <a:effectLst/>
          <a:latin typeface="+mn-lt"/>
          <a:ea typeface="+mn-ea"/>
          <a:cs typeface="+mn-cs"/>
        </a:defRPr>
      </a:lvl1pPr>
      <a:lvl2pPr marL="356616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8640" kern="1200" cap="none">
          <a:solidFill>
            <a:schemeClr val="bg2">
              <a:lumMod val="75000"/>
            </a:schemeClr>
          </a:solidFill>
          <a:effectLst/>
          <a:latin typeface="+mn-lt"/>
          <a:ea typeface="+mn-ea"/>
          <a:cs typeface="+mn-cs"/>
        </a:defRPr>
      </a:lvl2pPr>
      <a:lvl3pPr marL="5760720" indent="-137160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7680" kern="1200" cap="none">
          <a:solidFill>
            <a:schemeClr val="bg2">
              <a:lumMod val="75000"/>
            </a:schemeClr>
          </a:solidFill>
          <a:effectLst/>
          <a:latin typeface="+mn-lt"/>
          <a:ea typeface="+mn-ea"/>
          <a:cs typeface="+mn-cs"/>
        </a:defRPr>
      </a:lvl3pPr>
      <a:lvl4pPr marL="740664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4pPr>
      <a:lvl5pPr marL="9601200" indent="-82296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5pPr>
      <a:lvl6pPr marL="1207008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6pPr>
      <a:lvl7pPr marL="1426464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7pPr>
      <a:lvl8pPr marL="1645920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8pPr>
      <a:lvl9pPr marL="18653760" indent="-1097280" algn="l" defTabSz="2194560" rtl="0" eaLnBrk="1" latinLnBrk="0" hangingPunct="1">
        <a:spcBef>
          <a:spcPct val="20000"/>
        </a:spcBef>
        <a:spcAft>
          <a:spcPts val="2880"/>
        </a:spcAft>
        <a:buClr>
          <a:schemeClr val="tx1"/>
        </a:buClr>
        <a:buSzPct val="80000"/>
        <a:buFont typeface="Wingdings 3" panose="05040102010807070707" pitchFamily="18" charset="2"/>
        <a:buChar char=""/>
        <a:defRPr sz="6720" kern="1200" cap="none">
          <a:solidFill>
            <a:schemeClr val="bg2">
              <a:lumMod val="75000"/>
            </a:schemeClr>
          </a:solidFill>
          <a:effectLst/>
          <a:latin typeface="+mn-lt"/>
          <a:ea typeface="+mn-ea"/>
          <a:cs typeface="+mn-cs"/>
        </a:defRPr>
      </a:lvl9pPr>
    </p:bodyStyle>
    <p:otherStyle>
      <a:defPPr>
        <a:defRPr lang="en-US"/>
      </a:defPPr>
      <a:lvl1pPr marL="0" algn="l" defTabSz="2194560" rtl="0" eaLnBrk="1" latinLnBrk="0" hangingPunct="1">
        <a:defRPr sz="8640" kern="1200">
          <a:solidFill>
            <a:schemeClr val="tx1"/>
          </a:solidFill>
          <a:latin typeface="+mn-lt"/>
          <a:ea typeface="+mn-ea"/>
          <a:cs typeface="+mn-cs"/>
        </a:defRPr>
      </a:lvl1pPr>
      <a:lvl2pPr marL="2194560" algn="l" defTabSz="2194560" rtl="0" eaLnBrk="1" latinLnBrk="0" hangingPunct="1">
        <a:defRPr sz="8640" kern="1200">
          <a:solidFill>
            <a:schemeClr val="tx1"/>
          </a:solidFill>
          <a:latin typeface="+mn-lt"/>
          <a:ea typeface="+mn-ea"/>
          <a:cs typeface="+mn-cs"/>
        </a:defRPr>
      </a:lvl2pPr>
      <a:lvl3pPr marL="4389120" algn="l" defTabSz="2194560" rtl="0" eaLnBrk="1" latinLnBrk="0" hangingPunct="1">
        <a:defRPr sz="8640" kern="1200">
          <a:solidFill>
            <a:schemeClr val="tx1"/>
          </a:solidFill>
          <a:latin typeface="+mn-lt"/>
          <a:ea typeface="+mn-ea"/>
          <a:cs typeface="+mn-cs"/>
        </a:defRPr>
      </a:lvl3pPr>
      <a:lvl4pPr marL="6583680" algn="l" defTabSz="2194560" rtl="0" eaLnBrk="1" latinLnBrk="0" hangingPunct="1">
        <a:defRPr sz="8640" kern="1200">
          <a:solidFill>
            <a:schemeClr val="tx1"/>
          </a:solidFill>
          <a:latin typeface="+mn-lt"/>
          <a:ea typeface="+mn-ea"/>
          <a:cs typeface="+mn-cs"/>
        </a:defRPr>
      </a:lvl4pPr>
      <a:lvl5pPr marL="8778240" algn="l" defTabSz="2194560" rtl="0" eaLnBrk="1" latinLnBrk="0" hangingPunct="1">
        <a:defRPr sz="8640" kern="1200">
          <a:solidFill>
            <a:schemeClr val="tx1"/>
          </a:solidFill>
          <a:latin typeface="+mn-lt"/>
          <a:ea typeface="+mn-ea"/>
          <a:cs typeface="+mn-cs"/>
        </a:defRPr>
      </a:lvl5pPr>
      <a:lvl6pPr marL="10972800" algn="l" defTabSz="2194560" rtl="0" eaLnBrk="1" latinLnBrk="0" hangingPunct="1">
        <a:defRPr sz="8640" kern="1200">
          <a:solidFill>
            <a:schemeClr val="tx1"/>
          </a:solidFill>
          <a:latin typeface="+mn-lt"/>
          <a:ea typeface="+mn-ea"/>
          <a:cs typeface="+mn-cs"/>
        </a:defRPr>
      </a:lvl6pPr>
      <a:lvl7pPr marL="13167360" algn="l" defTabSz="2194560" rtl="0" eaLnBrk="1" latinLnBrk="0" hangingPunct="1">
        <a:defRPr sz="8640" kern="1200">
          <a:solidFill>
            <a:schemeClr val="tx1"/>
          </a:solidFill>
          <a:latin typeface="+mn-lt"/>
          <a:ea typeface="+mn-ea"/>
          <a:cs typeface="+mn-cs"/>
        </a:defRPr>
      </a:lvl7pPr>
      <a:lvl8pPr marL="15361920" algn="l" defTabSz="2194560" rtl="0" eaLnBrk="1" latinLnBrk="0" hangingPunct="1">
        <a:defRPr sz="8640" kern="1200">
          <a:solidFill>
            <a:schemeClr val="tx1"/>
          </a:solidFill>
          <a:latin typeface="+mn-lt"/>
          <a:ea typeface="+mn-ea"/>
          <a:cs typeface="+mn-cs"/>
        </a:defRPr>
      </a:lvl8pPr>
      <a:lvl9pPr marL="17556480" algn="l" defTabSz="219456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8.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15362" name="TextBox 91"/>
          <p:cNvSpPr txBox="1">
            <a:spLocks noChangeArrowheads="1"/>
          </p:cNvSpPr>
          <p:nvPr/>
        </p:nvSpPr>
        <p:spPr bwMode="auto">
          <a:xfrm>
            <a:off x="1143000" y="838518"/>
            <a:ext cx="41605200" cy="6217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algn="ctr" eaLnBrk="1" hangingPunct="1"/>
            <a:r>
              <a:rPr lang="en-US" sz="7200" b="1" dirty="0">
                <a:solidFill>
                  <a:schemeClr val="tx1">
                    <a:lumMod val="75000"/>
                    <a:lumOff val="25000"/>
                  </a:schemeClr>
                </a:solidFill>
                <a:latin typeface="+mj-lt"/>
                <a:cs typeface="Arial" panose="020B0604020202020204" pitchFamily="34" charset="0"/>
              </a:rPr>
              <a:t>EASTERN ILLINOIS UNIVERSITY</a:t>
            </a:r>
            <a:br>
              <a:rPr lang="en-US" sz="7200" b="1" dirty="0">
                <a:solidFill>
                  <a:schemeClr val="tx1">
                    <a:lumMod val="75000"/>
                    <a:lumOff val="25000"/>
                  </a:schemeClr>
                </a:solidFill>
                <a:latin typeface="+mj-lt"/>
                <a:cs typeface="Arial" panose="020B0604020202020204" pitchFamily="34" charset="0"/>
              </a:rPr>
            </a:br>
            <a:r>
              <a:rPr lang="en-US" sz="7200" b="1" dirty="0">
                <a:solidFill>
                  <a:schemeClr val="tx1">
                    <a:lumMod val="75000"/>
                    <a:lumOff val="25000"/>
                  </a:schemeClr>
                </a:solidFill>
                <a:latin typeface="+mj-lt"/>
                <a:cs typeface="Arial" panose="020B0604020202020204" pitchFamily="34" charset="0"/>
              </a:rPr>
              <a:t>College of Health and Human Services</a:t>
            </a:r>
            <a:br>
              <a:rPr lang="en-US" sz="7200" b="1" dirty="0">
                <a:solidFill>
                  <a:schemeClr val="tx1">
                    <a:lumMod val="75000"/>
                    <a:lumOff val="25000"/>
                  </a:schemeClr>
                </a:solidFill>
                <a:latin typeface="+mj-lt"/>
                <a:cs typeface="Arial" panose="020B0604020202020204" pitchFamily="34" charset="0"/>
              </a:rPr>
            </a:br>
            <a:r>
              <a:rPr lang="en-US" dirty="0">
                <a:latin typeface="+mj-lt"/>
              </a:rPr>
              <a:t>Transitioning to EBT for WIC: Staff Perspectives</a:t>
            </a:r>
          </a:p>
          <a:p>
            <a:pPr algn="ctr"/>
            <a:br>
              <a:rPr lang="en-US" sz="4200" b="1" i="1" dirty="0">
                <a:solidFill>
                  <a:schemeClr val="tx1">
                    <a:lumMod val="75000"/>
                    <a:lumOff val="25000"/>
                  </a:schemeClr>
                </a:solidFill>
                <a:latin typeface="+mj-lt"/>
                <a:cs typeface="Arial" panose="020B0604020202020204" pitchFamily="34" charset="0"/>
              </a:rPr>
            </a:br>
            <a:r>
              <a:rPr lang="en-US" sz="4200" dirty="0">
                <a:latin typeface="+mj-lt"/>
              </a:rPr>
              <a:t>Joey </a:t>
            </a:r>
            <a:r>
              <a:rPr lang="en-US" sz="4200" dirty="0" err="1">
                <a:latin typeface="+mj-lt"/>
              </a:rPr>
              <a:t>Kiegher</a:t>
            </a:r>
            <a:r>
              <a:rPr lang="en-US" sz="4200" dirty="0">
                <a:latin typeface="+mj-lt"/>
              </a:rPr>
              <a:t>, Public Health, Undergraduate Student;  Kassandra Garcia, Human Services, Undergraduate Student; Nikki Hillier, Public Health, Associate Professor, Jill Bowers, Ph.D., Human Services Instructor; </a:t>
            </a:r>
          </a:p>
          <a:p>
            <a:pPr algn="ctr"/>
            <a:r>
              <a:rPr lang="en-US" sz="4200" dirty="0">
                <a:latin typeface="+mj-lt"/>
              </a:rPr>
              <a:t>Julie, Harper, M.S.,  Human Services Instructor</a:t>
            </a:r>
          </a:p>
        </p:txBody>
      </p:sp>
      <p:sp>
        <p:nvSpPr>
          <p:cNvPr id="15365" name="Rectangle 49"/>
          <p:cNvSpPr>
            <a:spLocks noChangeArrowheads="1"/>
          </p:cNvSpPr>
          <p:nvPr/>
        </p:nvSpPr>
        <p:spPr bwMode="auto">
          <a:xfrm>
            <a:off x="1143000" y="7312715"/>
            <a:ext cx="13581450" cy="13893242"/>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mj-lt"/>
                <a:cs typeface="Arial" panose="020B0604020202020204" pitchFamily="34" charset="0"/>
              </a:rPr>
              <a:t>Background</a:t>
            </a:r>
          </a:p>
          <a:p>
            <a:r>
              <a:rPr lang="en-US" sz="2800" b="1" dirty="0">
                <a:solidFill>
                  <a:schemeClr val="bg1"/>
                </a:solidFill>
                <a:latin typeface="Arial" panose="020B0604020202020204" pitchFamily="34" charset="0"/>
                <a:cs typeface="Arial" panose="020B0604020202020204" pitchFamily="34" charset="0"/>
              </a:rPr>
              <a:t> </a:t>
            </a:r>
            <a:endParaRPr lang="en-US" sz="2800" dirty="0">
              <a:solidFill>
                <a:schemeClr val="bg1"/>
              </a:solidFill>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a:solidFill>
                  <a:schemeClr val="bg1"/>
                </a:solidFill>
              </a:rPr>
              <a:t>The purpose of the WIC program is to provide income eligible pregnant or breast feeding women, infants, and children up to age 5 with nutrition education, breast feeding education and support, case management, and supplemental food.  </a:t>
            </a:r>
          </a:p>
          <a:p>
            <a:pPr marL="571500" indent="-571500">
              <a:buFont typeface="Arial" panose="020B0604020202020204" pitchFamily="34" charset="0"/>
              <a:buChar char="•"/>
            </a:pPr>
            <a:endParaRPr lang="en-US" sz="3600" dirty="0">
              <a:solidFill>
                <a:schemeClr val="bg1"/>
              </a:solidFill>
            </a:endParaRPr>
          </a:p>
          <a:p>
            <a:pPr marL="571500" indent="-571500">
              <a:buFont typeface="Arial" panose="020B0604020202020204" pitchFamily="34" charset="0"/>
              <a:buChar char="•"/>
            </a:pPr>
            <a:r>
              <a:rPr lang="en-US" sz="3600" dirty="0">
                <a:solidFill>
                  <a:schemeClr val="bg1"/>
                </a:solidFill>
              </a:rPr>
              <a:t>WIC vouchers are similar to food stamps or LINK cards, except a specific battery of food is prescribed for a pregnant or nursing mother, an infant, or child up to age 5. </a:t>
            </a:r>
          </a:p>
          <a:p>
            <a:pPr marL="571500" indent="-571500">
              <a:buFont typeface="Arial" panose="020B0604020202020204" pitchFamily="34" charset="0"/>
              <a:buChar char="•"/>
            </a:pPr>
            <a:endParaRPr lang="en-US" sz="3600" dirty="0">
              <a:solidFill>
                <a:schemeClr val="bg1"/>
              </a:solidFill>
            </a:endParaRPr>
          </a:p>
          <a:p>
            <a:pPr marL="571500" indent="-571500">
              <a:buFont typeface="Arial" panose="020B0604020202020204" pitchFamily="34" charset="0"/>
              <a:buChar char="•"/>
            </a:pPr>
            <a:r>
              <a:rPr lang="en-US" sz="3600" dirty="0">
                <a:solidFill>
                  <a:schemeClr val="bg1"/>
                </a:solidFill>
              </a:rPr>
              <a:t>Historically, IDHS has offered WIC food instruments to clients by printing paper vouchers and distributing to clients during their appointments.</a:t>
            </a:r>
          </a:p>
          <a:p>
            <a:endParaRPr lang="en-US" sz="3600" dirty="0">
              <a:solidFill>
                <a:schemeClr val="bg1"/>
              </a:solidFill>
            </a:endParaRPr>
          </a:p>
          <a:p>
            <a:pPr marL="571500" indent="-571500">
              <a:buFont typeface="Arial" panose="020B0604020202020204" pitchFamily="34" charset="0"/>
              <a:buChar char="•"/>
            </a:pPr>
            <a:r>
              <a:rPr lang="en-US" sz="3600" dirty="0">
                <a:solidFill>
                  <a:schemeClr val="bg1"/>
                </a:solidFill>
              </a:rPr>
              <a:t>Recently, IDHS started to pilot the use of Electronic Benefit Transfer for WIC.  After the pilot sites implemented the new system, IDHS rolled out the program to the rest of their Illinois WIC sites. </a:t>
            </a:r>
          </a:p>
          <a:p>
            <a:pPr marL="571500" indent="-571500">
              <a:buFont typeface="Arial" panose="020B0604020202020204" pitchFamily="34" charset="0"/>
              <a:buChar char="•"/>
            </a:pPr>
            <a:endParaRPr lang="en-US" sz="3600" dirty="0">
              <a:solidFill>
                <a:schemeClr val="bg1"/>
              </a:solidFill>
            </a:endParaRPr>
          </a:p>
          <a:p>
            <a:pPr marL="571500" indent="-571500">
              <a:buFont typeface="Arial" panose="020B0604020202020204" pitchFamily="34" charset="0"/>
              <a:buChar char="•"/>
            </a:pPr>
            <a:r>
              <a:rPr lang="en-US" sz="3600" dirty="0">
                <a:solidFill>
                  <a:schemeClr val="bg1"/>
                </a:solidFill>
              </a:rPr>
              <a:t>To observe some of the issues, concerns, and benefits, we surveyed clients (ongoing) and staff at 2 WIC clinics to assess the transition from the staffs’ perspective.</a:t>
            </a:r>
          </a:p>
          <a:p>
            <a:endParaRPr lang="en-US" sz="3600" dirty="0">
              <a:solidFill>
                <a:schemeClr val="bg1"/>
              </a:solidFill>
              <a:highlight>
                <a:srgbClr val="FFFF00"/>
              </a:highlight>
              <a:latin typeface="Arial" panose="020B0604020202020204" pitchFamily="34" charset="0"/>
              <a:cs typeface="Arial" panose="020B0604020202020204" pitchFamily="34" charset="0"/>
            </a:endParaRPr>
          </a:p>
        </p:txBody>
      </p:sp>
      <p:pic>
        <p:nvPicPr>
          <p:cNvPr id="21" name="Content Placeholder 2">
            <a:extLst>
              <a:ext uri="{FF2B5EF4-FFF2-40B4-BE49-F238E27FC236}">
                <a16:creationId xmlns:a16="http://schemas.microsoft.com/office/drawing/2014/main" id="{EF031AFE-0CBE-49A3-8B75-CC2BF831A6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478" y="560367"/>
            <a:ext cx="4414345" cy="4000500"/>
          </a:xfrm>
          <a:prstGeom prst="rect">
            <a:avLst/>
          </a:prstGeom>
        </p:spPr>
      </p:pic>
      <p:sp>
        <p:nvSpPr>
          <p:cNvPr id="24" name="Rectangle 49">
            <a:extLst>
              <a:ext uri="{FF2B5EF4-FFF2-40B4-BE49-F238E27FC236}">
                <a16:creationId xmlns:a16="http://schemas.microsoft.com/office/drawing/2014/main" id="{9C94D74F-9F64-482E-B710-584EB430389D}"/>
              </a:ext>
            </a:extLst>
          </p:cNvPr>
          <p:cNvSpPr>
            <a:spLocks noChangeArrowheads="1"/>
          </p:cNvSpPr>
          <p:nvPr/>
        </p:nvSpPr>
        <p:spPr bwMode="auto">
          <a:xfrm>
            <a:off x="16205844" y="7386229"/>
            <a:ext cx="13581450" cy="8651386"/>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Research Design</a:t>
            </a:r>
          </a:p>
          <a:p>
            <a:r>
              <a:rPr lang="en-US" sz="2800" b="1" dirty="0">
                <a:solidFill>
                  <a:schemeClr val="bg1"/>
                </a:solidFill>
                <a:latin typeface="Arial" panose="020B0604020202020204" pitchFamily="34" charset="0"/>
                <a:cs typeface="Arial" panose="020B0604020202020204" pitchFamily="34" charset="0"/>
              </a:rPr>
              <a:t> </a:t>
            </a:r>
            <a:endParaRPr lang="en-US" sz="3600" b="1" dirty="0">
              <a:solidFill>
                <a:schemeClr val="bg1"/>
              </a:solidFill>
              <a:latin typeface="Arial" panose="020B0604020202020204" pitchFamily="34" charset="0"/>
              <a:cs typeface="Arial" panose="020B0604020202020204" pitchFamily="34" charset="0"/>
            </a:endParaRPr>
          </a:p>
          <a:p>
            <a:r>
              <a:rPr lang="en-US" sz="3600" dirty="0">
                <a:solidFill>
                  <a:schemeClr val="bg1"/>
                </a:solidFill>
                <a:ea typeface="+mn-lt"/>
                <a:cs typeface="+mn-lt"/>
              </a:rPr>
              <a:t>Research Question: What are the benefits and challenges to the new IWIC EBT system according to the WIC staff who use it?</a:t>
            </a:r>
            <a:endParaRPr lang="en-US" sz="3600" dirty="0">
              <a:solidFill>
                <a:schemeClr val="bg1"/>
              </a:solidFill>
              <a:cs typeface="Calibri"/>
            </a:endParaRPr>
          </a:p>
          <a:p>
            <a:endParaRPr lang="en-US" sz="3600" dirty="0">
              <a:solidFill>
                <a:schemeClr val="bg1"/>
              </a:solidFill>
              <a:ea typeface="+mn-lt"/>
              <a:cs typeface="+mn-lt"/>
            </a:endParaRPr>
          </a:p>
          <a:p>
            <a:r>
              <a:rPr lang="en-US" sz="3600" dirty="0">
                <a:solidFill>
                  <a:schemeClr val="bg1"/>
                </a:solidFill>
                <a:ea typeface="+mn-lt"/>
                <a:cs typeface="+mn-lt"/>
              </a:rPr>
              <a:t>Sample: 16 WIC staff participants from two WIC clinics (Douglas County Health Department and the Champaign-Urbana Public Health District)</a:t>
            </a:r>
          </a:p>
          <a:p>
            <a:endParaRPr lang="en-US" sz="3600" dirty="0">
              <a:solidFill>
                <a:schemeClr val="bg1"/>
              </a:solidFill>
            </a:endParaRPr>
          </a:p>
          <a:p>
            <a:r>
              <a:rPr lang="en-US" sz="3600" dirty="0">
                <a:solidFill>
                  <a:schemeClr val="bg1"/>
                </a:solidFill>
                <a:ea typeface="+mn-lt"/>
                <a:cs typeface="+mn-lt"/>
              </a:rPr>
              <a:t>Instrumentation: Staff survey through Qualtrics</a:t>
            </a:r>
          </a:p>
          <a:p>
            <a:endParaRPr lang="en-US" sz="3600" dirty="0">
              <a:solidFill>
                <a:schemeClr val="bg1"/>
              </a:solidFill>
              <a:ea typeface="+mn-lt"/>
              <a:cs typeface="+mn-lt"/>
            </a:endParaRPr>
          </a:p>
          <a:p>
            <a:r>
              <a:rPr lang="en-US" sz="3600" dirty="0">
                <a:solidFill>
                  <a:schemeClr val="bg1"/>
                </a:solidFill>
                <a:ea typeface="+mn-lt"/>
                <a:cs typeface="+mn-lt"/>
              </a:rPr>
              <a:t>Data collection: Staff were sent an email from supervisors with a link in Qualtrics (100% response rate)</a:t>
            </a: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sp>
        <p:nvSpPr>
          <p:cNvPr id="25" name="Rectangle 49">
            <a:extLst>
              <a:ext uri="{FF2B5EF4-FFF2-40B4-BE49-F238E27FC236}">
                <a16:creationId xmlns:a16="http://schemas.microsoft.com/office/drawing/2014/main" id="{EE23B4B9-EA8E-4903-AC8A-9A8FE3761057}"/>
              </a:ext>
            </a:extLst>
          </p:cNvPr>
          <p:cNvSpPr>
            <a:spLocks noChangeArrowheads="1"/>
          </p:cNvSpPr>
          <p:nvPr/>
        </p:nvSpPr>
        <p:spPr bwMode="auto">
          <a:xfrm>
            <a:off x="31231322" y="7453205"/>
            <a:ext cx="11479512" cy="9375518"/>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Conclusions and Other Findings</a:t>
            </a:r>
          </a:p>
          <a:p>
            <a:r>
              <a:rPr lang="en-US" sz="2800" b="1" dirty="0">
                <a:solidFill>
                  <a:schemeClr val="bg1"/>
                </a:solidFill>
                <a:latin typeface="Arial" panose="020B0604020202020204" pitchFamily="34" charset="0"/>
                <a:cs typeface="Arial" panose="020B0604020202020204" pitchFamily="34" charset="0"/>
              </a:rPr>
              <a:t> </a:t>
            </a:r>
          </a:p>
          <a:p>
            <a:pPr marL="457200" indent="-457200">
              <a:buFont typeface="Arial" panose="020B0604020202020204" pitchFamily="34" charset="0"/>
              <a:buChar char="•"/>
            </a:pPr>
            <a:r>
              <a:rPr lang="en-US" sz="3200" dirty="0">
                <a:solidFill>
                  <a:schemeClr val="bg1"/>
                </a:solidFill>
                <a:cs typeface="Calibri"/>
              </a:rPr>
              <a:t>A majority WIC staff found that the transition to IWIC was beneficial to their clients.</a:t>
            </a:r>
          </a:p>
          <a:p>
            <a:pPr marL="457200" indent="-457200">
              <a:buFont typeface="Arial" panose="020B0604020202020204" pitchFamily="34" charset="0"/>
              <a:buChar char="•"/>
            </a:pPr>
            <a:r>
              <a:rPr lang="en-US" sz="3200" dirty="0">
                <a:solidFill>
                  <a:schemeClr val="bg1"/>
                </a:solidFill>
                <a:ea typeface="+mn-lt"/>
                <a:cs typeface="Calibri"/>
              </a:rPr>
              <a:t>A</a:t>
            </a:r>
            <a:r>
              <a:rPr lang="en-US" sz="3200" dirty="0">
                <a:solidFill>
                  <a:schemeClr val="bg1"/>
                </a:solidFill>
                <a:cs typeface="Calibri"/>
              </a:rPr>
              <a:t> majority of WIC staff are confident navigating the new IWIC system.</a:t>
            </a:r>
            <a:endParaRPr lang="en-US" sz="3200" dirty="0">
              <a:solidFill>
                <a:schemeClr val="bg1"/>
              </a:solidFill>
              <a:ea typeface="+mn-lt"/>
              <a:cs typeface="+mn-lt"/>
            </a:endParaRPr>
          </a:p>
          <a:p>
            <a:pPr marL="457200" indent="-457200">
              <a:buFont typeface="Arial" panose="020B0604020202020204" pitchFamily="34" charset="0"/>
              <a:buChar char="•"/>
            </a:pPr>
            <a:r>
              <a:rPr lang="en-US" sz="3200" dirty="0">
                <a:solidFill>
                  <a:schemeClr val="bg1"/>
                </a:solidFill>
                <a:ea typeface="+mn-lt"/>
                <a:cs typeface="+mn-lt"/>
              </a:rPr>
              <a:t>A majority of WIC staff are not very knowledgeable about the BNFT app.</a:t>
            </a:r>
          </a:p>
          <a:p>
            <a:pPr marL="457200" indent="-457200">
              <a:buFont typeface="Arial" panose="020B0604020202020204" pitchFamily="34" charset="0"/>
              <a:buChar char="•"/>
            </a:pPr>
            <a:r>
              <a:rPr lang="en-US" sz="3200" dirty="0">
                <a:solidFill>
                  <a:schemeClr val="bg1"/>
                </a:solidFill>
                <a:ea typeface="+mn-lt"/>
                <a:cs typeface="+mn-lt"/>
              </a:rPr>
              <a:t>A majority of WIC staff feel the BNFT app </a:t>
            </a:r>
            <a:r>
              <a:rPr lang="en-US" sz="3200" i="1" dirty="0">
                <a:solidFill>
                  <a:schemeClr val="bg1"/>
                </a:solidFill>
                <a:ea typeface="+mn-lt"/>
                <a:cs typeface="+mn-lt"/>
              </a:rPr>
              <a:t>is </a:t>
            </a:r>
            <a:r>
              <a:rPr lang="en-US" sz="3200" dirty="0">
                <a:solidFill>
                  <a:schemeClr val="bg1"/>
                </a:solidFill>
                <a:ea typeface="+mn-lt"/>
                <a:cs typeface="+mn-lt"/>
              </a:rPr>
              <a:t>beneficial to their clients.</a:t>
            </a:r>
          </a:p>
          <a:p>
            <a:pPr marL="457200" indent="-457200">
              <a:buFont typeface="Arial" panose="020B0604020202020204" pitchFamily="34" charset="0"/>
              <a:buChar char="•"/>
            </a:pPr>
            <a:r>
              <a:rPr lang="en-US" sz="3200" dirty="0">
                <a:solidFill>
                  <a:schemeClr val="bg1"/>
                </a:solidFill>
                <a:ea typeface="+mn-lt"/>
                <a:cs typeface="+mn-lt"/>
              </a:rPr>
              <a:t>A majority of the WIC staff felt that the transition is running smoothly for WIC clients.</a:t>
            </a:r>
          </a:p>
          <a:p>
            <a:pPr marL="457200" indent="-457200">
              <a:buFont typeface="Arial" panose="020B0604020202020204" pitchFamily="34" charset="0"/>
              <a:buChar char="•"/>
            </a:pPr>
            <a:r>
              <a:rPr lang="en-US" sz="3200" dirty="0">
                <a:solidFill>
                  <a:schemeClr val="bg1"/>
                </a:solidFill>
                <a:ea typeface="+mn-lt"/>
                <a:cs typeface="+mn-lt"/>
              </a:rPr>
              <a:t>WIC staff want to be able make changes and updates to client files and the like themselves. </a:t>
            </a:r>
            <a:endParaRPr lang="en-US" sz="3200" dirty="0">
              <a:solidFill>
                <a:schemeClr val="bg1"/>
              </a:solidFill>
              <a:ea typeface="+mn-lt"/>
              <a:cs typeface="Calibri"/>
            </a:endParaRPr>
          </a:p>
          <a:p>
            <a:pPr marL="457200" indent="-457200">
              <a:buFont typeface="Arial" panose="020B0604020202020204" pitchFamily="34" charset="0"/>
              <a:buChar char="•"/>
            </a:pPr>
            <a:r>
              <a:rPr lang="en-US" sz="3200" dirty="0">
                <a:solidFill>
                  <a:schemeClr val="bg1"/>
                </a:solidFill>
                <a:cs typeface="Calibri"/>
              </a:rPr>
              <a:t>The transition seems to be going well for staff and clients according to the staff, the system seems to have improved the WIC experience for everyone.  </a:t>
            </a: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latin typeface="Georgia" charset="0"/>
              <a:cs typeface="Georgia" charset="0"/>
            </a:endParaRPr>
          </a:p>
        </p:txBody>
      </p:sp>
      <p:sp>
        <p:nvSpPr>
          <p:cNvPr id="26" name="Rectangle 49">
            <a:extLst>
              <a:ext uri="{FF2B5EF4-FFF2-40B4-BE49-F238E27FC236}">
                <a16:creationId xmlns:a16="http://schemas.microsoft.com/office/drawing/2014/main" id="{53E28A93-050E-4887-88AF-015BD8A2CC4C}"/>
              </a:ext>
            </a:extLst>
          </p:cNvPr>
          <p:cNvSpPr>
            <a:spLocks noChangeArrowheads="1"/>
          </p:cNvSpPr>
          <p:nvPr/>
        </p:nvSpPr>
        <p:spPr bwMode="auto">
          <a:xfrm>
            <a:off x="31290082" y="17445458"/>
            <a:ext cx="11420752" cy="14184405"/>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Recommendations and Next Steps</a:t>
            </a:r>
          </a:p>
          <a:p>
            <a:r>
              <a:rPr lang="en-US" sz="2800" b="1" dirty="0">
                <a:solidFill>
                  <a:schemeClr val="bg1"/>
                </a:solidFill>
                <a:latin typeface="Arial" panose="020B0604020202020204" pitchFamily="34" charset="0"/>
                <a:cs typeface="Arial" panose="020B0604020202020204" pitchFamily="34" charset="0"/>
              </a:rPr>
              <a:t> </a:t>
            </a:r>
            <a:endParaRPr lang="en-US" sz="2800" dirty="0">
              <a:solidFill>
                <a:schemeClr val="bg1"/>
              </a:solidFill>
              <a:latin typeface="Arial" panose="020B0604020202020204" pitchFamily="34" charset="0"/>
              <a:cs typeface="Arial" panose="020B0604020202020204" pitchFamily="34" charset="0"/>
            </a:endParaRPr>
          </a:p>
          <a:p>
            <a:pPr marL="285750" indent="-285750">
              <a:lnSpc>
                <a:spcPct val="110000"/>
              </a:lnSpc>
              <a:spcBef>
                <a:spcPts val="1000"/>
              </a:spcBef>
              <a:buFont typeface="Arial"/>
              <a:buChar char="•"/>
            </a:pPr>
            <a:r>
              <a:rPr lang="en-US" sz="3600" dirty="0">
                <a:solidFill>
                  <a:schemeClr val="bg1"/>
                </a:solidFill>
                <a:ea typeface="+mn-lt"/>
                <a:cs typeface="+mn-lt"/>
              </a:rPr>
              <a:t>Continue to have the remote recertification in the future for clients  </a:t>
            </a:r>
          </a:p>
          <a:p>
            <a:pPr marL="742950" lvl="1" indent="-285750">
              <a:lnSpc>
                <a:spcPct val="110000"/>
              </a:lnSpc>
              <a:spcBef>
                <a:spcPts val="1000"/>
              </a:spcBef>
              <a:buFont typeface="Arial"/>
              <a:buChar char="•"/>
            </a:pPr>
            <a:r>
              <a:rPr lang="en-US" sz="3600" dirty="0">
                <a:solidFill>
                  <a:schemeClr val="bg1"/>
                </a:solidFill>
                <a:ea typeface="+mn-lt"/>
                <a:cs typeface="+mn-lt"/>
              </a:rPr>
              <a:t>Staff like the idea of virtual certification.</a:t>
            </a:r>
          </a:p>
          <a:p>
            <a:pPr marL="285750" indent="-285750">
              <a:lnSpc>
                <a:spcPct val="110000"/>
              </a:lnSpc>
              <a:spcBef>
                <a:spcPts val="1000"/>
              </a:spcBef>
              <a:buFont typeface="Arial"/>
              <a:buChar char="•"/>
            </a:pPr>
            <a:r>
              <a:rPr lang="en-US" sz="3600" dirty="0">
                <a:solidFill>
                  <a:schemeClr val="bg1"/>
                </a:solidFill>
                <a:ea typeface="+mn-lt"/>
                <a:cs typeface="+mn-lt"/>
              </a:rPr>
              <a:t>Improve the training processes by having more opportunities from trained professionals, especially for long-term staff members transitioning from paper vouchers/checks/coupons WIC to IWIC. </a:t>
            </a:r>
          </a:p>
          <a:p>
            <a:pPr marL="285750" indent="-285750">
              <a:lnSpc>
                <a:spcPct val="110000"/>
              </a:lnSpc>
              <a:spcBef>
                <a:spcPts val="1000"/>
              </a:spcBef>
              <a:buFont typeface="Arial"/>
              <a:buChar char="•"/>
            </a:pPr>
            <a:r>
              <a:rPr lang="en-US" sz="3600" dirty="0">
                <a:solidFill>
                  <a:schemeClr val="bg1"/>
                </a:solidFill>
                <a:ea typeface="+mn-lt"/>
                <a:cs typeface="+mn-lt"/>
              </a:rPr>
              <a:t>Possibly reach out to the WIC BNFT app producers to make the app available for staff</a:t>
            </a:r>
          </a:p>
          <a:p>
            <a:pPr marL="285750" indent="-285750">
              <a:lnSpc>
                <a:spcPct val="110000"/>
              </a:lnSpc>
              <a:spcBef>
                <a:spcPts val="1000"/>
              </a:spcBef>
              <a:buFont typeface="Arial"/>
              <a:buChar char="•"/>
            </a:pPr>
            <a:r>
              <a:rPr lang="en-US" sz="3600" dirty="0">
                <a:solidFill>
                  <a:schemeClr val="bg1"/>
                </a:solidFill>
                <a:ea typeface="+mn-lt"/>
                <a:cs typeface="+mn-lt"/>
              </a:rPr>
              <a:t>Develop training modules for the WIC app, BNFT to staff</a:t>
            </a:r>
          </a:p>
          <a:p>
            <a:pPr marL="285750" indent="-285750">
              <a:lnSpc>
                <a:spcPct val="110000"/>
              </a:lnSpc>
              <a:spcBef>
                <a:spcPts val="1000"/>
              </a:spcBef>
              <a:buFont typeface="Arial"/>
              <a:buChar char="•"/>
            </a:pPr>
            <a:r>
              <a:rPr lang="en-US" sz="3600" dirty="0">
                <a:solidFill>
                  <a:schemeClr val="bg1"/>
                </a:solidFill>
                <a:ea typeface="+mn-lt"/>
                <a:cs typeface="+mn-lt"/>
              </a:rPr>
              <a:t>Make the system more accessible so end users (Case Managers) can make simple updates</a:t>
            </a:r>
          </a:p>
          <a:p>
            <a:pPr>
              <a:buFont typeface="Arial"/>
              <a:buChar char="•"/>
            </a:pPr>
            <a:r>
              <a:rPr lang="en-US" sz="3600" dirty="0">
                <a:solidFill>
                  <a:schemeClr val="bg1"/>
                </a:solidFill>
                <a:ea typeface="+mn-lt"/>
                <a:cs typeface="+mn-lt"/>
              </a:rPr>
              <a:t>Ask clients and vendors about their experiences and perspectives</a:t>
            </a:r>
          </a:p>
          <a:p>
            <a:pPr lvl="1">
              <a:buFont typeface="Arial"/>
              <a:buChar char="•"/>
            </a:pPr>
            <a:r>
              <a:rPr lang="en-US" sz="3600" dirty="0">
                <a:solidFill>
                  <a:schemeClr val="bg1"/>
                </a:solidFill>
                <a:ea typeface="+mn-lt"/>
                <a:cs typeface="+mn-lt"/>
              </a:rPr>
              <a:t>We currently are collecting surveys from WIC clients, but we are still waiting on responses.</a:t>
            </a:r>
          </a:p>
          <a:p>
            <a:pPr>
              <a:buFont typeface="Arial"/>
              <a:buChar char="•"/>
            </a:pPr>
            <a:endParaRPr lang="en-US" sz="3600" dirty="0">
              <a:ea typeface="+mn-lt"/>
              <a:cs typeface="+mn-lt"/>
            </a:endParaRPr>
          </a:p>
          <a:p>
            <a:pPr marL="285750" indent="-285750">
              <a:lnSpc>
                <a:spcPct val="110000"/>
              </a:lnSpc>
              <a:spcBef>
                <a:spcPts val="1000"/>
              </a:spcBef>
              <a:buFont typeface="Arial"/>
              <a:buChar char="•"/>
            </a:pP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27" name="Rectangle 49">
            <a:extLst>
              <a:ext uri="{FF2B5EF4-FFF2-40B4-BE49-F238E27FC236}">
                <a16:creationId xmlns:a16="http://schemas.microsoft.com/office/drawing/2014/main" id="{CDDC73D1-4744-4A1F-AC6D-894EEE030011}"/>
              </a:ext>
            </a:extLst>
          </p:cNvPr>
          <p:cNvSpPr>
            <a:spLocks noChangeArrowheads="1"/>
          </p:cNvSpPr>
          <p:nvPr/>
        </p:nvSpPr>
        <p:spPr bwMode="auto">
          <a:xfrm>
            <a:off x="1088194" y="22265374"/>
            <a:ext cx="13581450" cy="10050687"/>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Vouchers vs. EBT</a:t>
            </a:r>
          </a:p>
          <a:p>
            <a:pPr>
              <a:lnSpc>
                <a:spcPct val="110000"/>
              </a:lnSpc>
            </a:pPr>
            <a:r>
              <a:rPr lang="en-US" sz="3600" dirty="0">
                <a:solidFill>
                  <a:schemeClr val="bg1"/>
                </a:solidFill>
                <a:cs typeface="Calibri"/>
              </a:rPr>
              <a:t>Vouchers:</a:t>
            </a:r>
          </a:p>
          <a:p>
            <a:pPr>
              <a:lnSpc>
                <a:spcPct val="110000"/>
              </a:lnSpc>
              <a:buFont typeface="Arial"/>
              <a:buChar char="•"/>
            </a:pPr>
            <a:r>
              <a:rPr lang="en-US" sz="3600" dirty="0">
                <a:solidFill>
                  <a:schemeClr val="bg1"/>
                </a:solidFill>
                <a:cs typeface="Calibri"/>
              </a:rPr>
              <a:t>WIC food items needed to be</a:t>
            </a:r>
          </a:p>
          <a:p>
            <a:pPr>
              <a:lnSpc>
                <a:spcPct val="110000"/>
              </a:lnSpc>
            </a:pPr>
            <a:r>
              <a:rPr lang="en-US" sz="3600" dirty="0">
                <a:solidFill>
                  <a:schemeClr val="bg1"/>
                </a:solidFill>
                <a:cs typeface="Calibri"/>
              </a:rPr>
              <a:t> separated</a:t>
            </a:r>
            <a:endParaRPr lang="en-US" sz="3600" dirty="0">
              <a:solidFill>
                <a:schemeClr val="bg1"/>
              </a:solidFill>
              <a:ea typeface="+mn-lt"/>
              <a:cs typeface="+mn-lt"/>
            </a:endParaRPr>
          </a:p>
          <a:p>
            <a:pPr>
              <a:lnSpc>
                <a:spcPct val="110000"/>
              </a:lnSpc>
              <a:buFont typeface="Arial"/>
              <a:buChar char="•"/>
            </a:pPr>
            <a:r>
              <a:rPr lang="en-US" sz="3600" dirty="0">
                <a:solidFill>
                  <a:schemeClr val="bg1"/>
                </a:solidFill>
                <a:cs typeface="Calibri"/>
              </a:rPr>
              <a:t>Go back through the store to find eligible item</a:t>
            </a:r>
            <a:endParaRPr lang="en-US" sz="3600" dirty="0">
              <a:solidFill>
                <a:schemeClr val="bg1"/>
              </a:solidFill>
              <a:ea typeface="+mn-lt"/>
              <a:cs typeface="+mn-lt"/>
            </a:endParaRPr>
          </a:p>
          <a:p>
            <a:pPr>
              <a:lnSpc>
                <a:spcPct val="110000"/>
              </a:lnSpc>
              <a:buFont typeface="Arial"/>
              <a:buChar char="•"/>
            </a:pPr>
            <a:r>
              <a:rPr lang="en-US" sz="3600" dirty="0">
                <a:solidFill>
                  <a:schemeClr val="bg1"/>
                </a:solidFill>
                <a:cs typeface="Calibri"/>
              </a:rPr>
              <a:t>All food items listed on the voucher must be purchased in one transaction (Hanks et al.).</a:t>
            </a:r>
            <a:endParaRPr lang="en-US" sz="3600" dirty="0">
              <a:solidFill>
                <a:schemeClr val="bg1"/>
              </a:solidFill>
              <a:ea typeface="+mn-lt"/>
              <a:cs typeface="+mn-lt"/>
            </a:endParaRPr>
          </a:p>
          <a:p>
            <a:pPr>
              <a:lnSpc>
                <a:spcPct val="110000"/>
              </a:lnSpc>
              <a:buFont typeface="Arial"/>
              <a:buChar char="•"/>
            </a:pPr>
            <a:r>
              <a:rPr lang="en-US" sz="3600" dirty="0">
                <a:solidFill>
                  <a:schemeClr val="bg1"/>
                </a:solidFill>
                <a:cs typeface="Calibri"/>
              </a:rPr>
              <a:t>Items might be forfeited </a:t>
            </a:r>
            <a:endParaRPr lang="en-US" sz="3600" dirty="0">
              <a:solidFill>
                <a:schemeClr val="bg1"/>
              </a:solidFill>
              <a:ea typeface="+mn-lt"/>
              <a:cs typeface="+mn-lt"/>
            </a:endParaRPr>
          </a:p>
          <a:p>
            <a:pPr>
              <a:lnSpc>
                <a:spcPct val="110000"/>
              </a:lnSpc>
              <a:buFont typeface="Arial"/>
              <a:buChar char="•"/>
            </a:pPr>
            <a:r>
              <a:rPr lang="en-US" sz="3600" dirty="0">
                <a:solidFill>
                  <a:schemeClr val="bg1"/>
                </a:solidFill>
                <a:cs typeface="Calibri"/>
              </a:rPr>
              <a:t>Stress and Stigma (Tracey, 2019; Hanks et al., 2019)</a:t>
            </a:r>
          </a:p>
          <a:p>
            <a:pPr>
              <a:lnSpc>
                <a:spcPct val="110000"/>
              </a:lnSpc>
            </a:pPr>
            <a:endParaRPr lang="en-US" sz="3600" dirty="0">
              <a:solidFill>
                <a:schemeClr val="bg1"/>
              </a:solidFill>
              <a:ea typeface="+mn-lt"/>
              <a:cs typeface="+mn-lt"/>
            </a:endParaRPr>
          </a:p>
          <a:p>
            <a:pPr>
              <a:lnSpc>
                <a:spcPct val="110000"/>
              </a:lnSpc>
            </a:pPr>
            <a:r>
              <a:rPr lang="en-US" sz="3600" dirty="0">
                <a:solidFill>
                  <a:schemeClr val="bg1"/>
                </a:solidFill>
                <a:ea typeface="+mn-lt"/>
                <a:cs typeface="+mn-lt"/>
              </a:rPr>
              <a:t>EBT System</a:t>
            </a:r>
          </a:p>
          <a:p>
            <a:pPr>
              <a:lnSpc>
                <a:spcPct val="110000"/>
              </a:lnSpc>
              <a:buFont typeface="Arial"/>
              <a:buChar char="•"/>
            </a:pPr>
            <a:r>
              <a:rPr lang="en-US" sz="3600" dirty="0">
                <a:solidFill>
                  <a:schemeClr val="bg1"/>
                </a:solidFill>
                <a:ea typeface="+mn-lt"/>
                <a:cs typeface="+mn-lt"/>
              </a:rPr>
              <a:t>No separate food items</a:t>
            </a:r>
          </a:p>
          <a:p>
            <a:pPr>
              <a:lnSpc>
                <a:spcPct val="110000"/>
              </a:lnSpc>
              <a:buFont typeface="Arial"/>
              <a:buChar char="•"/>
            </a:pPr>
            <a:r>
              <a:rPr lang="en-US" sz="3600" dirty="0">
                <a:solidFill>
                  <a:schemeClr val="bg1"/>
                </a:solidFill>
                <a:ea typeface="+mn-lt"/>
                <a:cs typeface="+mn-lt"/>
              </a:rPr>
              <a:t>Flexibility in redemption</a:t>
            </a:r>
          </a:p>
          <a:p>
            <a:pPr>
              <a:lnSpc>
                <a:spcPct val="110000"/>
              </a:lnSpc>
              <a:buFont typeface="Arial"/>
              <a:buChar char="•"/>
            </a:pPr>
            <a:r>
              <a:rPr lang="en-US" sz="3600" dirty="0">
                <a:solidFill>
                  <a:schemeClr val="bg1"/>
                </a:solidFill>
                <a:ea typeface="+mn-lt"/>
                <a:cs typeface="+mn-lt"/>
              </a:rPr>
              <a:t>Less stigma</a:t>
            </a:r>
            <a:endParaRPr lang="en-US" sz="3600" dirty="0">
              <a:solidFill>
                <a:schemeClr val="bg1"/>
              </a:solidFill>
              <a:cs typeface="Calibri"/>
            </a:endParaRPr>
          </a:p>
          <a:p>
            <a:pPr>
              <a:spcBef>
                <a:spcPct val="50000"/>
              </a:spcBef>
            </a:pPr>
            <a:endParaRPr lang="en-GB" sz="4000" b="1" u="sng" dirty="0">
              <a:solidFill>
                <a:schemeClr val="bg2"/>
              </a:solidFill>
              <a:latin typeface="Arial" panose="020B0604020202020204" pitchFamily="34" charset="0"/>
              <a:cs typeface="Arial" panose="020B0604020202020204" pitchFamily="34" charset="0"/>
            </a:endParaRPr>
          </a:p>
          <a:p>
            <a:r>
              <a:rPr lang="en-US" sz="3600" dirty="0">
                <a:solidFill>
                  <a:schemeClr val="bg1"/>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 </a:t>
            </a:r>
            <a:endParaRPr lang="en-US" sz="3600" dirty="0">
              <a:solidFill>
                <a:schemeClr val="bg1"/>
              </a:solidFill>
              <a:highlight>
                <a:srgbClr val="FFFF00"/>
              </a:highlight>
              <a:latin typeface="Arial" panose="020B0604020202020204" pitchFamily="34" charset="0"/>
              <a:cs typeface="Arial" panose="020B0604020202020204" pitchFamily="34" charset="0"/>
            </a:endParaRPr>
          </a:p>
          <a:p>
            <a:pPr marL="617270" lvl="0" indent="-617270">
              <a:buFont typeface="Arial" panose="020B0604020202020204" pitchFamily="34" charset="0"/>
              <a:buChar char="•"/>
            </a:pPr>
            <a:endParaRPr lang="en-US" sz="3600" dirty="0">
              <a:solidFill>
                <a:schemeClr val="bg1"/>
              </a:solidFill>
              <a:latin typeface="Arial" panose="020B0604020202020204" pitchFamily="34" charset="0"/>
              <a:cs typeface="Arial" panose="020B0604020202020204" pitchFamily="34" charset="0"/>
            </a:endParaRPr>
          </a:p>
          <a:p>
            <a:endParaRPr lang="en-US" sz="2800" dirty="0">
              <a:solidFill>
                <a:schemeClr val="bg1"/>
              </a:solidFill>
              <a:latin typeface="Georgia" charset="0"/>
              <a:cs typeface="Georgia" charset="0"/>
            </a:endParaRPr>
          </a:p>
        </p:txBody>
      </p:sp>
      <p:pic>
        <p:nvPicPr>
          <p:cNvPr id="14" name="Picture 22" descr="Text&#10;&#10;Description automatically generated">
            <a:extLst>
              <a:ext uri="{FF2B5EF4-FFF2-40B4-BE49-F238E27FC236}">
                <a16:creationId xmlns:a16="http://schemas.microsoft.com/office/drawing/2014/main" id="{B90109B4-829D-4BCF-A5F6-E67CF0FCCA89}"/>
              </a:ext>
            </a:extLst>
          </p:cNvPr>
          <p:cNvPicPr>
            <a:picLocks noChangeAspect="1"/>
          </p:cNvPicPr>
          <p:nvPr/>
        </p:nvPicPr>
        <p:blipFill>
          <a:blip r:embed="rId3"/>
          <a:stretch>
            <a:fillRect/>
          </a:stretch>
        </p:blipFill>
        <p:spPr>
          <a:xfrm>
            <a:off x="8991600" y="22429055"/>
            <a:ext cx="5326164" cy="2445271"/>
          </a:xfrm>
          <a:prstGeom prst="rect">
            <a:avLst/>
          </a:prstGeom>
        </p:spPr>
      </p:pic>
      <p:pic>
        <p:nvPicPr>
          <p:cNvPr id="15" name="Picture 7" descr="A picture containing text, food&#10;&#10;Description automatically generated">
            <a:extLst>
              <a:ext uri="{FF2B5EF4-FFF2-40B4-BE49-F238E27FC236}">
                <a16:creationId xmlns:a16="http://schemas.microsoft.com/office/drawing/2014/main" id="{F8D36F89-8775-420E-A473-458440D2287D}"/>
              </a:ext>
            </a:extLst>
          </p:cNvPr>
          <p:cNvPicPr>
            <a:picLocks noChangeAspect="1"/>
          </p:cNvPicPr>
          <p:nvPr/>
        </p:nvPicPr>
        <p:blipFill>
          <a:blip r:embed="rId4"/>
          <a:stretch>
            <a:fillRect/>
          </a:stretch>
        </p:blipFill>
        <p:spPr>
          <a:xfrm>
            <a:off x="7933725" y="29166330"/>
            <a:ext cx="3523301" cy="2147926"/>
          </a:xfrm>
          <a:prstGeom prst="rect">
            <a:avLst/>
          </a:prstGeom>
        </p:spPr>
      </p:pic>
      <p:sp>
        <p:nvSpPr>
          <p:cNvPr id="17" name="Rectangle 49">
            <a:extLst>
              <a:ext uri="{FF2B5EF4-FFF2-40B4-BE49-F238E27FC236}">
                <a16:creationId xmlns:a16="http://schemas.microsoft.com/office/drawing/2014/main" id="{C8493A82-A72E-489D-8619-B0DF0F0612E0}"/>
              </a:ext>
            </a:extLst>
          </p:cNvPr>
          <p:cNvSpPr>
            <a:spLocks noChangeArrowheads="1"/>
          </p:cNvSpPr>
          <p:nvPr/>
        </p:nvSpPr>
        <p:spPr bwMode="auto">
          <a:xfrm>
            <a:off x="16189138" y="17227627"/>
            <a:ext cx="13581450" cy="14852255"/>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bg2"/>
                </a:solidFill>
                <a:latin typeface="Arial" panose="020B0604020202020204" pitchFamily="34" charset="0"/>
                <a:cs typeface="Arial" panose="020B0604020202020204" pitchFamily="34" charset="0"/>
              </a:rPr>
              <a:t>Main Findings</a:t>
            </a:r>
          </a:p>
          <a:p>
            <a:r>
              <a:rPr lang="en-US" sz="2800" b="1" dirty="0">
                <a:solidFill>
                  <a:schemeClr val="bg1"/>
                </a:solidFill>
                <a:latin typeface="Arial" panose="020B0604020202020204" pitchFamily="34" charset="0"/>
                <a:cs typeface="Arial" panose="020B0604020202020204" pitchFamily="34" charset="0"/>
              </a:rPr>
              <a:t> </a:t>
            </a:r>
            <a:endParaRPr lang="en-US" sz="2800" dirty="0">
              <a:solidFill>
                <a:schemeClr val="bg1"/>
              </a:solidFill>
              <a:ea typeface="+mn-lt"/>
              <a:cs typeface="+mn-lt"/>
            </a:endParaRPr>
          </a:p>
          <a:p>
            <a:r>
              <a:rPr lang="en-US" sz="3600" dirty="0">
                <a:solidFill>
                  <a:schemeClr val="bg1"/>
                </a:solidFill>
                <a:ea typeface="+mn-lt"/>
                <a:cs typeface="+mn-lt"/>
              </a:rPr>
              <a:t>WIC staff felt pretty </a:t>
            </a:r>
          </a:p>
          <a:p>
            <a:r>
              <a:rPr lang="en-US" sz="3600" dirty="0">
                <a:solidFill>
                  <a:schemeClr val="bg1"/>
                </a:solidFill>
                <a:ea typeface="+mn-lt"/>
                <a:cs typeface="+mn-lt"/>
              </a:rPr>
              <a:t>knowledgeable </a:t>
            </a:r>
          </a:p>
          <a:p>
            <a:r>
              <a:rPr lang="en-US" sz="3600" dirty="0">
                <a:solidFill>
                  <a:schemeClr val="bg1"/>
                </a:solidFill>
                <a:ea typeface="+mn-lt"/>
                <a:cs typeface="+mn-lt"/>
              </a:rPr>
              <a:t>on the WIC system.</a:t>
            </a: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r>
              <a:rPr lang="en-US" sz="3600" dirty="0">
                <a:solidFill>
                  <a:schemeClr val="bg1"/>
                </a:solidFill>
                <a:ea typeface="+mn-lt"/>
                <a:cs typeface="+mn-lt"/>
              </a:rPr>
              <a:t>Most WIC staff felt the new IWIC system was much easier than the previous system.</a:t>
            </a: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endParaRPr lang="en-US" sz="3600" dirty="0">
              <a:solidFill>
                <a:schemeClr val="bg1"/>
              </a:solidFill>
              <a:ea typeface="+mn-lt"/>
              <a:cs typeface="+mn-lt"/>
            </a:endParaRPr>
          </a:p>
          <a:p>
            <a:pPr lvl="0"/>
            <a:endParaRPr lang="en-US" sz="3600" dirty="0">
              <a:solidFill>
                <a:schemeClr val="bg1"/>
              </a:solidFill>
              <a:latin typeface="Times New Roman" panose="02020603050405020304" pitchFamily="18" charset="0"/>
              <a:cs typeface="Times New Roman" panose="02020603050405020304" pitchFamily="18" charset="0"/>
            </a:endParaRPr>
          </a:p>
          <a:p>
            <a:pPr marL="617270" lvl="0" indent="-617270">
              <a:buFont typeface="Arial" panose="020B0604020202020204" pitchFamily="34" charset="0"/>
              <a:buChar char="•"/>
            </a:pPr>
            <a:endParaRPr lang="en-US" sz="3600" dirty="0">
              <a:solidFill>
                <a:schemeClr val="bg1"/>
              </a:solidFill>
              <a:latin typeface="Times New Roman" panose="02020603050405020304" pitchFamily="18" charset="0"/>
              <a:cs typeface="Times New Roman" panose="02020603050405020304" pitchFamily="18" charset="0"/>
            </a:endParaRPr>
          </a:p>
          <a:p>
            <a:r>
              <a:rPr lang="en-US" sz="3600" dirty="0">
                <a:solidFill>
                  <a:schemeClr val="bg1"/>
                </a:solidFill>
                <a:ea typeface="+mn-lt"/>
                <a:cs typeface="+mn-lt"/>
              </a:rPr>
              <a:t>A majority of WIC Staff are only </a:t>
            </a:r>
          </a:p>
          <a:p>
            <a:r>
              <a:rPr lang="en-US" sz="3600" dirty="0">
                <a:solidFill>
                  <a:schemeClr val="bg1"/>
                </a:solidFill>
                <a:ea typeface="+mn-lt"/>
                <a:cs typeface="+mn-lt"/>
              </a:rPr>
              <a:t>slightly familiar or not familiar at </a:t>
            </a:r>
          </a:p>
          <a:p>
            <a:r>
              <a:rPr lang="en-US" sz="3600" dirty="0">
                <a:solidFill>
                  <a:schemeClr val="bg1"/>
                </a:solidFill>
                <a:ea typeface="+mn-lt"/>
                <a:cs typeface="+mn-lt"/>
              </a:rPr>
              <a:t>all with the BNFT app.</a:t>
            </a:r>
          </a:p>
          <a:p>
            <a:endParaRPr lang="en-US" sz="2800" dirty="0">
              <a:solidFill>
                <a:schemeClr val="bg1"/>
              </a:solidFill>
              <a:latin typeface="Georgia" charset="0"/>
              <a:cs typeface="Georgia" charset="0"/>
            </a:endParaRPr>
          </a:p>
        </p:txBody>
      </p:sp>
      <p:pic>
        <p:nvPicPr>
          <p:cNvPr id="3" name="Picture 2">
            <a:extLst>
              <a:ext uri="{FF2B5EF4-FFF2-40B4-BE49-F238E27FC236}">
                <a16:creationId xmlns:a16="http://schemas.microsoft.com/office/drawing/2014/main" id="{1AF4262D-4833-4FDE-BF33-C56F7C0813AE}"/>
              </a:ext>
            </a:extLst>
          </p:cNvPr>
          <p:cNvPicPr>
            <a:picLocks noChangeAspect="1"/>
          </p:cNvPicPr>
          <p:nvPr/>
        </p:nvPicPr>
        <p:blipFill>
          <a:blip r:embed="rId5"/>
          <a:stretch>
            <a:fillRect/>
          </a:stretch>
        </p:blipFill>
        <p:spPr>
          <a:xfrm>
            <a:off x="23029699" y="17779522"/>
            <a:ext cx="6172200" cy="4122565"/>
          </a:xfrm>
          <a:prstGeom prst="rect">
            <a:avLst/>
          </a:prstGeom>
        </p:spPr>
      </p:pic>
      <p:pic>
        <p:nvPicPr>
          <p:cNvPr id="20" name="Picture 9" descr="Chart, bar chart&#10;&#10;Description automatically generated">
            <a:extLst>
              <a:ext uri="{FF2B5EF4-FFF2-40B4-BE49-F238E27FC236}">
                <a16:creationId xmlns:a16="http://schemas.microsoft.com/office/drawing/2014/main" id="{4857E398-586C-4865-886B-E185C3C2AAD8}"/>
              </a:ext>
            </a:extLst>
          </p:cNvPr>
          <p:cNvPicPr>
            <a:picLocks noChangeAspect="1"/>
          </p:cNvPicPr>
          <p:nvPr/>
        </p:nvPicPr>
        <p:blipFill>
          <a:blip r:embed="rId6"/>
          <a:stretch>
            <a:fillRect/>
          </a:stretch>
        </p:blipFill>
        <p:spPr>
          <a:xfrm>
            <a:off x="18500587" y="24537661"/>
            <a:ext cx="8149039" cy="4906647"/>
          </a:xfrm>
          <a:prstGeom prst="rect">
            <a:avLst/>
          </a:prstGeom>
        </p:spPr>
      </p:pic>
      <p:pic>
        <p:nvPicPr>
          <p:cNvPr id="5" name="Picture 4">
            <a:extLst>
              <a:ext uri="{FF2B5EF4-FFF2-40B4-BE49-F238E27FC236}">
                <a16:creationId xmlns:a16="http://schemas.microsoft.com/office/drawing/2014/main" id="{A14F7295-7E9A-4493-A30A-527FA3350C44}"/>
              </a:ext>
            </a:extLst>
          </p:cNvPr>
          <p:cNvPicPr>
            <a:picLocks noChangeAspect="1"/>
          </p:cNvPicPr>
          <p:nvPr/>
        </p:nvPicPr>
        <p:blipFill>
          <a:blip r:embed="rId7"/>
          <a:stretch>
            <a:fillRect/>
          </a:stretch>
        </p:blipFill>
        <p:spPr>
          <a:xfrm>
            <a:off x="24301219" y="28639989"/>
            <a:ext cx="5469369" cy="3269283"/>
          </a:xfrm>
          <a:prstGeom prst="rect">
            <a:avLst/>
          </a:prstGeom>
        </p:spPr>
      </p:pic>
      <p:sp>
        <p:nvSpPr>
          <p:cNvPr id="2" name="TextBox 1">
            <a:extLst>
              <a:ext uri="{FF2B5EF4-FFF2-40B4-BE49-F238E27FC236}">
                <a16:creationId xmlns:a16="http://schemas.microsoft.com/office/drawing/2014/main" id="{DED3A3ED-F318-41B4-83B1-940FB5DE845D}"/>
              </a:ext>
            </a:extLst>
          </p:cNvPr>
          <p:cNvSpPr txBox="1"/>
          <p:nvPr/>
        </p:nvSpPr>
        <p:spPr>
          <a:xfrm>
            <a:off x="21488400" y="16002000"/>
            <a:ext cx="914400" cy="914400"/>
          </a:xfrm>
          <a:prstGeom prst="rect">
            <a:avLst/>
          </a:prstGeom>
          <a:noFill/>
        </p:spPr>
        <p:txBody>
          <a:bodyPr wrap="square" rtlCol="0">
            <a:spAutoFit/>
          </a:bodyPr>
          <a:lstStyle/>
          <a:p>
            <a:endParaRPr lang="en-US" dirty="0"/>
          </a:p>
        </p:txBody>
      </p:sp>
      <p:sp>
        <p:nvSpPr>
          <p:cNvPr id="4" name="TextBox 3">
            <a:extLst>
              <a:ext uri="{FF2B5EF4-FFF2-40B4-BE49-F238E27FC236}">
                <a16:creationId xmlns:a16="http://schemas.microsoft.com/office/drawing/2014/main" id="{F3177248-896D-41C2-877B-C7D6FAA13459}"/>
              </a:ext>
            </a:extLst>
          </p:cNvPr>
          <p:cNvSpPr txBox="1"/>
          <p:nvPr/>
        </p:nvSpPr>
        <p:spPr>
          <a:xfrm>
            <a:off x="31327448" y="31919840"/>
            <a:ext cx="11420752" cy="369332"/>
          </a:xfrm>
          <a:prstGeom prst="rect">
            <a:avLst/>
          </a:prstGeom>
          <a:solidFill>
            <a:schemeClr val="tx1"/>
          </a:solidFill>
        </p:spPr>
        <p:txBody>
          <a:bodyPr wrap="square" rtlCol="0">
            <a:spAutoFit/>
          </a:bodyPr>
          <a:lstStyle/>
          <a:p>
            <a:r>
              <a:rPr lang="en-US" sz="1800" dirty="0">
                <a:solidFill>
                  <a:schemeClr val="bg1"/>
                </a:solidFill>
                <a:effectLst/>
                <a:latin typeface="Segoe UI" panose="020B0502040204020203" pitchFamily="34" charset="0"/>
              </a:rPr>
              <a:t>Complete reference list available upon request</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18980</TotalTime>
  <Words>692</Words>
  <Application>Microsoft Office PowerPoint</Application>
  <PresentationFormat>Custom</PresentationFormat>
  <Paragraphs>84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Century Gothic</vt:lpstr>
      <vt:lpstr>Georgia</vt:lpstr>
      <vt:lpstr>Segoe UI</vt:lpstr>
      <vt:lpstr>Times New Roman</vt:lpstr>
      <vt:lpstr>Wingdings 3</vt:lpstr>
      <vt:lpstr>Slice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Dora Tandoh</dc:creator>
  <cp:keywords/>
  <dc:description/>
  <cp:lastModifiedBy>Jill R Bowers</cp:lastModifiedBy>
  <cp:revision>270</cp:revision>
  <cp:lastPrinted>2009-06-18T18:06:01Z</cp:lastPrinted>
  <dcterms:created xsi:type="dcterms:W3CDTF">2019-04-09T03:17:58Z</dcterms:created>
  <dcterms:modified xsi:type="dcterms:W3CDTF">2022-03-24T00:55:42Z</dcterms:modified>
  <cp:category/>
</cp:coreProperties>
</file>