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1" r:id="rId1"/>
  </p:sldMasterIdLst>
  <p:notesMasterIdLst>
    <p:notesMasterId r:id="rId3"/>
  </p:notesMasterIdLst>
  <p:sldIdLst>
    <p:sldId id="262"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ll R Bowers" initials="JRB" lastIdx="9" clrIdx="0">
    <p:extLst>
      <p:ext uri="{19B8F6BF-5375-455C-9EA6-DF929625EA0E}">
        <p15:presenceInfo xmlns:p15="http://schemas.microsoft.com/office/powerpoint/2012/main" userId="S-1-5-21-631255184-850810955-1538882281-1821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771A1"/>
    <a:srgbClr val="052754"/>
    <a:srgbClr val="D74520"/>
    <a:srgbClr val="DE62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721" autoAdjust="0"/>
    <p:restoredTop sz="95865" autoAdjust="0"/>
  </p:normalViewPr>
  <p:slideViewPr>
    <p:cSldViewPr snapToObjects="1">
      <p:cViewPr>
        <p:scale>
          <a:sx n="20" d="100"/>
          <a:sy n="20" d="100"/>
        </p:scale>
        <p:origin x="748" y="-536"/>
      </p:cViewPr>
      <p:guideLst>
        <p:guide orient="horz" pos="10368"/>
        <p:guide pos="1382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atin typeface="Calibri" charset="0"/>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3E645C15-BC93-A44A-A06A-B4B04C4ED5F7}" type="datetime1">
              <a:rPr lang="en-US"/>
              <a:pPr>
                <a:defRPr/>
              </a:pPr>
              <a:t>3/23/2022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charset="0"/>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E72FF227-20E3-6C4F-8C56-249F9EE6D58F}" type="slidenum">
              <a:rPr lang="en-US"/>
              <a:pPr>
                <a:defRPr/>
              </a:pPr>
              <a:t>‹#›</a:t>
            </a:fld>
            <a:endParaRPr lang="en-US" dirty="0"/>
          </a:p>
        </p:txBody>
      </p:sp>
    </p:spTree>
    <p:extLst>
      <p:ext uri="{BB962C8B-B14F-4D97-AF65-F5344CB8AC3E}">
        <p14:creationId xmlns:p14="http://schemas.microsoft.com/office/powerpoint/2010/main" val="297262318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20807681" y="5615669"/>
            <a:ext cx="23111208" cy="23970250"/>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2560323" y="2560322"/>
            <a:ext cx="29542622" cy="14996165"/>
          </a:xfrm>
        </p:spPr>
        <p:txBody>
          <a:bodyPr anchor="b">
            <a:normAutofit/>
          </a:bodyPr>
          <a:lstStyle>
            <a:lvl1pPr algn="l">
              <a:defRPr sz="21120">
                <a:effectLst/>
              </a:defRPr>
            </a:lvl1pPr>
          </a:lstStyle>
          <a:p>
            <a:r>
              <a:rPr lang="en-US"/>
              <a:t>Click to edit Master title style</a:t>
            </a:r>
            <a:endParaRPr lang="en-US" dirty="0"/>
          </a:p>
        </p:txBody>
      </p:sp>
      <p:sp>
        <p:nvSpPr>
          <p:cNvPr id="3" name="Subtitle 2"/>
          <p:cNvSpPr>
            <a:spLocks noGrp="1"/>
          </p:cNvSpPr>
          <p:nvPr>
            <p:ph type="subTitle" idx="1"/>
          </p:nvPr>
        </p:nvSpPr>
        <p:spPr>
          <a:xfrm>
            <a:off x="2560320" y="18450566"/>
            <a:ext cx="23780400" cy="9184637"/>
          </a:xfrm>
        </p:spPr>
        <p:txBody>
          <a:bodyPr anchor="t">
            <a:normAutofit/>
          </a:bodyPr>
          <a:lstStyle>
            <a:lvl1pPr marL="0" indent="0" algn="l">
              <a:buNone/>
              <a:defRPr sz="9600">
                <a:solidFill>
                  <a:schemeClr val="bg2">
                    <a:lumMod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404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2560320" y="2560320"/>
            <a:ext cx="38770560" cy="1499616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n-US" dirty="0"/>
              <a:t>Click icon to add picture</a:t>
            </a:r>
          </a:p>
        </p:txBody>
      </p:sp>
      <p:sp>
        <p:nvSpPr>
          <p:cNvPr id="9" name="Text Placeholder 9"/>
          <p:cNvSpPr>
            <a:spLocks noGrp="1"/>
          </p:cNvSpPr>
          <p:nvPr>
            <p:ph type="body" sz="quarter" idx="14"/>
          </p:nvPr>
        </p:nvSpPr>
        <p:spPr>
          <a:xfrm>
            <a:off x="3657609" y="18450562"/>
            <a:ext cx="34950394" cy="2194560"/>
          </a:xfrm>
        </p:spPr>
        <p:txBody>
          <a:bodyPr anchor="t">
            <a:normAutofit/>
          </a:bodyPr>
          <a:lstStyle>
            <a:lvl1pPr marL="0" indent="0">
              <a:buFontTx/>
              <a:buNone/>
              <a:defRPr sz="7680"/>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3509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0" y="2560320"/>
            <a:ext cx="38770560" cy="13898880"/>
          </a:xfrm>
        </p:spPr>
        <p:txBody>
          <a:bodyPr anchor="ctr">
            <a:normAutofit/>
          </a:bodyPr>
          <a:lstStyle>
            <a:lvl1pPr algn="l">
              <a:defRPr sz="13440" b="0" cap="all"/>
            </a:lvl1pPr>
          </a:lstStyle>
          <a:p>
            <a:r>
              <a:rPr lang="en-US"/>
              <a:t>Click to edit Master title style</a:t>
            </a:r>
            <a:endParaRPr lang="en-US" dirty="0"/>
          </a:p>
        </p:txBody>
      </p:sp>
      <p:sp>
        <p:nvSpPr>
          <p:cNvPr id="3" name="Text Placeholder 2"/>
          <p:cNvSpPr>
            <a:spLocks noGrp="1"/>
          </p:cNvSpPr>
          <p:nvPr>
            <p:ph type="body" idx="1"/>
          </p:nvPr>
        </p:nvSpPr>
        <p:spPr>
          <a:xfrm>
            <a:off x="2560320" y="19751040"/>
            <a:ext cx="30641050" cy="9144000"/>
          </a:xfrm>
        </p:spPr>
        <p:txBody>
          <a:bodyPr anchor="ctr">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6486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0161" y="2560320"/>
            <a:ext cx="32926978" cy="13898880"/>
          </a:xfrm>
        </p:spPr>
        <p:txBody>
          <a:bodyPr anchor="ctr">
            <a:normAutofit/>
          </a:bodyPr>
          <a:lstStyle>
            <a:lvl1pPr algn="l">
              <a:defRPr sz="1344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120642" y="16459200"/>
            <a:ext cx="30731842" cy="2316480"/>
          </a:xfrm>
        </p:spPr>
        <p:txBody>
          <a:bodyPr anchor="ctr"/>
          <a:lstStyle>
            <a:lvl1pPr marL="0" indent="0">
              <a:buFontTx/>
              <a:buNone/>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Edit Master text styles</a:t>
            </a:r>
          </a:p>
        </p:txBody>
      </p:sp>
      <p:sp>
        <p:nvSpPr>
          <p:cNvPr id="3" name="Text Placeholder 2"/>
          <p:cNvSpPr>
            <a:spLocks noGrp="1"/>
          </p:cNvSpPr>
          <p:nvPr>
            <p:ph type="body" idx="1"/>
          </p:nvPr>
        </p:nvSpPr>
        <p:spPr>
          <a:xfrm>
            <a:off x="2560322" y="20645136"/>
            <a:ext cx="30635333" cy="8249904"/>
          </a:xfrm>
        </p:spPr>
        <p:txBody>
          <a:bodyPr anchor="ctr">
            <a:normAutofit/>
          </a:bodyPr>
          <a:lstStyle>
            <a:lvl1pPr marL="0" indent="0" algn="l">
              <a:buNone/>
              <a:defRPr sz="960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1097283" y="3410995"/>
            <a:ext cx="2195131" cy="2806925"/>
          </a:xfrm>
          <a:prstGeom prst="rect">
            <a:avLst/>
          </a:prstGeom>
        </p:spPr>
        <p:txBody>
          <a:bodyPr vert="horz" lIns="438912" tIns="219456" rIns="438912" bIns="219456" rtlCol="0" anchor="ctr">
            <a:noAutofit/>
          </a:bodyPr>
          <a:lstStyle/>
          <a:p>
            <a:pPr lvl="0"/>
            <a:r>
              <a:rPr lang="en-US" sz="38400" dirty="0">
                <a:solidFill>
                  <a:schemeClr val="tx1"/>
                </a:solidFill>
                <a:effectLst/>
              </a:rPr>
              <a:t>“</a:t>
            </a:r>
          </a:p>
        </p:txBody>
      </p:sp>
      <p:sp>
        <p:nvSpPr>
          <p:cNvPr id="15" name="TextBox 14"/>
          <p:cNvSpPr txBox="1"/>
          <p:nvPr/>
        </p:nvSpPr>
        <p:spPr>
          <a:xfrm>
            <a:off x="36941763" y="13289285"/>
            <a:ext cx="2195131" cy="2806925"/>
          </a:xfrm>
          <a:prstGeom prst="rect">
            <a:avLst/>
          </a:prstGeom>
        </p:spPr>
        <p:txBody>
          <a:bodyPr vert="horz" lIns="438912" tIns="219456" rIns="438912" bIns="219456" rtlCol="0" anchor="ctr">
            <a:noAutofit/>
          </a:bodyPr>
          <a:lstStyle/>
          <a:p>
            <a:pPr lvl="0" algn="r"/>
            <a:r>
              <a:rPr lang="en-US" sz="38400" dirty="0">
                <a:solidFill>
                  <a:schemeClr val="tx1"/>
                </a:solidFill>
                <a:effectLst/>
              </a:rPr>
              <a:t>”</a:t>
            </a:r>
          </a:p>
        </p:txBody>
      </p:sp>
    </p:spTree>
    <p:extLst>
      <p:ext uri="{BB962C8B-B14F-4D97-AF65-F5344CB8AC3E}">
        <p14:creationId xmlns:p14="http://schemas.microsoft.com/office/powerpoint/2010/main" val="4204814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60322" y="16459200"/>
            <a:ext cx="30635333" cy="8147520"/>
          </a:xfrm>
        </p:spPr>
        <p:txBody>
          <a:bodyPr anchor="b">
            <a:normAutofit/>
          </a:bodyPr>
          <a:lstStyle>
            <a:lvl1pPr algn="l">
              <a:defRPr sz="13440" b="0" cap="all"/>
            </a:lvl1pPr>
          </a:lstStyle>
          <a:p>
            <a:r>
              <a:rPr lang="en-US"/>
              <a:t>Click to edit Master title style</a:t>
            </a:r>
            <a:endParaRPr lang="en-US" dirty="0"/>
          </a:p>
        </p:txBody>
      </p:sp>
      <p:sp>
        <p:nvSpPr>
          <p:cNvPr id="3" name="Text Placeholder 2"/>
          <p:cNvSpPr>
            <a:spLocks noGrp="1"/>
          </p:cNvSpPr>
          <p:nvPr>
            <p:ph type="body" idx="1"/>
          </p:nvPr>
        </p:nvSpPr>
        <p:spPr>
          <a:xfrm>
            <a:off x="2560320" y="24638307"/>
            <a:ext cx="30641050" cy="4256731"/>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2223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4110163" y="2560320"/>
            <a:ext cx="32926973" cy="13898880"/>
          </a:xfrm>
        </p:spPr>
        <p:txBody>
          <a:bodyPr anchor="ctr">
            <a:normAutofit/>
          </a:bodyPr>
          <a:lstStyle>
            <a:lvl1pPr algn="l">
              <a:defRPr sz="1344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560322" y="18653760"/>
            <a:ext cx="30635333" cy="5039357"/>
          </a:xfrm>
        </p:spPr>
        <p:txBody>
          <a:bodyPr vert="horz" lIns="91440" tIns="45720" rIns="91440" bIns="45720" rtlCol="0" anchor="b">
            <a:normAutofit/>
          </a:bodyPr>
          <a:lstStyle>
            <a:lvl1pPr>
              <a:buNone/>
              <a:defRPr lang="en-US" sz="96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2560320" y="23774400"/>
            <a:ext cx="30635328" cy="5120640"/>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1097283" y="3410995"/>
            <a:ext cx="2195131" cy="2806925"/>
          </a:xfrm>
          <a:prstGeom prst="rect">
            <a:avLst/>
          </a:prstGeom>
        </p:spPr>
        <p:txBody>
          <a:bodyPr vert="horz" lIns="438912" tIns="219456" rIns="438912" bIns="219456" rtlCol="0" anchor="ctr">
            <a:noAutofit/>
          </a:bodyPr>
          <a:lstStyle/>
          <a:p>
            <a:pPr lvl="0"/>
            <a:r>
              <a:rPr lang="en-US" sz="38400" dirty="0">
                <a:solidFill>
                  <a:schemeClr val="tx1"/>
                </a:solidFill>
                <a:effectLst/>
              </a:rPr>
              <a:t>“</a:t>
            </a:r>
          </a:p>
        </p:txBody>
      </p:sp>
      <p:sp>
        <p:nvSpPr>
          <p:cNvPr id="15" name="TextBox 14"/>
          <p:cNvSpPr txBox="1"/>
          <p:nvPr/>
        </p:nvSpPr>
        <p:spPr>
          <a:xfrm>
            <a:off x="36941763" y="13289285"/>
            <a:ext cx="2195131" cy="2806925"/>
          </a:xfrm>
          <a:prstGeom prst="rect">
            <a:avLst/>
          </a:prstGeom>
        </p:spPr>
        <p:txBody>
          <a:bodyPr vert="horz" lIns="438912" tIns="219456" rIns="438912" bIns="219456" rtlCol="0" anchor="ctr">
            <a:noAutofit/>
          </a:bodyPr>
          <a:lstStyle/>
          <a:p>
            <a:pPr lvl="0" algn="r"/>
            <a:r>
              <a:rPr lang="en-US" sz="38400" dirty="0">
                <a:solidFill>
                  <a:schemeClr val="tx1"/>
                </a:solidFill>
                <a:effectLst/>
              </a:rPr>
              <a:t>”</a:t>
            </a:r>
          </a:p>
        </p:txBody>
      </p:sp>
    </p:spTree>
    <p:extLst>
      <p:ext uri="{BB962C8B-B14F-4D97-AF65-F5344CB8AC3E}">
        <p14:creationId xmlns:p14="http://schemas.microsoft.com/office/powerpoint/2010/main" val="2207306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60320" y="2560320"/>
            <a:ext cx="36123158" cy="13898880"/>
          </a:xfrm>
        </p:spPr>
        <p:txBody>
          <a:bodyPr vert="horz" lIns="91440" tIns="45720" rIns="91440" bIns="45720" rtlCol="0" anchor="ctr">
            <a:normAutofit/>
          </a:bodyPr>
          <a:lstStyle>
            <a:lvl1pPr>
              <a:defRPr lang="en-US" sz="1344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2560322" y="18856963"/>
            <a:ext cx="30635333" cy="4023360"/>
          </a:xfrm>
        </p:spPr>
        <p:txBody>
          <a:bodyPr vert="horz" lIns="91440" tIns="45720" rIns="91440" bIns="45720" rtlCol="0" anchor="b">
            <a:normAutofit/>
          </a:bodyPr>
          <a:lstStyle>
            <a:lvl1pPr>
              <a:buNone/>
              <a:defRPr lang="en-US" sz="96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2560320" y="22880330"/>
            <a:ext cx="30635328" cy="6014712"/>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847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lgn="l">
              <a:defRPr sz="1344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560322" y="2560325"/>
            <a:ext cx="31463362" cy="18084816"/>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0E7CA6F-884E-634E-A75A-572F483F8848}" type="datetime1">
              <a:rPr lang="en-US" smtClean="0"/>
              <a:pPr>
                <a:defRPr/>
              </a:pPr>
              <a:t>3/23/2022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C23B04B-B7F2-FF4D-8077-EF3B1F9C6BAE}" type="slidenum">
              <a:rPr lang="en-US" smtClean="0"/>
              <a:pPr>
                <a:defRPr/>
              </a:pPr>
              <a:t>‹#›</a:t>
            </a:fld>
            <a:endParaRPr lang="en-US" dirty="0"/>
          </a:p>
        </p:txBody>
      </p:sp>
    </p:spTree>
    <p:extLst>
      <p:ext uri="{BB962C8B-B14F-4D97-AF65-F5344CB8AC3E}">
        <p14:creationId xmlns:p14="http://schemas.microsoft.com/office/powerpoint/2010/main" val="37932597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518749" y="2560320"/>
            <a:ext cx="9812131" cy="21214080"/>
          </a:xfrm>
        </p:spPr>
        <p:txBody>
          <a:bodyPr vert="eaVert">
            <a:normAutofit/>
          </a:bodyPr>
          <a:lstStyle>
            <a:lvl1pPr>
              <a:defRPr sz="1344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560320" y="2560320"/>
            <a:ext cx="28080058" cy="2633472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B9D8FB5-0612-A746-80CF-DDCC9E0BE654}" type="datetime1">
              <a:rPr lang="en-US" smtClean="0"/>
              <a:pPr>
                <a:defRPr/>
              </a:pPr>
              <a:t>3/23/2022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7C0733A-467B-FA4F-A4AA-CB0DB15665B4}" type="slidenum">
              <a:rPr lang="en-US" smtClean="0"/>
              <a:pPr>
                <a:defRPr/>
              </a:pPr>
              <a:t>‹#›</a:t>
            </a:fld>
            <a:endParaRPr lang="en-US" dirty="0"/>
          </a:p>
        </p:txBody>
      </p:sp>
    </p:spTree>
    <p:extLst>
      <p:ext uri="{BB962C8B-B14F-4D97-AF65-F5344CB8AC3E}">
        <p14:creationId xmlns:p14="http://schemas.microsoft.com/office/powerpoint/2010/main" val="15934179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lue Background Poster">
    <p:spTree>
      <p:nvGrpSpPr>
        <p:cNvPr id="1" name=""/>
        <p:cNvGrpSpPr/>
        <p:nvPr/>
      </p:nvGrpSpPr>
      <p:grpSpPr>
        <a:xfrm>
          <a:off x="0" y="0"/>
          <a:ext cx="0" cy="0"/>
          <a:chOff x="0" y="0"/>
          <a:chExt cx="0" cy="0"/>
        </a:xfrm>
      </p:grpSpPr>
      <p:sp>
        <p:nvSpPr>
          <p:cNvPr id="2" name="Rectangle 1"/>
          <p:cNvSpPr/>
          <p:nvPr userDrawn="1"/>
        </p:nvSpPr>
        <p:spPr>
          <a:xfrm>
            <a:off x="0" y="3886200"/>
            <a:ext cx="43891200" cy="290322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3" name="Straight Connector 2"/>
          <p:cNvCxnSpPr/>
          <p:nvPr userDrawn="1"/>
        </p:nvCxnSpPr>
        <p:spPr>
          <a:xfrm>
            <a:off x="0" y="4038600"/>
            <a:ext cx="43891200" cy="0"/>
          </a:xfrm>
          <a:prstGeom prst="line">
            <a:avLst/>
          </a:prstGeom>
          <a:ln w="381000" cmpd="sng">
            <a:solidFill>
              <a:schemeClr val="tx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988314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range Background Poster">
    <p:spTree>
      <p:nvGrpSpPr>
        <p:cNvPr id="1" name=""/>
        <p:cNvGrpSpPr/>
        <p:nvPr/>
      </p:nvGrpSpPr>
      <p:grpSpPr>
        <a:xfrm>
          <a:off x="0" y="0"/>
          <a:ext cx="0" cy="0"/>
          <a:chOff x="0" y="0"/>
          <a:chExt cx="0" cy="0"/>
        </a:xfrm>
      </p:grpSpPr>
      <p:sp>
        <p:nvSpPr>
          <p:cNvPr id="2" name="Rectangle 1"/>
          <p:cNvSpPr/>
          <p:nvPr userDrawn="1"/>
        </p:nvSpPr>
        <p:spPr>
          <a:xfrm>
            <a:off x="0" y="3886200"/>
            <a:ext cx="43891200" cy="2903220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3" name="Straight Connector 2"/>
          <p:cNvCxnSpPr/>
          <p:nvPr userDrawn="1"/>
        </p:nvCxnSpPr>
        <p:spPr>
          <a:xfrm>
            <a:off x="0" y="4038600"/>
            <a:ext cx="43891200" cy="0"/>
          </a:xfrm>
          <a:prstGeom prst="line">
            <a:avLst/>
          </a:prstGeom>
          <a:ln w="381000" cmpd="sng">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4817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lstStyle/>
          <a:p>
            <a:r>
              <a:rPr lang="en-US"/>
              <a:t>Click to edit Master title style</a:t>
            </a:r>
            <a:endParaRPr lang="en-US" dirty="0"/>
          </a:p>
        </p:txBody>
      </p:sp>
      <p:sp>
        <p:nvSpPr>
          <p:cNvPr id="3" name="Content Placeholder 2"/>
          <p:cNvSpPr>
            <a:spLocks noGrp="1"/>
          </p:cNvSpPr>
          <p:nvPr>
            <p:ph idx="1"/>
          </p:nvPr>
        </p:nvSpPr>
        <p:spPr>
          <a:xfrm>
            <a:off x="2560322" y="2560320"/>
            <a:ext cx="31463362" cy="1808481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1455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60320" y="9509757"/>
            <a:ext cx="30731846" cy="11135362"/>
          </a:xfrm>
        </p:spPr>
        <p:txBody>
          <a:bodyPr anchor="b">
            <a:normAutofit/>
          </a:bodyPr>
          <a:lstStyle>
            <a:lvl1pPr algn="l">
              <a:defRPr sz="15360" b="0" cap="all"/>
            </a:lvl1pPr>
          </a:lstStyle>
          <a:p>
            <a:r>
              <a:rPr lang="en-US"/>
              <a:t>Click to edit Master title style</a:t>
            </a:r>
            <a:endParaRPr lang="en-US" dirty="0"/>
          </a:p>
        </p:txBody>
      </p:sp>
      <p:sp>
        <p:nvSpPr>
          <p:cNvPr id="3" name="Text Placeholder 2"/>
          <p:cNvSpPr>
            <a:spLocks noGrp="1"/>
          </p:cNvSpPr>
          <p:nvPr>
            <p:ph type="body" idx="1"/>
          </p:nvPr>
        </p:nvSpPr>
        <p:spPr>
          <a:xfrm>
            <a:off x="2560322" y="21539201"/>
            <a:ext cx="30731842" cy="7355842"/>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DE4A1045-DEEA-8946-B37B-F877AEF129FC}" type="datetime1">
              <a:rPr lang="en-US" smtClean="0"/>
              <a:pPr>
                <a:defRPr/>
              </a:pPr>
              <a:t>3/23/2022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579A86B2-360D-E24E-B447-F98F32436CC1}" type="slidenum">
              <a:rPr lang="en-US" smtClean="0"/>
              <a:pPr>
                <a:defRPr/>
              </a:pPr>
              <a:t>‹#›</a:t>
            </a:fld>
            <a:endParaRPr lang="en-US" dirty="0"/>
          </a:p>
        </p:txBody>
      </p:sp>
    </p:spTree>
    <p:extLst>
      <p:ext uri="{BB962C8B-B14F-4D97-AF65-F5344CB8AC3E}">
        <p14:creationId xmlns:p14="http://schemas.microsoft.com/office/powerpoint/2010/main" val="1316320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11" name="Content Placeholder 3"/>
          <p:cNvSpPr>
            <a:spLocks noGrp="1"/>
          </p:cNvSpPr>
          <p:nvPr>
            <p:ph sz="half" idx="13"/>
          </p:nvPr>
        </p:nvSpPr>
        <p:spPr>
          <a:xfrm>
            <a:off x="2560322" y="2560322"/>
            <a:ext cx="18959842" cy="18084802"/>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22379338" y="2560320"/>
            <a:ext cx="18951542" cy="1804416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9758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3" name="Text Placeholder 2"/>
          <p:cNvSpPr>
            <a:spLocks noGrp="1"/>
          </p:cNvSpPr>
          <p:nvPr>
            <p:ph type="body" idx="1"/>
          </p:nvPr>
        </p:nvSpPr>
        <p:spPr>
          <a:xfrm>
            <a:off x="3657605" y="2560320"/>
            <a:ext cx="17840957" cy="2926080"/>
          </a:xfrm>
        </p:spPr>
        <p:txBody>
          <a:bodyPr anchor="b">
            <a:noAutofit/>
          </a:bodyPr>
          <a:lstStyle>
            <a:lvl1pPr marL="0" indent="0">
              <a:buNone/>
              <a:defRPr sz="11520" b="0" cap="all">
                <a:solidFill>
                  <a:schemeClr val="tx1"/>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2560317" y="5486402"/>
            <a:ext cx="18938242" cy="15158722"/>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304079" y="2720342"/>
            <a:ext cx="18067445" cy="2766058"/>
          </a:xfrm>
        </p:spPr>
        <p:txBody>
          <a:bodyPr anchor="b">
            <a:noAutofit/>
          </a:bodyPr>
          <a:lstStyle>
            <a:lvl1pPr marL="0" indent="0">
              <a:buNone/>
              <a:defRPr sz="11520" b="0" cap="all">
                <a:solidFill>
                  <a:schemeClr val="tx1"/>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2379340" y="5486400"/>
            <a:ext cx="18992184" cy="1511808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E7C552A1-6EB6-214B-B59F-414060EFC9BA}" type="datetime1">
              <a:rPr lang="en-US" smtClean="0"/>
              <a:pPr>
                <a:defRPr/>
              </a:pPr>
              <a:t>3/23/2022</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B58AD041-EDB0-4D41-9E5B-79FB902190D4}" type="slidenum">
              <a:rPr lang="en-US" smtClean="0"/>
              <a:pPr>
                <a:defRPr/>
              </a:pPr>
              <a:t>‹#›</a:t>
            </a:fld>
            <a:endParaRPr lang="en-US" dirty="0"/>
          </a:p>
        </p:txBody>
      </p:sp>
    </p:spTree>
    <p:extLst>
      <p:ext uri="{BB962C8B-B14F-4D97-AF65-F5344CB8AC3E}">
        <p14:creationId xmlns:p14="http://schemas.microsoft.com/office/powerpoint/2010/main" val="3000142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122401C-AAEC-224B-B0FC-7E890D4BAFD9}" type="datetime1">
              <a:rPr lang="en-US" smtClean="0"/>
              <a:pPr>
                <a:defRPr/>
              </a:pPr>
              <a:t>3/23/2022</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26EED259-E526-8742-8A7F-7FDFE05072F7}" type="slidenum">
              <a:rPr lang="en-US" smtClean="0"/>
              <a:pPr>
                <a:defRPr/>
              </a:pPr>
              <a:t>‹#›</a:t>
            </a:fld>
            <a:endParaRPr lang="en-US" dirty="0"/>
          </a:p>
        </p:txBody>
      </p:sp>
    </p:spTree>
    <p:extLst>
      <p:ext uri="{BB962C8B-B14F-4D97-AF65-F5344CB8AC3E}">
        <p14:creationId xmlns:p14="http://schemas.microsoft.com/office/powerpoint/2010/main" val="61275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56E7D08-D5EF-6242-865A-CE48CC4D2D04}" type="datetime1">
              <a:rPr lang="en-US" smtClean="0"/>
              <a:pPr>
                <a:defRPr/>
              </a:pPr>
              <a:t>3/23/2022</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F793F65F-BDD2-7143-9DB4-7F6E1DC01511}" type="slidenum">
              <a:rPr lang="en-US" smtClean="0"/>
              <a:pPr>
                <a:defRPr/>
              </a:pPr>
              <a:t>‹#›</a:t>
            </a:fld>
            <a:endParaRPr lang="en-US" dirty="0"/>
          </a:p>
        </p:txBody>
      </p:sp>
    </p:spTree>
    <p:extLst>
      <p:ext uri="{BB962C8B-B14F-4D97-AF65-F5344CB8AC3E}">
        <p14:creationId xmlns:p14="http://schemas.microsoft.com/office/powerpoint/2010/main" val="265046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009602" y="2560320"/>
            <a:ext cx="15361920" cy="7315200"/>
          </a:xfrm>
        </p:spPr>
        <p:txBody>
          <a:bodyPr anchor="b">
            <a:normAutofit/>
          </a:bodyPr>
          <a:lstStyle>
            <a:lvl1pPr algn="l">
              <a:defRPr sz="9600" b="0"/>
            </a:lvl1pPr>
          </a:lstStyle>
          <a:p>
            <a:r>
              <a:rPr lang="en-US"/>
              <a:t>Click to edit Master title style</a:t>
            </a:r>
            <a:endParaRPr lang="en-US" dirty="0"/>
          </a:p>
        </p:txBody>
      </p:sp>
      <p:sp>
        <p:nvSpPr>
          <p:cNvPr id="3" name="Content Placeholder 2"/>
          <p:cNvSpPr>
            <a:spLocks noGrp="1"/>
          </p:cNvSpPr>
          <p:nvPr>
            <p:ph idx="1"/>
          </p:nvPr>
        </p:nvSpPr>
        <p:spPr>
          <a:xfrm>
            <a:off x="2560318" y="2560320"/>
            <a:ext cx="21306024" cy="2633472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009602" y="10607052"/>
            <a:ext cx="15361920" cy="10038082"/>
          </a:xfrm>
        </p:spPr>
        <p:txBody>
          <a:bodyPr anchor="t">
            <a:normAutofit/>
          </a:bodyPr>
          <a:lstStyle>
            <a:lvl1pPr marL="0" indent="0">
              <a:buNone/>
              <a:defRPr sz="768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0B1F0F8D-0D4A-614C-B06A-DCF9395ADB14}" type="datetime1">
              <a:rPr lang="en-US" smtClean="0"/>
              <a:pPr>
                <a:defRPr/>
              </a:pPr>
              <a:t>3/23/2022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EF3A24D-1705-F04C-93FD-1C69EE75A36A}" type="slidenum">
              <a:rPr lang="en-US" smtClean="0"/>
              <a:pPr>
                <a:defRPr/>
              </a:pPr>
              <a:t>‹#›</a:t>
            </a:fld>
            <a:endParaRPr lang="en-US" dirty="0"/>
          </a:p>
        </p:txBody>
      </p:sp>
    </p:spTree>
    <p:extLst>
      <p:ext uri="{BB962C8B-B14F-4D97-AF65-F5344CB8AC3E}">
        <p14:creationId xmlns:p14="http://schemas.microsoft.com/office/powerpoint/2010/main" val="155314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79840" y="6949440"/>
            <a:ext cx="17103638" cy="5486400"/>
          </a:xfrm>
        </p:spPr>
        <p:txBody>
          <a:bodyPr anchor="b">
            <a:normAutofit/>
          </a:bodyPr>
          <a:lstStyle>
            <a:lvl1pPr algn="l">
              <a:defRPr sz="1152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3657600" y="4389120"/>
            <a:ext cx="15748675" cy="2304288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n-US" dirty="0"/>
              <a:t>Click icon to add picture</a:t>
            </a:r>
          </a:p>
        </p:txBody>
      </p:sp>
      <p:sp>
        <p:nvSpPr>
          <p:cNvPr id="4" name="Text Placeholder 3"/>
          <p:cNvSpPr>
            <a:spLocks noGrp="1"/>
          </p:cNvSpPr>
          <p:nvPr>
            <p:ph type="body" sz="half" idx="2"/>
          </p:nvPr>
        </p:nvSpPr>
        <p:spPr>
          <a:xfrm>
            <a:off x="21580932" y="13167360"/>
            <a:ext cx="17108270" cy="9997440"/>
          </a:xfrm>
        </p:spPr>
        <p:txBody>
          <a:bodyPr anchor="t">
            <a:normAutofit/>
          </a:bodyPr>
          <a:lstStyle>
            <a:lvl1pPr marL="0" indent="0">
              <a:buNone/>
              <a:defRPr sz="864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6" name="Footer Placeholder 5"/>
          <p:cNvSpPr>
            <a:spLocks noGrp="1"/>
          </p:cNvSpPr>
          <p:nvPr>
            <p:ph type="ftr" sz="quarter" idx="11"/>
          </p:nvPr>
        </p:nvSpPr>
        <p:spPr>
          <a:xfrm>
            <a:off x="2560320" y="29626562"/>
            <a:ext cx="27896275" cy="1752600"/>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439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32019240" y="18694404"/>
            <a:ext cx="11858189" cy="12760958"/>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2560322" y="21579840"/>
            <a:ext cx="31463362" cy="7315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60322" y="2560325"/>
            <a:ext cx="31463362" cy="18084816"/>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665179" y="29626577"/>
            <a:ext cx="5762222" cy="1752600"/>
          </a:xfrm>
          <a:prstGeom prst="rect">
            <a:avLst/>
          </a:prstGeom>
        </p:spPr>
        <p:txBody>
          <a:bodyPr vert="horz" lIns="91440" tIns="45720" rIns="91440" bIns="45720" rtlCol="0" anchor="t"/>
          <a:lstStyle>
            <a:lvl1pPr algn="r">
              <a:defRPr sz="4800" b="0" i="0">
                <a:solidFill>
                  <a:schemeClr val="bg2">
                    <a:lumMod val="50000"/>
                  </a:schemeClr>
                </a:solidFill>
                <a:effectLst/>
                <a:latin typeface="+mn-lt"/>
              </a:defRPr>
            </a:lvl1p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3"/>
          </p:nvPr>
        </p:nvSpPr>
        <p:spPr>
          <a:xfrm>
            <a:off x="2560320" y="29626562"/>
            <a:ext cx="27896275" cy="1752600"/>
          </a:xfrm>
          <a:prstGeom prst="rect">
            <a:avLst/>
          </a:prstGeom>
        </p:spPr>
        <p:txBody>
          <a:bodyPr vert="horz" lIns="91440" tIns="45720" rIns="91440" bIns="45720" rtlCol="0" anchor="t"/>
          <a:lstStyle>
            <a:lvl1pPr algn="l">
              <a:defRPr sz="48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37317247" y="26776697"/>
            <a:ext cx="4113154" cy="3215640"/>
          </a:xfrm>
          <a:prstGeom prst="rect">
            <a:avLst/>
          </a:prstGeom>
        </p:spPr>
        <p:txBody>
          <a:bodyPr vert="horz" lIns="91440" tIns="45720" rIns="91440" bIns="45720" rtlCol="0" anchor="b"/>
          <a:lstStyle>
            <a:lvl1pPr algn="r">
              <a:defRPr sz="1344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0117796"/>
      </p:ext>
    </p:extLst>
  </p:cSld>
  <p:clrMap bg1="dk1" tx1="lt1" bg2="dk2"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 id="2147483719" r:id="rId18"/>
    <p:sldLayoutId id="2147483672" r:id="rId19"/>
  </p:sldLayoutIdLst>
  <p:txStyles>
    <p:titleStyle>
      <a:lvl1pPr algn="l" defTabSz="2194560" rtl="0" eaLnBrk="1" latinLnBrk="0" hangingPunct="1">
        <a:spcBef>
          <a:spcPct val="0"/>
        </a:spcBef>
        <a:buNone/>
        <a:defRPr sz="1536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37160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9600" kern="1200" cap="none">
          <a:solidFill>
            <a:schemeClr val="bg2">
              <a:lumMod val="75000"/>
            </a:schemeClr>
          </a:solidFill>
          <a:effectLst/>
          <a:latin typeface="+mn-lt"/>
          <a:ea typeface="+mn-ea"/>
          <a:cs typeface="+mn-cs"/>
        </a:defRPr>
      </a:lvl1pPr>
      <a:lvl2pPr marL="356616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8640" kern="1200" cap="none">
          <a:solidFill>
            <a:schemeClr val="bg2">
              <a:lumMod val="75000"/>
            </a:schemeClr>
          </a:solidFill>
          <a:effectLst/>
          <a:latin typeface="+mn-lt"/>
          <a:ea typeface="+mn-ea"/>
          <a:cs typeface="+mn-cs"/>
        </a:defRPr>
      </a:lvl2pPr>
      <a:lvl3pPr marL="576072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7680" kern="1200" cap="none">
          <a:solidFill>
            <a:schemeClr val="bg2">
              <a:lumMod val="75000"/>
            </a:schemeClr>
          </a:solidFill>
          <a:effectLst/>
          <a:latin typeface="+mn-lt"/>
          <a:ea typeface="+mn-ea"/>
          <a:cs typeface="+mn-cs"/>
        </a:defRPr>
      </a:lvl3pPr>
      <a:lvl4pPr marL="7406640" indent="-82296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4pPr>
      <a:lvl5pPr marL="9601200" indent="-82296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5pPr>
      <a:lvl6pPr marL="1207008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6pPr>
      <a:lvl7pPr marL="1426464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7pPr>
      <a:lvl8pPr marL="1645920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8pPr>
      <a:lvl9pPr marL="1865376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9pPr>
    </p:bodyStyle>
    <p:otherStyle>
      <a:defPPr>
        <a:defRPr lang="en-US"/>
      </a:defPPr>
      <a:lvl1pPr marL="0" algn="l" defTabSz="2194560" rtl="0" eaLnBrk="1" latinLnBrk="0" hangingPunct="1">
        <a:defRPr sz="8640" kern="1200">
          <a:solidFill>
            <a:schemeClr val="tx1"/>
          </a:solidFill>
          <a:latin typeface="+mn-lt"/>
          <a:ea typeface="+mn-ea"/>
          <a:cs typeface="+mn-cs"/>
        </a:defRPr>
      </a:lvl1pPr>
      <a:lvl2pPr marL="2194560" algn="l" defTabSz="2194560" rtl="0" eaLnBrk="1" latinLnBrk="0" hangingPunct="1">
        <a:defRPr sz="8640" kern="1200">
          <a:solidFill>
            <a:schemeClr val="tx1"/>
          </a:solidFill>
          <a:latin typeface="+mn-lt"/>
          <a:ea typeface="+mn-ea"/>
          <a:cs typeface="+mn-cs"/>
        </a:defRPr>
      </a:lvl2pPr>
      <a:lvl3pPr marL="4389120" algn="l" defTabSz="2194560" rtl="0" eaLnBrk="1" latinLnBrk="0" hangingPunct="1">
        <a:defRPr sz="8640" kern="1200">
          <a:solidFill>
            <a:schemeClr val="tx1"/>
          </a:solidFill>
          <a:latin typeface="+mn-lt"/>
          <a:ea typeface="+mn-ea"/>
          <a:cs typeface="+mn-cs"/>
        </a:defRPr>
      </a:lvl3pPr>
      <a:lvl4pPr marL="6583680" algn="l" defTabSz="2194560" rtl="0" eaLnBrk="1" latinLnBrk="0" hangingPunct="1">
        <a:defRPr sz="8640" kern="1200">
          <a:solidFill>
            <a:schemeClr val="tx1"/>
          </a:solidFill>
          <a:latin typeface="+mn-lt"/>
          <a:ea typeface="+mn-ea"/>
          <a:cs typeface="+mn-cs"/>
        </a:defRPr>
      </a:lvl4pPr>
      <a:lvl5pPr marL="8778240" algn="l" defTabSz="2194560" rtl="0" eaLnBrk="1" latinLnBrk="0" hangingPunct="1">
        <a:defRPr sz="8640" kern="1200">
          <a:solidFill>
            <a:schemeClr val="tx1"/>
          </a:solidFill>
          <a:latin typeface="+mn-lt"/>
          <a:ea typeface="+mn-ea"/>
          <a:cs typeface="+mn-cs"/>
        </a:defRPr>
      </a:lvl5pPr>
      <a:lvl6pPr marL="10972800" algn="l" defTabSz="2194560" rtl="0" eaLnBrk="1" latinLnBrk="0" hangingPunct="1">
        <a:defRPr sz="8640" kern="1200">
          <a:solidFill>
            <a:schemeClr val="tx1"/>
          </a:solidFill>
          <a:latin typeface="+mn-lt"/>
          <a:ea typeface="+mn-ea"/>
          <a:cs typeface="+mn-cs"/>
        </a:defRPr>
      </a:lvl6pPr>
      <a:lvl7pPr marL="13167360" algn="l" defTabSz="2194560" rtl="0" eaLnBrk="1" latinLnBrk="0" hangingPunct="1">
        <a:defRPr sz="8640" kern="1200">
          <a:solidFill>
            <a:schemeClr val="tx1"/>
          </a:solidFill>
          <a:latin typeface="+mn-lt"/>
          <a:ea typeface="+mn-ea"/>
          <a:cs typeface="+mn-cs"/>
        </a:defRPr>
      </a:lvl7pPr>
      <a:lvl8pPr marL="15361920" algn="l" defTabSz="2194560" rtl="0" eaLnBrk="1" latinLnBrk="0" hangingPunct="1">
        <a:defRPr sz="8640" kern="1200">
          <a:solidFill>
            <a:schemeClr val="tx1"/>
          </a:solidFill>
          <a:latin typeface="+mn-lt"/>
          <a:ea typeface="+mn-ea"/>
          <a:cs typeface="+mn-cs"/>
        </a:defRPr>
      </a:lvl8pPr>
      <a:lvl9pPr marL="17556480" algn="l" defTabSz="219456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8.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15362" name="TextBox 91"/>
          <p:cNvSpPr txBox="1">
            <a:spLocks noChangeArrowheads="1"/>
          </p:cNvSpPr>
          <p:nvPr/>
        </p:nvSpPr>
        <p:spPr bwMode="auto">
          <a:xfrm>
            <a:off x="1143000" y="838518"/>
            <a:ext cx="41605200" cy="59093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algn="ctr" eaLnBrk="1" hangingPunct="1"/>
            <a:r>
              <a:rPr lang="en-US" sz="7200" b="1" dirty="0">
                <a:solidFill>
                  <a:schemeClr val="tx1">
                    <a:lumMod val="75000"/>
                    <a:lumOff val="25000"/>
                  </a:schemeClr>
                </a:solidFill>
                <a:latin typeface="Arial" panose="020B0604020202020204" pitchFamily="34" charset="0"/>
                <a:cs typeface="Arial" panose="020B0604020202020204" pitchFamily="34" charset="0"/>
              </a:rPr>
              <a:t>EASTERN ILLINOIS UNIVERSITY AND INDIANA STATE UNIVERSITY</a:t>
            </a:r>
            <a:br>
              <a:rPr lang="en-US" sz="7200" b="1" dirty="0">
                <a:solidFill>
                  <a:schemeClr val="tx1">
                    <a:lumMod val="75000"/>
                    <a:lumOff val="25000"/>
                  </a:schemeClr>
                </a:solidFill>
                <a:latin typeface="Arial" panose="020B0604020202020204" pitchFamily="34" charset="0"/>
                <a:cs typeface="Arial" panose="020B0604020202020204" pitchFamily="34" charset="0"/>
              </a:rPr>
            </a:br>
            <a:endParaRPr lang="en-US" sz="7200" b="1" dirty="0">
              <a:solidFill>
                <a:schemeClr val="tx1">
                  <a:lumMod val="75000"/>
                  <a:lumOff val="25000"/>
                </a:schemeClr>
              </a:solidFill>
              <a:latin typeface="Arial" panose="020B0604020202020204" pitchFamily="34" charset="0"/>
              <a:cs typeface="Arial" panose="020B0604020202020204" pitchFamily="34" charset="0"/>
            </a:endParaRPr>
          </a:p>
          <a:p>
            <a:pPr algn="ctr" eaLnBrk="1" hangingPunct="1"/>
            <a:r>
              <a:rPr lang="en-US" sz="7200" dirty="0">
                <a:solidFill>
                  <a:schemeClr val="tx1">
                    <a:lumMod val="75000"/>
                    <a:lumOff val="25000"/>
                  </a:schemeClr>
                </a:solidFill>
                <a:latin typeface="Arial" panose="020B0604020202020204" pitchFamily="34" charset="0"/>
                <a:cs typeface="Arial" panose="020B0604020202020204" pitchFamily="34" charset="0"/>
              </a:rPr>
              <a:t>Recruitment, Retention, and Job Placement for Human Services’ Students</a:t>
            </a:r>
          </a:p>
          <a:p>
            <a:pPr algn="ctr" eaLnBrk="1" hangingPunct="1"/>
            <a:br>
              <a:rPr lang="en-US" sz="5400" b="1" i="1" dirty="0">
                <a:solidFill>
                  <a:schemeClr val="tx1">
                    <a:lumMod val="75000"/>
                    <a:lumOff val="25000"/>
                  </a:schemeClr>
                </a:solidFill>
                <a:latin typeface="Arial" panose="020B0604020202020204" pitchFamily="34" charset="0"/>
                <a:cs typeface="Arial" panose="020B0604020202020204" pitchFamily="34" charset="0"/>
              </a:rPr>
            </a:br>
            <a:r>
              <a:rPr lang="en-US" sz="5400" b="1" dirty="0">
                <a:solidFill>
                  <a:schemeClr val="tx1">
                    <a:lumMod val="75000"/>
                    <a:lumOff val="25000"/>
                  </a:schemeClr>
                </a:solidFill>
                <a:latin typeface="Arial" panose="020B0604020202020204" pitchFamily="34" charset="0"/>
                <a:cs typeface="Arial" panose="020B0604020202020204" pitchFamily="34" charset="0"/>
              </a:rPr>
              <a:t>Palmer, M., MS in Human Services Grad Student at EIU; Rieman, C., HDFS Instructor and Doctoral Student at ISU;</a:t>
            </a:r>
            <a:br>
              <a:rPr lang="en-US" sz="5400" b="1" dirty="0">
                <a:solidFill>
                  <a:schemeClr val="tx1">
                    <a:lumMod val="75000"/>
                    <a:lumOff val="25000"/>
                  </a:schemeClr>
                </a:solidFill>
                <a:latin typeface="Arial" panose="020B0604020202020204" pitchFamily="34" charset="0"/>
                <a:cs typeface="Arial" panose="020B0604020202020204" pitchFamily="34" charset="0"/>
              </a:rPr>
            </a:br>
            <a:r>
              <a:rPr lang="en-US" sz="5400" b="1" dirty="0">
                <a:solidFill>
                  <a:schemeClr val="tx1">
                    <a:lumMod val="75000"/>
                    <a:lumOff val="25000"/>
                  </a:schemeClr>
                </a:solidFill>
                <a:latin typeface="Arial" panose="020B0604020202020204" pitchFamily="34" charset="0"/>
                <a:cs typeface="Arial" panose="020B0604020202020204" pitchFamily="34" charset="0"/>
              </a:rPr>
              <a:t>Bowers, J., Human Services Instructor at EIU; Hillier, N., Public Health Associate Professor at EIU</a:t>
            </a:r>
          </a:p>
        </p:txBody>
      </p:sp>
      <p:sp>
        <p:nvSpPr>
          <p:cNvPr id="15365" name="Rectangle 49"/>
          <p:cNvSpPr>
            <a:spLocks noChangeArrowheads="1"/>
          </p:cNvSpPr>
          <p:nvPr/>
        </p:nvSpPr>
        <p:spPr bwMode="auto">
          <a:xfrm>
            <a:off x="1075860" y="7603583"/>
            <a:ext cx="14096355" cy="13106012"/>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BACKGROUND AND PURPOSE</a:t>
            </a:r>
          </a:p>
          <a:p>
            <a:r>
              <a:rPr lang="en-US" sz="2800" b="1" dirty="0">
                <a:solidFill>
                  <a:schemeClr val="bg1"/>
                </a:solidFill>
                <a:highlight>
                  <a:srgbClr val="FFFF00"/>
                </a:highlight>
                <a:latin typeface="Arial" panose="020B0604020202020204" pitchFamily="34" charset="0"/>
                <a:cs typeface="Arial" panose="020B0604020202020204" pitchFamily="34" charset="0"/>
              </a:rPr>
              <a:t> </a:t>
            </a:r>
            <a:endParaRPr lang="en-US" sz="2800" dirty="0">
              <a:solidFill>
                <a:schemeClr val="bg1"/>
              </a:solidFill>
              <a:highlight>
                <a:srgbClr val="FFFF00"/>
              </a:highlight>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highlight>
                  <a:srgbClr val="FFFFFF"/>
                </a:highlight>
                <a:latin typeface="Arial" panose="020B0604020202020204" pitchFamily="34" charset="0"/>
                <a:ea typeface="Times New Roman" panose="02020603050405020304" pitchFamily="18" charset="0"/>
                <a:cs typeface="Arial" panose="020B0604020202020204" pitchFamily="34" charset="0"/>
              </a:rPr>
              <a:t>Recruitment and retention are generally top priorities for colleges and Universities, and faculty and campus climate have played a major role in this; this may mean different things for students who come from diverse backgrounds:</a:t>
            </a:r>
          </a:p>
          <a:p>
            <a:pPr marL="1028700" lvl="1" indent="-571500">
              <a:buFont typeface="Arial" panose="020B0604020202020204" pitchFamily="34" charset="0"/>
              <a:buChar char="•"/>
            </a:pPr>
            <a:r>
              <a:rPr lang="en-US" sz="3600" dirty="0">
                <a:solidFill>
                  <a:schemeClr val="bg1"/>
                </a:solidFill>
                <a:highlight>
                  <a:srgbClr val="FFFFFF"/>
                </a:highlight>
                <a:latin typeface="Arial" panose="020B0604020202020204" pitchFamily="34" charset="0"/>
                <a:ea typeface="Times New Roman" panose="02020603050405020304" pitchFamily="18" charset="0"/>
                <a:cs typeface="Arial" panose="020B0604020202020204" pitchFamily="34" charset="0"/>
              </a:rPr>
              <a:t>First generation college students (e.g., McCallen &amp; Johnson, 2020),</a:t>
            </a:r>
          </a:p>
          <a:p>
            <a:pPr marL="1028700" lvl="1" indent="-571500">
              <a:buFont typeface="Arial" panose="020B0604020202020204" pitchFamily="34" charset="0"/>
              <a:buChar char="•"/>
            </a:pPr>
            <a:r>
              <a:rPr lang="en-US" sz="3600" dirty="0">
                <a:solidFill>
                  <a:schemeClr val="bg1"/>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Minority students (e.g., Clark and Mitchell, 2018), and</a:t>
            </a:r>
          </a:p>
          <a:p>
            <a:pPr marL="1028700" lvl="1" indent="-571500">
              <a:buFont typeface="Arial" panose="020B0604020202020204" pitchFamily="34" charset="0"/>
              <a:buChar char="•"/>
            </a:pPr>
            <a:r>
              <a:rPr lang="en-US" sz="3600" dirty="0">
                <a:solidFill>
                  <a:schemeClr val="bg1"/>
                </a:solidFill>
                <a:highlight>
                  <a:srgbClr val="FFFFFF"/>
                </a:highlight>
                <a:latin typeface="Arial" panose="020B0604020202020204" pitchFamily="34" charset="0"/>
                <a:ea typeface="Times New Roman" panose="02020603050405020304" pitchFamily="18" charset="0"/>
                <a:cs typeface="Arial" panose="020B0604020202020204" pitchFamily="34" charset="0"/>
              </a:rPr>
              <a:t>Women and Latinx students during the pandemic (e.g., Zimmermann et al., 2020).</a:t>
            </a:r>
            <a:endParaRPr lang="en-US" sz="3600" dirty="0">
              <a:solidFill>
                <a:schemeClr val="bg1"/>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endParaRPr>
          </a:p>
          <a:p>
            <a:pPr marL="571500" indent="-571500">
              <a:buFont typeface="Arial" panose="020B0604020202020204" pitchFamily="34" charset="0"/>
              <a:buChar char="•"/>
            </a:pPr>
            <a:endParaRPr lang="en-US" sz="3600" dirty="0">
              <a:solidFill>
                <a:schemeClr val="bg1"/>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highlight>
                  <a:srgbClr val="FFFFFF"/>
                </a:highlight>
                <a:latin typeface="Arial" panose="020B0604020202020204" pitchFamily="34" charset="0"/>
                <a:ea typeface="Times New Roman" panose="02020603050405020304" pitchFamily="18" charset="0"/>
                <a:cs typeface="Arial" panose="020B0604020202020204" pitchFamily="34" charset="0"/>
              </a:rPr>
              <a:t>First year interventions and academic monitoring are important (Ortiz-Lozano et al., 2018).</a:t>
            </a:r>
          </a:p>
          <a:p>
            <a:pPr marL="571500" indent="-571500">
              <a:buFont typeface="Arial" panose="020B0604020202020204" pitchFamily="34" charset="0"/>
              <a:buChar char="•"/>
            </a:pPr>
            <a:endParaRPr lang="en-US" sz="3600" dirty="0">
              <a:solidFill>
                <a:schemeClr val="bg1"/>
              </a:solidFill>
              <a:highlight>
                <a:srgbClr val="FFFF00"/>
              </a:highlight>
              <a:latin typeface="Arial" panose="020B0604020202020204" pitchFamily="34" charset="0"/>
              <a:ea typeface="Times New Roman" panose="02020603050405020304" pitchFamily="18"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highlight>
                  <a:srgbClr val="FFFFFF"/>
                </a:highlight>
                <a:latin typeface="Arial" panose="020B0604020202020204" pitchFamily="34" charset="0"/>
                <a:ea typeface="Times New Roman" panose="02020603050405020304" pitchFamily="18" charset="0"/>
                <a:cs typeface="Arial" panose="020B0604020202020204" pitchFamily="34" charset="0"/>
              </a:rPr>
              <a:t>Research has shown that, since the pandemic, graduate students have expressed the need or desire for a sense of belonging, coaching, and mentoring (Willis et al., 2022).</a:t>
            </a:r>
          </a:p>
          <a:p>
            <a:pPr marL="571500" indent="-571500">
              <a:buFont typeface="Arial" panose="020B0604020202020204" pitchFamily="34" charset="0"/>
              <a:buChar char="•"/>
            </a:pPr>
            <a:endPar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The purpose of this study </a:t>
            </a:r>
            <a:r>
              <a:rPr lang="en-US" sz="3600" dirty="0">
                <a:solidFill>
                  <a:schemeClr val="bg1"/>
                </a:solidFill>
                <a:latin typeface="Arial" panose="020B0604020202020204" pitchFamily="34" charset="0"/>
                <a:ea typeface="Times New Roman" panose="02020603050405020304" pitchFamily="18" charset="0"/>
                <a:cs typeface="Arial" panose="020B0604020202020204" pitchFamily="34" charset="0"/>
              </a:rPr>
              <a:t>was</a:t>
            </a:r>
            <a:r>
              <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to explore issues and trends related to recruitment, retention, and job </a:t>
            </a:r>
            <a:r>
              <a:rPr lang="en-US" sz="3600">
                <a:solidFill>
                  <a:schemeClr val="bg1"/>
                </a:solidFill>
                <a:effectLst/>
                <a:latin typeface="Arial" panose="020B0604020202020204" pitchFamily="34" charset="0"/>
                <a:ea typeface="Times New Roman" panose="02020603050405020304" pitchFamily="18" charset="0"/>
                <a:cs typeface="Arial" panose="020B0604020202020204" pitchFamily="34" charset="0"/>
              </a:rPr>
              <a:t>outlook based </a:t>
            </a:r>
            <a:r>
              <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on perspectives of human services’ students.</a:t>
            </a:r>
            <a:endParaRPr lang="en-US" sz="3600" dirty="0">
              <a:solidFill>
                <a:schemeClr val="bg1"/>
              </a:solidFill>
              <a:latin typeface="Georgia" charset="0"/>
              <a:cs typeface="Georgia" charset="0"/>
            </a:endParaRPr>
          </a:p>
        </p:txBody>
      </p:sp>
      <p:pic>
        <p:nvPicPr>
          <p:cNvPr id="21" name="Content Placeholder 2">
            <a:extLst>
              <a:ext uri="{FF2B5EF4-FFF2-40B4-BE49-F238E27FC236}">
                <a16:creationId xmlns:a16="http://schemas.microsoft.com/office/drawing/2014/main" id="{EF031AFE-0CBE-49A3-8B75-CC2BF831A6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478" y="560367"/>
            <a:ext cx="4414345" cy="4000500"/>
          </a:xfrm>
          <a:prstGeom prst="rect">
            <a:avLst/>
          </a:prstGeom>
        </p:spPr>
      </p:pic>
      <p:sp>
        <p:nvSpPr>
          <p:cNvPr id="24" name="Rectangle 49">
            <a:extLst>
              <a:ext uri="{FF2B5EF4-FFF2-40B4-BE49-F238E27FC236}">
                <a16:creationId xmlns:a16="http://schemas.microsoft.com/office/drawing/2014/main" id="{9C94D74F-9F64-482E-B710-584EB430389D}"/>
              </a:ext>
            </a:extLst>
          </p:cNvPr>
          <p:cNvSpPr>
            <a:spLocks noChangeArrowheads="1"/>
          </p:cNvSpPr>
          <p:nvPr/>
        </p:nvSpPr>
        <p:spPr bwMode="auto">
          <a:xfrm>
            <a:off x="1208314" y="21606483"/>
            <a:ext cx="13996662" cy="9907967"/>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RESEARCH DESIGN</a:t>
            </a:r>
          </a:p>
          <a:p>
            <a:r>
              <a:rPr lang="en-US" sz="3200" dirty="0">
                <a:solidFill>
                  <a:schemeClr val="bg1"/>
                </a:solidFill>
                <a:latin typeface="Arial" panose="020B0604020202020204" pitchFamily="34" charset="0"/>
                <a:cs typeface="Arial" panose="020B0604020202020204" pitchFamily="34" charset="0"/>
              </a:rPr>
              <a:t> </a:t>
            </a:r>
          </a:p>
          <a:p>
            <a:pPr marL="571500" indent="-57150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Recruited Masters in Human Services Graduates and included all alumni who responded (</a:t>
            </a:r>
            <a:r>
              <a:rPr lang="en-US" sz="3600" i="1" dirty="0">
                <a:solidFill>
                  <a:schemeClr val="bg1"/>
                </a:solidFill>
                <a:latin typeface="Arial" panose="020B0604020202020204" pitchFamily="34" charset="0"/>
                <a:cs typeface="Arial" panose="020B0604020202020204" pitchFamily="34" charset="0"/>
              </a:rPr>
              <a:t>N</a:t>
            </a:r>
            <a:r>
              <a:rPr lang="en-US" sz="3600" dirty="0">
                <a:solidFill>
                  <a:schemeClr val="bg1"/>
                </a:solidFill>
                <a:latin typeface="Arial" panose="020B0604020202020204" pitchFamily="34" charset="0"/>
                <a:cs typeface="Arial" panose="020B0604020202020204" pitchFamily="34" charset="0"/>
              </a:rPr>
              <a:t> = 17) to analyze preliminary data (demographic and open-ended responses)</a:t>
            </a:r>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All participants graduated in the last 6 years though some of the participants (</a:t>
            </a:r>
            <a:r>
              <a:rPr lang="en-US" sz="3600" i="1" dirty="0">
                <a:solidFill>
                  <a:schemeClr val="bg1"/>
                </a:solidFill>
                <a:latin typeface="Arial" panose="020B0604020202020204" pitchFamily="34" charset="0"/>
                <a:cs typeface="Arial" panose="020B0604020202020204" pitchFamily="34" charset="0"/>
              </a:rPr>
              <a:t>n</a:t>
            </a:r>
            <a:r>
              <a:rPr lang="en-US" sz="3600" dirty="0">
                <a:solidFill>
                  <a:schemeClr val="bg1"/>
                </a:solidFill>
                <a:latin typeface="Arial" panose="020B0604020202020204" pitchFamily="34" charset="0"/>
                <a:cs typeface="Arial" panose="020B0604020202020204" pitchFamily="34" charset="0"/>
              </a:rPr>
              <a:t> = 6) have graduated in the last 1-2 years</a:t>
            </a:r>
          </a:p>
          <a:p>
            <a:endParaRPr lang="en-US" sz="3600" dirty="0">
              <a:solidFill>
                <a:schemeClr val="bg1"/>
              </a:solidFill>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The majority of the participants identified as white (</a:t>
            </a:r>
            <a:r>
              <a:rPr lang="en-US" sz="3600" i="1" dirty="0">
                <a:solidFill>
                  <a:schemeClr val="bg1"/>
                </a:solidFill>
                <a:latin typeface="Arial" panose="020B0604020202020204" pitchFamily="34" charset="0"/>
                <a:cs typeface="Arial" panose="020B0604020202020204" pitchFamily="34" charset="0"/>
              </a:rPr>
              <a:t>n </a:t>
            </a:r>
            <a:r>
              <a:rPr lang="en-US" sz="3600" dirty="0">
                <a:solidFill>
                  <a:schemeClr val="bg1"/>
                </a:solidFill>
                <a:latin typeface="Arial" panose="020B0604020202020204" pitchFamily="34" charset="0"/>
                <a:cs typeface="Arial" panose="020B0604020202020204" pitchFamily="34" charset="0"/>
              </a:rPr>
              <a:t>= 14), and the others identified as African American or Black (</a:t>
            </a:r>
            <a:r>
              <a:rPr lang="en-US" sz="3600" i="1" dirty="0">
                <a:solidFill>
                  <a:schemeClr val="bg1"/>
                </a:solidFill>
                <a:latin typeface="Arial" panose="020B0604020202020204" pitchFamily="34" charset="0"/>
                <a:cs typeface="Arial" panose="020B0604020202020204" pitchFamily="34" charset="0"/>
              </a:rPr>
              <a:t>n</a:t>
            </a:r>
            <a:r>
              <a:rPr lang="en-US" sz="3600" dirty="0">
                <a:solidFill>
                  <a:schemeClr val="bg1"/>
                </a:solidFill>
                <a:latin typeface="Arial" panose="020B0604020202020204" pitchFamily="34" charset="0"/>
                <a:cs typeface="Arial" panose="020B0604020202020204" pitchFamily="34" charset="0"/>
              </a:rPr>
              <a:t> = 2) or Pakistani/White (</a:t>
            </a:r>
            <a:r>
              <a:rPr lang="en-US" sz="3600" i="1" dirty="0">
                <a:solidFill>
                  <a:schemeClr val="bg1"/>
                </a:solidFill>
                <a:latin typeface="Arial" panose="020B0604020202020204" pitchFamily="34" charset="0"/>
                <a:cs typeface="Arial" panose="020B0604020202020204" pitchFamily="34" charset="0"/>
              </a:rPr>
              <a:t>n</a:t>
            </a:r>
            <a:r>
              <a:rPr lang="en-US" sz="3600" dirty="0">
                <a:solidFill>
                  <a:schemeClr val="bg1"/>
                </a:solidFill>
                <a:latin typeface="Arial" panose="020B0604020202020204" pitchFamily="34" charset="0"/>
                <a:cs typeface="Arial" panose="020B0604020202020204" pitchFamily="34" charset="0"/>
              </a:rPr>
              <a:t> = 1)</a:t>
            </a:r>
          </a:p>
          <a:p>
            <a:endParaRPr lang="en-US" sz="3600" dirty="0">
              <a:solidFill>
                <a:schemeClr val="bg1"/>
              </a:solidFill>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The majority of the participants (</a:t>
            </a:r>
            <a:r>
              <a:rPr lang="en-US" sz="3600" i="1" dirty="0">
                <a:solidFill>
                  <a:schemeClr val="bg1"/>
                </a:solidFill>
                <a:latin typeface="Arial" panose="020B0604020202020204" pitchFamily="34" charset="0"/>
                <a:cs typeface="Arial" panose="020B0604020202020204" pitchFamily="34" charset="0"/>
              </a:rPr>
              <a:t>n </a:t>
            </a:r>
            <a:r>
              <a:rPr lang="en-US" sz="3600" dirty="0">
                <a:solidFill>
                  <a:schemeClr val="bg1"/>
                </a:solidFill>
                <a:latin typeface="Arial" panose="020B0604020202020204" pitchFamily="34" charset="0"/>
                <a:cs typeface="Arial" panose="020B0604020202020204" pitchFamily="34" charset="0"/>
              </a:rPr>
              <a:t>= 11) were first generation students and from rural areas (</a:t>
            </a:r>
            <a:r>
              <a:rPr lang="en-US" sz="3600" i="1" dirty="0">
                <a:solidFill>
                  <a:schemeClr val="bg1"/>
                </a:solidFill>
                <a:latin typeface="Arial" panose="020B0604020202020204" pitchFamily="34" charset="0"/>
                <a:cs typeface="Arial" panose="020B0604020202020204" pitchFamily="34" charset="0"/>
              </a:rPr>
              <a:t>n</a:t>
            </a:r>
            <a:r>
              <a:rPr lang="en-US" sz="3600" dirty="0">
                <a:solidFill>
                  <a:schemeClr val="bg1"/>
                </a:solidFill>
                <a:latin typeface="Arial" panose="020B0604020202020204" pitchFamily="34" charset="0"/>
                <a:cs typeface="Arial" panose="020B0604020202020204" pitchFamily="34" charset="0"/>
              </a:rPr>
              <a:t> = 16)</a:t>
            </a:r>
            <a:br>
              <a:rPr lang="en-US" sz="3200" dirty="0">
                <a:solidFill>
                  <a:schemeClr val="bg1"/>
                </a:solidFill>
                <a:latin typeface="Arial" panose="020B0604020202020204" pitchFamily="34" charset="0"/>
                <a:cs typeface="Arial" panose="020B0604020202020204" pitchFamily="34" charset="0"/>
              </a:rPr>
            </a:br>
            <a:endParaRPr lang="en-US" sz="3200" dirty="0">
              <a:solidFill>
                <a:schemeClr val="bg1"/>
              </a:solidFill>
              <a:latin typeface="Arial" panose="020B0604020202020204" pitchFamily="34" charset="0"/>
              <a:cs typeface="Arial" panose="020B0604020202020204" pitchFamily="34" charset="0"/>
            </a:endParaRP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latin typeface="Georgia" charset="0"/>
              <a:cs typeface="Georgia" charset="0"/>
            </a:endParaRPr>
          </a:p>
        </p:txBody>
      </p:sp>
      <p:sp>
        <p:nvSpPr>
          <p:cNvPr id="25" name="Rectangle 49">
            <a:extLst>
              <a:ext uri="{FF2B5EF4-FFF2-40B4-BE49-F238E27FC236}">
                <a16:creationId xmlns:a16="http://schemas.microsoft.com/office/drawing/2014/main" id="{EE23B4B9-EA8E-4903-AC8A-9A8FE3761057}"/>
              </a:ext>
            </a:extLst>
          </p:cNvPr>
          <p:cNvSpPr>
            <a:spLocks noChangeArrowheads="1"/>
          </p:cNvSpPr>
          <p:nvPr/>
        </p:nvSpPr>
        <p:spPr bwMode="auto">
          <a:xfrm>
            <a:off x="15787242" y="7486070"/>
            <a:ext cx="14114981" cy="10267944"/>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PRELIMINARY FINDINGS - </a:t>
            </a:r>
            <a:r>
              <a:rPr lang="en-GB" sz="4000" b="1" i="1" u="sng" dirty="0">
                <a:solidFill>
                  <a:schemeClr val="bg2"/>
                </a:solidFill>
                <a:latin typeface="Arial" panose="020B0604020202020204" pitchFamily="34" charset="0"/>
                <a:cs typeface="Arial" panose="020B0604020202020204" pitchFamily="34" charset="0"/>
              </a:rPr>
              <a:t>RECRUITMENT</a:t>
            </a:r>
            <a:br>
              <a:rPr lang="en-GB" sz="4000" b="1" u="sng" dirty="0">
                <a:solidFill>
                  <a:schemeClr val="bg2"/>
                </a:solidFill>
                <a:latin typeface="Arial" panose="020B0604020202020204" pitchFamily="34" charset="0"/>
                <a:cs typeface="Arial" panose="020B0604020202020204" pitchFamily="34" charset="0"/>
              </a:rPr>
            </a:br>
            <a:endParaRPr lang="en-US" sz="2800" dirty="0">
              <a:solidFill>
                <a:schemeClr val="bg1"/>
              </a:solidFill>
              <a:latin typeface="Arial" panose="020B0604020202020204" pitchFamily="34" charset="0"/>
              <a:cs typeface="Arial" panose="020B0604020202020204" pitchFamily="34" charset="0"/>
            </a:endParaRPr>
          </a:p>
          <a:p>
            <a:pPr lvl="0"/>
            <a:r>
              <a:rPr lang="en-US" sz="3600" b="1" dirty="0">
                <a:solidFill>
                  <a:schemeClr val="bg1"/>
                </a:solidFill>
                <a:latin typeface="Arial" panose="020B0604020202020204" pitchFamily="34" charset="0"/>
                <a:cs typeface="Arial" panose="020B0604020202020204" pitchFamily="34" charset="0"/>
              </a:rPr>
              <a:t>Important to participants’ choices:</a:t>
            </a:r>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Teachers or counselors at high school or community colleges</a:t>
            </a:r>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Relatives or friends</a:t>
            </a:r>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Responsiveness of graduate coordinator</a:t>
            </a:r>
          </a:p>
          <a:p>
            <a:pPr marL="617270" lvl="0" indent="-617270">
              <a:buFont typeface="Arial" panose="020B0604020202020204" pitchFamily="34" charset="0"/>
              <a:buChar char="•"/>
            </a:pP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Academic advisor or professors</a:t>
            </a:r>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Undergrad classes</a:t>
            </a:r>
          </a:p>
          <a:p>
            <a:pPr marL="617270" lvl="0" indent="-617270">
              <a:buFont typeface="Arial" panose="020B0604020202020204" pitchFamily="34" charset="0"/>
              <a:buChar char="•"/>
            </a:pP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Visited EIU/the Department</a:t>
            </a:r>
          </a:p>
          <a:p>
            <a:pPr marL="617270" lvl="0" indent="-617270">
              <a:buFont typeface="Arial" panose="020B0604020202020204" pitchFamily="34" charset="0"/>
              <a:buChar char="•"/>
            </a:pP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Cost and proximity/close to home</a:t>
            </a:r>
          </a:p>
          <a:p>
            <a:pPr marL="617270" lvl="0" indent="-617270">
              <a:buFont typeface="Arial" panose="020B0604020202020204" pitchFamily="34" charset="0"/>
              <a:buChar char="•"/>
            </a:pP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endParaRPr lang="en-US" sz="3600" dirty="0">
              <a:solidFill>
                <a:schemeClr val="bg1"/>
              </a:solidFill>
              <a:latin typeface="Arial" panose="020B0604020202020204" pitchFamily="34" charset="0"/>
              <a:cs typeface="Arial" panose="020B0604020202020204" pitchFamily="34" charset="0"/>
            </a:endParaRP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latin typeface="Georgia" charset="0"/>
              <a:cs typeface="Georgia" charset="0"/>
            </a:endParaRPr>
          </a:p>
        </p:txBody>
      </p:sp>
      <p:sp>
        <p:nvSpPr>
          <p:cNvPr id="26" name="Rectangle 49">
            <a:extLst>
              <a:ext uri="{FF2B5EF4-FFF2-40B4-BE49-F238E27FC236}">
                <a16:creationId xmlns:a16="http://schemas.microsoft.com/office/drawing/2014/main" id="{53E28A93-050E-4887-88AF-015BD8A2CC4C}"/>
              </a:ext>
            </a:extLst>
          </p:cNvPr>
          <p:cNvSpPr>
            <a:spLocks noChangeArrowheads="1"/>
          </p:cNvSpPr>
          <p:nvPr/>
        </p:nvSpPr>
        <p:spPr bwMode="auto">
          <a:xfrm>
            <a:off x="30889216" y="7486071"/>
            <a:ext cx="11926123" cy="5315529"/>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PRELIMINARY FINDINGS - </a:t>
            </a:r>
            <a:r>
              <a:rPr lang="en-GB" sz="4000" b="1" i="1" u="sng" dirty="0">
                <a:solidFill>
                  <a:schemeClr val="bg2"/>
                </a:solidFill>
                <a:latin typeface="Arial" panose="020B0604020202020204" pitchFamily="34" charset="0"/>
                <a:cs typeface="Arial" panose="020B0604020202020204" pitchFamily="34" charset="0"/>
              </a:rPr>
              <a:t>JOB OUTLOOK</a:t>
            </a:r>
          </a:p>
          <a:p>
            <a:r>
              <a:rPr lang="en-US" sz="2800" b="1" i="1" dirty="0">
                <a:solidFill>
                  <a:schemeClr val="bg1"/>
                </a:solidFill>
                <a:latin typeface="Arial" panose="020B0604020202020204" pitchFamily="34" charset="0"/>
                <a:cs typeface="Arial" panose="020B0604020202020204" pitchFamily="34" charset="0"/>
              </a:rPr>
              <a:t> </a:t>
            </a:r>
            <a:endParaRPr lang="en-US" sz="2800" i="1"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Most were employed in human services or were family and consumer sciences teachers</a:t>
            </a:r>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More specialized content options, as well as networking events or job fairs specific to grad students or their field</a:t>
            </a:r>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latin typeface="Georgia" charset="0"/>
              <a:cs typeface="Georgia" charset="0"/>
            </a:endParaRPr>
          </a:p>
        </p:txBody>
      </p:sp>
      <p:pic>
        <p:nvPicPr>
          <p:cNvPr id="9" name="Picture 8">
            <a:extLst>
              <a:ext uri="{FF2B5EF4-FFF2-40B4-BE49-F238E27FC236}">
                <a16:creationId xmlns:a16="http://schemas.microsoft.com/office/drawing/2014/main" id="{D9D791A4-2E11-41EC-A0A7-5333E660F650}"/>
              </a:ext>
            </a:extLst>
          </p:cNvPr>
          <p:cNvPicPr>
            <a:picLocks noChangeAspect="1"/>
          </p:cNvPicPr>
          <p:nvPr/>
        </p:nvPicPr>
        <p:blipFill>
          <a:blip r:embed="rId3"/>
          <a:srcRect t="3775" b="3775"/>
          <a:stretch/>
        </p:blipFill>
        <p:spPr>
          <a:xfrm>
            <a:off x="24408824" y="14417620"/>
            <a:ext cx="4472516" cy="2323258"/>
          </a:xfrm>
          <a:prstGeom prst="rect">
            <a:avLst/>
          </a:prstGeom>
        </p:spPr>
      </p:pic>
      <p:pic>
        <p:nvPicPr>
          <p:cNvPr id="3" name="Picture 2" descr="Logo&#10;&#10;Description automatically generated with low confidence">
            <a:extLst>
              <a:ext uri="{FF2B5EF4-FFF2-40B4-BE49-F238E27FC236}">
                <a16:creationId xmlns:a16="http://schemas.microsoft.com/office/drawing/2014/main" id="{68B3179E-E1B1-4950-9EB2-57BE26CBFC9D}"/>
              </a:ext>
            </a:extLst>
          </p:cNvPr>
          <p:cNvPicPr>
            <a:picLocks noChangeAspect="1"/>
          </p:cNvPicPr>
          <p:nvPr/>
        </p:nvPicPr>
        <p:blipFill>
          <a:blip r:embed="rId4"/>
          <a:stretch>
            <a:fillRect/>
          </a:stretch>
        </p:blipFill>
        <p:spPr>
          <a:xfrm>
            <a:off x="37723522" y="955250"/>
            <a:ext cx="5693044" cy="2993439"/>
          </a:xfrm>
          <a:prstGeom prst="rect">
            <a:avLst/>
          </a:prstGeom>
        </p:spPr>
      </p:pic>
      <p:sp>
        <p:nvSpPr>
          <p:cNvPr id="8" name="TextBox 7">
            <a:extLst>
              <a:ext uri="{FF2B5EF4-FFF2-40B4-BE49-F238E27FC236}">
                <a16:creationId xmlns:a16="http://schemas.microsoft.com/office/drawing/2014/main" id="{FE4DF380-40EF-4797-B1DF-67CD2E6E3C15}"/>
              </a:ext>
            </a:extLst>
          </p:cNvPr>
          <p:cNvSpPr txBox="1"/>
          <p:nvPr/>
        </p:nvSpPr>
        <p:spPr>
          <a:xfrm>
            <a:off x="16154400" y="18211800"/>
            <a:ext cx="6324600" cy="1077218"/>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“A friend of mine was in it, and my advisor told me about it”</a:t>
            </a:r>
          </a:p>
        </p:txBody>
      </p:sp>
      <p:sp>
        <p:nvSpPr>
          <p:cNvPr id="23" name="TextBox 22">
            <a:extLst>
              <a:ext uri="{FF2B5EF4-FFF2-40B4-BE49-F238E27FC236}">
                <a16:creationId xmlns:a16="http://schemas.microsoft.com/office/drawing/2014/main" id="{CCD211EB-ECFA-40F9-9831-3A26BA9EA031}"/>
              </a:ext>
            </a:extLst>
          </p:cNvPr>
          <p:cNvSpPr txBox="1"/>
          <p:nvPr/>
        </p:nvSpPr>
        <p:spPr>
          <a:xfrm>
            <a:off x="16154400" y="19632377"/>
            <a:ext cx="6324600" cy="1077218"/>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“My aunt contacted EIU, and we visited”</a:t>
            </a:r>
          </a:p>
        </p:txBody>
      </p:sp>
      <p:sp>
        <p:nvSpPr>
          <p:cNvPr id="28" name="TextBox 27">
            <a:extLst>
              <a:ext uri="{FF2B5EF4-FFF2-40B4-BE49-F238E27FC236}">
                <a16:creationId xmlns:a16="http://schemas.microsoft.com/office/drawing/2014/main" id="{B6DB0323-45C9-44C2-8CAA-159ED278BAB5}"/>
              </a:ext>
            </a:extLst>
          </p:cNvPr>
          <p:cNvSpPr txBox="1"/>
          <p:nvPr/>
        </p:nvSpPr>
        <p:spPr>
          <a:xfrm>
            <a:off x="23094026" y="18601326"/>
            <a:ext cx="6324600" cy="1077218"/>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“A professor in the Dept emailed me”</a:t>
            </a:r>
          </a:p>
        </p:txBody>
      </p:sp>
      <p:sp>
        <p:nvSpPr>
          <p:cNvPr id="29" name="TextBox 28">
            <a:extLst>
              <a:ext uri="{FF2B5EF4-FFF2-40B4-BE49-F238E27FC236}">
                <a16:creationId xmlns:a16="http://schemas.microsoft.com/office/drawing/2014/main" id="{34E540C4-8483-4188-BEB3-6FAED380B92A}"/>
              </a:ext>
            </a:extLst>
          </p:cNvPr>
          <p:cNvSpPr txBox="1"/>
          <p:nvPr/>
        </p:nvSpPr>
        <p:spPr>
          <a:xfrm>
            <a:off x="23041912" y="20036822"/>
            <a:ext cx="6324600" cy="1569660"/>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“Program Coordinator was readily accessible and responsive to emails”</a:t>
            </a:r>
          </a:p>
        </p:txBody>
      </p:sp>
      <p:sp>
        <p:nvSpPr>
          <p:cNvPr id="30" name="TextBox 29">
            <a:extLst>
              <a:ext uri="{FF2B5EF4-FFF2-40B4-BE49-F238E27FC236}">
                <a16:creationId xmlns:a16="http://schemas.microsoft.com/office/drawing/2014/main" id="{7C8C09EA-016D-4789-B199-4F2A1F267351}"/>
              </a:ext>
            </a:extLst>
          </p:cNvPr>
          <p:cNvSpPr txBox="1"/>
          <p:nvPr/>
        </p:nvSpPr>
        <p:spPr>
          <a:xfrm>
            <a:off x="16154400" y="20968365"/>
            <a:ext cx="6324600" cy="1077218"/>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“Took a class in the Dept as an undergrad”</a:t>
            </a:r>
          </a:p>
        </p:txBody>
      </p:sp>
      <p:sp>
        <p:nvSpPr>
          <p:cNvPr id="31" name="TextBox 30">
            <a:extLst>
              <a:ext uri="{FF2B5EF4-FFF2-40B4-BE49-F238E27FC236}">
                <a16:creationId xmlns:a16="http://schemas.microsoft.com/office/drawing/2014/main" id="{A3E0EA16-CF5F-4C78-A326-2A4499A7F78E}"/>
              </a:ext>
            </a:extLst>
          </p:cNvPr>
          <p:cNvSpPr txBox="1"/>
          <p:nvPr/>
        </p:nvSpPr>
        <p:spPr>
          <a:xfrm>
            <a:off x="16176143" y="28192015"/>
            <a:ext cx="6324600" cy="1077218"/>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“Finances because of the pandemic”</a:t>
            </a:r>
          </a:p>
        </p:txBody>
      </p:sp>
      <p:sp>
        <p:nvSpPr>
          <p:cNvPr id="32" name="TextBox 31">
            <a:extLst>
              <a:ext uri="{FF2B5EF4-FFF2-40B4-BE49-F238E27FC236}">
                <a16:creationId xmlns:a16="http://schemas.microsoft.com/office/drawing/2014/main" id="{0CF43190-C0DB-436A-8BCE-A3E224049FCD}"/>
              </a:ext>
            </a:extLst>
          </p:cNvPr>
          <p:cNvSpPr txBox="1"/>
          <p:nvPr/>
        </p:nvSpPr>
        <p:spPr>
          <a:xfrm>
            <a:off x="16114514" y="29944790"/>
            <a:ext cx="6324600" cy="1569660"/>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“No one in my family had been to college, so no one could help me or understand”</a:t>
            </a:r>
          </a:p>
        </p:txBody>
      </p:sp>
      <p:sp>
        <p:nvSpPr>
          <p:cNvPr id="33" name="TextBox 32">
            <a:extLst>
              <a:ext uri="{FF2B5EF4-FFF2-40B4-BE49-F238E27FC236}">
                <a16:creationId xmlns:a16="http://schemas.microsoft.com/office/drawing/2014/main" id="{D6725C07-D228-4E0D-AB94-B7FDCDEC13B7}"/>
              </a:ext>
            </a:extLst>
          </p:cNvPr>
          <p:cNvSpPr txBox="1"/>
          <p:nvPr/>
        </p:nvSpPr>
        <p:spPr>
          <a:xfrm>
            <a:off x="23471910" y="28192015"/>
            <a:ext cx="6324600" cy="1077218"/>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“Professors were passionate about teaching”</a:t>
            </a:r>
          </a:p>
        </p:txBody>
      </p:sp>
      <p:sp>
        <p:nvSpPr>
          <p:cNvPr id="34" name="TextBox 33">
            <a:extLst>
              <a:ext uri="{FF2B5EF4-FFF2-40B4-BE49-F238E27FC236}">
                <a16:creationId xmlns:a16="http://schemas.microsoft.com/office/drawing/2014/main" id="{FE246908-DEE2-4B21-8ECF-B89DF821F797}"/>
              </a:ext>
            </a:extLst>
          </p:cNvPr>
          <p:cNvSpPr txBox="1"/>
          <p:nvPr/>
        </p:nvSpPr>
        <p:spPr>
          <a:xfrm>
            <a:off x="23471910" y="29944790"/>
            <a:ext cx="6324600" cy="1569660"/>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“Small class sizes and professors teaching multiple classes, so we got to know them.”</a:t>
            </a:r>
          </a:p>
        </p:txBody>
      </p:sp>
      <p:sp>
        <p:nvSpPr>
          <p:cNvPr id="35" name="TextBox 34">
            <a:extLst>
              <a:ext uri="{FF2B5EF4-FFF2-40B4-BE49-F238E27FC236}">
                <a16:creationId xmlns:a16="http://schemas.microsoft.com/office/drawing/2014/main" id="{7AECC109-7B11-493E-80BB-A2FF2E9D1161}"/>
              </a:ext>
            </a:extLst>
          </p:cNvPr>
          <p:cNvSpPr txBox="1"/>
          <p:nvPr/>
        </p:nvSpPr>
        <p:spPr>
          <a:xfrm>
            <a:off x="30889216" y="13073611"/>
            <a:ext cx="11763660" cy="2062103"/>
          </a:xfrm>
          <a:prstGeom prst="rect">
            <a:avLst/>
          </a:prstGeom>
          <a:solidFill>
            <a:schemeClr val="tx1">
              <a:lumMod val="75000"/>
            </a:schemeClr>
          </a:solid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“I think there could be more specialized content and more options for students as they progress through the program. It would be nice to see the department partner with local organizations for employment and future careers.”</a:t>
            </a:r>
          </a:p>
        </p:txBody>
      </p:sp>
      <p:sp>
        <p:nvSpPr>
          <p:cNvPr id="37" name="Rectangle 49">
            <a:extLst>
              <a:ext uri="{FF2B5EF4-FFF2-40B4-BE49-F238E27FC236}">
                <a16:creationId xmlns:a16="http://schemas.microsoft.com/office/drawing/2014/main" id="{6BE9D7C5-CF67-448B-AD2F-4E04C30C96C9}"/>
              </a:ext>
            </a:extLst>
          </p:cNvPr>
          <p:cNvSpPr>
            <a:spLocks noChangeArrowheads="1"/>
          </p:cNvSpPr>
          <p:nvPr/>
        </p:nvSpPr>
        <p:spPr bwMode="auto">
          <a:xfrm>
            <a:off x="30789420" y="15773400"/>
            <a:ext cx="11926123" cy="1574105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RECOMMENDATIONS </a:t>
            </a:r>
            <a:r>
              <a:rPr lang="en-GB" sz="4000" dirty="0">
                <a:solidFill>
                  <a:schemeClr val="bg2"/>
                </a:solidFill>
                <a:latin typeface="Arial" panose="020B0604020202020204" pitchFamily="34" charset="0"/>
                <a:cs typeface="Arial" panose="020B0604020202020204" pitchFamily="34" charset="0"/>
              </a:rPr>
              <a:t>(based on exploratory results and literature review) </a:t>
            </a:r>
            <a:br>
              <a:rPr lang="en-GB" sz="4000" b="1" u="sng" dirty="0">
                <a:solidFill>
                  <a:schemeClr val="bg2"/>
                </a:solidFill>
                <a:latin typeface="Arial" panose="020B0604020202020204" pitchFamily="34" charset="0"/>
                <a:cs typeface="Arial" panose="020B0604020202020204" pitchFamily="34" charset="0"/>
              </a:rPr>
            </a:br>
            <a:r>
              <a:rPr lang="en-US" sz="2800" b="1" i="1" dirty="0">
                <a:solidFill>
                  <a:schemeClr val="bg1"/>
                </a:solidFill>
                <a:latin typeface="Arial" panose="020B0604020202020204" pitchFamily="34" charset="0"/>
                <a:cs typeface="Arial" panose="020B0604020202020204" pitchFamily="34" charset="0"/>
              </a:rPr>
              <a:t> </a:t>
            </a:r>
            <a:endParaRPr lang="en-US" sz="2800" i="1"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latin typeface="Arial" panose="020B0604020202020204" pitchFamily="34" charset="0"/>
                <a:cs typeface="Arial" panose="020B0604020202020204" pitchFamily="34" charset="0"/>
              </a:rPr>
              <a:t>Building relationships or programs that support first generation college students, networking opportunities for graduate students; for example, </a:t>
            </a:r>
            <a:r>
              <a:rPr lang="en-US" sz="3600" dirty="0">
                <a:solidFill>
                  <a:schemeClr val="bg1"/>
                </a:solidFill>
                <a:highlight>
                  <a:srgbClr val="FFFFFF"/>
                </a:highlight>
                <a:latin typeface="Arial" panose="020B0604020202020204" pitchFamily="34" charset="0"/>
                <a:cs typeface="Arial" panose="020B0604020202020204" pitchFamily="34" charset="0"/>
              </a:rPr>
              <a:t>Departments could host a virtual event with breakout sessions where alumni and community agencies could meet and talk to students.</a:t>
            </a:r>
            <a:br>
              <a:rPr lang="en-US" sz="3600" dirty="0">
                <a:solidFill>
                  <a:schemeClr val="bg1"/>
                </a:solidFill>
                <a:highlight>
                  <a:srgbClr val="FFFFFF"/>
                </a:highlight>
                <a:latin typeface="Arial" panose="020B0604020202020204" pitchFamily="34" charset="0"/>
                <a:cs typeface="Arial" panose="020B0604020202020204" pitchFamily="34" charset="0"/>
              </a:rPr>
            </a:br>
            <a:endParaRPr lang="en-US" sz="3600" dirty="0">
              <a:solidFill>
                <a:schemeClr val="bg1"/>
              </a:solidFill>
              <a:highlight>
                <a:srgbClr val="FFFFFF"/>
              </a:highlight>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highlight>
                  <a:srgbClr val="FFFFFF"/>
                </a:highlight>
                <a:latin typeface="Arial" panose="020B0604020202020204" pitchFamily="34" charset="0"/>
                <a:cs typeface="Arial" panose="020B0604020202020204" pitchFamily="34" charset="0"/>
              </a:rPr>
              <a:t>Normalize warm, frequent check-ins</a:t>
            </a:r>
          </a:p>
          <a:p>
            <a:pPr marL="1074470" lvl="1" indent="-617270">
              <a:buFont typeface="Arial" panose="020B0604020202020204" pitchFamily="34" charset="0"/>
              <a:buChar char="•"/>
            </a:pPr>
            <a:r>
              <a:rPr lang="en-US" sz="3600" dirty="0">
                <a:solidFill>
                  <a:schemeClr val="bg1"/>
                </a:solidFill>
                <a:highlight>
                  <a:srgbClr val="FFFFFF"/>
                </a:highlight>
                <a:latin typeface="Arial" panose="020B0604020202020204" pitchFamily="34" charset="0"/>
                <a:cs typeface="Arial" panose="020B0604020202020204" pitchFamily="34" charset="0"/>
              </a:rPr>
              <a:t>When things go wrong, students won’t have to come to you, there is a built-in mechanism.</a:t>
            </a:r>
            <a:br>
              <a:rPr lang="en-US" sz="3600" dirty="0">
                <a:solidFill>
                  <a:schemeClr val="bg1"/>
                </a:solidFill>
                <a:highlight>
                  <a:srgbClr val="FFFFFF"/>
                </a:highlight>
                <a:latin typeface="Arial" panose="020B0604020202020204" pitchFamily="34" charset="0"/>
                <a:cs typeface="Arial" panose="020B0604020202020204" pitchFamily="34" charset="0"/>
              </a:rPr>
            </a:br>
            <a:endParaRPr lang="en-US" sz="3600" dirty="0">
              <a:solidFill>
                <a:schemeClr val="bg1"/>
              </a:solidFill>
              <a:highlight>
                <a:srgbClr val="FFFFFF"/>
              </a:highlight>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highlight>
                  <a:srgbClr val="FFFFFF"/>
                </a:highlight>
                <a:latin typeface="Arial" panose="020B0604020202020204" pitchFamily="34" charset="0"/>
                <a:cs typeface="Arial" panose="020B0604020202020204" pitchFamily="34" charset="0"/>
              </a:rPr>
              <a:t>Faculty and administrators can talk to students directly about scholarships (they don’t know about them or don’t think they qualify) and professional development/involvement opportunities.</a:t>
            </a:r>
          </a:p>
          <a:p>
            <a:pPr marL="1074470" lvl="1" indent="-617270">
              <a:buFont typeface="Arial" panose="020B0604020202020204" pitchFamily="34" charset="0"/>
              <a:buChar char="•"/>
            </a:pPr>
            <a:r>
              <a:rPr lang="en-US" sz="3600" dirty="0">
                <a:solidFill>
                  <a:schemeClr val="bg1"/>
                </a:solidFill>
                <a:highlight>
                  <a:srgbClr val="FFFFFF"/>
                </a:highlight>
                <a:latin typeface="Arial" panose="020B0604020202020204" pitchFamily="34" charset="0"/>
                <a:cs typeface="Arial" panose="020B0604020202020204" pitchFamily="34" charset="0"/>
              </a:rPr>
              <a:t>Both keep students connected.</a:t>
            </a:r>
            <a:br>
              <a:rPr lang="en-US" sz="3600" dirty="0">
                <a:solidFill>
                  <a:schemeClr val="bg1"/>
                </a:solidFill>
                <a:highlight>
                  <a:srgbClr val="FFFFFF"/>
                </a:highlight>
                <a:latin typeface="Arial" panose="020B0604020202020204" pitchFamily="34" charset="0"/>
                <a:cs typeface="Arial" panose="020B0604020202020204" pitchFamily="34" charset="0"/>
              </a:rPr>
            </a:br>
            <a:endParaRPr lang="en-US" sz="3600" dirty="0">
              <a:solidFill>
                <a:schemeClr val="bg1"/>
              </a:solidFill>
              <a:highlight>
                <a:srgbClr val="FFFFFF"/>
              </a:highlight>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highlight>
                  <a:srgbClr val="FFFFFF"/>
                </a:highlight>
                <a:latin typeface="Arial" panose="020B0604020202020204" pitchFamily="34" charset="0"/>
                <a:cs typeface="Arial" panose="020B0604020202020204" pitchFamily="34" charset="0"/>
              </a:rPr>
              <a:t>Experiential learning opportunities can keep students invested and engaged.</a:t>
            </a:r>
            <a:br>
              <a:rPr lang="en-US" sz="3600" dirty="0">
                <a:solidFill>
                  <a:schemeClr val="bg1"/>
                </a:solidFill>
                <a:highlight>
                  <a:srgbClr val="FFFFFF"/>
                </a:highlight>
                <a:latin typeface="Arial" panose="020B0604020202020204" pitchFamily="34" charset="0"/>
                <a:cs typeface="Arial" panose="020B0604020202020204" pitchFamily="34" charset="0"/>
              </a:rPr>
            </a:br>
            <a:endParaRPr lang="en-US" sz="3600" dirty="0">
              <a:solidFill>
                <a:schemeClr val="bg1"/>
              </a:solidFill>
              <a:highlight>
                <a:srgbClr val="FFFFFF"/>
              </a:highlight>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dirty="0">
                <a:solidFill>
                  <a:schemeClr val="bg1"/>
                </a:solidFill>
                <a:highlight>
                  <a:srgbClr val="FFFFFF"/>
                </a:highlight>
                <a:latin typeface="Arial" panose="020B0604020202020204" pitchFamily="34" charset="0"/>
                <a:cs typeface="Arial" panose="020B0604020202020204" pitchFamily="34" charset="0"/>
              </a:rPr>
              <a:t>Continue to check in even if they leave the university; they can always return.  </a:t>
            </a:r>
            <a:br>
              <a:rPr lang="en-US" sz="3600" dirty="0">
                <a:solidFill>
                  <a:schemeClr val="bg1"/>
                </a:solidFill>
                <a:highlight>
                  <a:srgbClr val="FFFFFF"/>
                </a:highlight>
                <a:latin typeface="Arial" panose="020B0604020202020204" pitchFamily="34" charset="0"/>
                <a:cs typeface="Arial" panose="020B0604020202020204" pitchFamily="34" charset="0"/>
              </a:rPr>
            </a:br>
            <a:endParaRPr lang="en-US" sz="3600" dirty="0">
              <a:solidFill>
                <a:schemeClr val="bg1"/>
              </a:solidFill>
              <a:highlight>
                <a:srgbClr val="FFFFFF"/>
              </a:highlight>
              <a:latin typeface="Arial" panose="020B0604020202020204" pitchFamily="34" charset="0"/>
              <a:cs typeface="Arial" panose="020B0604020202020204" pitchFamily="34" charset="0"/>
            </a:endParaRPr>
          </a:p>
          <a:p>
            <a:pPr lvl="0"/>
            <a:r>
              <a:rPr lang="en-US" sz="3600" i="1" dirty="0">
                <a:solidFill>
                  <a:schemeClr val="bg1"/>
                </a:solidFill>
                <a:highlight>
                  <a:srgbClr val="FFFFFF"/>
                </a:highlight>
                <a:latin typeface="Arial" panose="020B0604020202020204" pitchFamily="34" charset="0"/>
                <a:cs typeface="Arial" panose="020B0604020202020204" pitchFamily="34" charset="0"/>
              </a:rPr>
              <a:t>*Complete reference list available upon request.</a:t>
            </a:r>
          </a:p>
          <a:p>
            <a:pPr lvl="1"/>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lvl="0"/>
            <a:br>
              <a:rPr lang="en-US" sz="3600" dirty="0">
                <a:solidFill>
                  <a:schemeClr val="bg1"/>
                </a:solidFill>
                <a:latin typeface="Arial" panose="020B0604020202020204" pitchFamily="34" charset="0"/>
                <a:cs typeface="Arial" panose="020B0604020202020204" pitchFamily="34" charset="0"/>
              </a:rPr>
            </a:br>
            <a:endParaRPr lang="en-US" sz="3600" dirty="0">
              <a:solidFill>
                <a:schemeClr val="bg1"/>
              </a:solidFill>
              <a:latin typeface="Arial" panose="020B0604020202020204" pitchFamily="34" charset="0"/>
              <a:cs typeface="Arial" panose="020B0604020202020204" pitchFamily="34" charset="0"/>
            </a:endParaRP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latin typeface="Georgia" charset="0"/>
              <a:cs typeface="Georgia" charset="0"/>
            </a:endParaRPr>
          </a:p>
        </p:txBody>
      </p:sp>
      <p:sp>
        <p:nvSpPr>
          <p:cNvPr id="15" name="Rectangle 49">
            <a:extLst>
              <a:ext uri="{FF2B5EF4-FFF2-40B4-BE49-F238E27FC236}">
                <a16:creationId xmlns:a16="http://schemas.microsoft.com/office/drawing/2014/main" id="{E8BD5C37-5EF5-4706-95AF-1C24EA5E3A00}"/>
              </a:ext>
            </a:extLst>
          </p:cNvPr>
          <p:cNvSpPr>
            <a:spLocks noChangeArrowheads="1"/>
          </p:cNvSpPr>
          <p:nvPr/>
        </p:nvSpPr>
        <p:spPr bwMode="auto">
          <a:xfrm>
            <a:off x="15842477" y="22584208"/>
            <a:ext cx="14503098" cy="50119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PRELIMINARY FINDINGS- </a:t>
            </a:r>
            <a:r>
              <a:rPr lang="en-GB" sz="4000" b="1" i="1" u="sng" dirty="0">
                <a:solidFill>
                  <a:schemeClr val="bg2"/>
                </a:solidFill>
                <a:latin typeface="Arial" panose="020B0604020202020204" pitchFamily="34" charset="0"/>
                <a:cs typeface="Arial" panose="020B0604020202020204" pitchFamily="34" charset="0"/>
              </a:rPr>
              <a:t>RETENTION</a:t>
            </a:r>
            <a:br>
              <a:rPr lang="en-GB" sz="4000" b="1" u="sng" dirty="0">
                <a:solidFill>
                  <a:schemeClr val="bg2"/>
                </a:solidFill>
                <a:latin typeface="Arial" panose="020B0604020202020204" pitchFamily="34" charset="0"/>
                <a:cs typeface="Arial" panose="020B0604020202020204" pitchFamily="34" charset="0"/>
              </a:rPr>
            </a:br>
            <a:endParaRPr lang="en-US" sz="28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b="1" dirty="0">
                <a:solidFill>
                  <a:schemeClr val="bg1"/>
                </a:solidFill>
                <a:latin typeface="Arial" panose="020B0604020202020204" pitchFamily="34" charset="0"/>
                <a:cs typeface="Arial" panose="020B0604020202020204" pitchFamily="34" charset="0"/>
              </a:rPr>
              <a:t>Challenges</a:t>
            </a:r>
            <a:r>
              <a:rPr lang="en-US" sz="3600" dirty="0">
                <a:solidFill>
                  <a:schemeClr val="bg1"/>
                </a:solidFill>
                <a:latin typeface="Arial" panose="020B0604020202020204" pitchFamily="34" charset="0"/>
                <a:cs typeface="Arial" panose="020B0604020202020204" pitchFamily="34" charset="0"/>
              </a:rPr>
              <a:t> = Finances, being a first-generation </a:t>
            </a:r>
            <a:br>
              <a:rPr lang="en-US" sz="36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college student, single parenting, </a:t>
            </a:r>
            <a:br>
              <a:rPr lang="en-US" sz="36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and or the pandemic</a:t>
            </a:r>
          </a:p>
          <a:p>
            <a:pPr lvl="0"/>
            <a:endParaRPr lang="en-US" sz="3600" dirty="0">
              <a:solidFill>
                <a:schemeClr val="bg1"/>
              </a:solidFill>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r>
              <a:rPr lang="en-US" sz="3600" b="1" dirty="0">
                <a:solidFill>
                  <a:schemeClr val="bg1"/>
                </a:solidFill>
                <a:latin typeface="Arial" panose="020B0604020202020204" pitchFamily="34" charset="0"/>
                <a:cs typeface="Arial" panose="020B0604020202020204" pitchFamily="34" charset="0"/>
              </a:rPr>
              <a:t>Value</a:t>
            </a:r>
            <a:r>
              <a:rPr lang="en-US" sz="3600" dirty="0">
                <a:solidFill>
                  <a:schemeClr val="bg1"/>
                </a:solidFill>
                <a:latin typeface="Arial" panose="020B0604020202020204" pitchFamily="34" charset="0"/>
                <a:cs typeface="Arial" panose="020B0604020202020204" pitchFamily="34" charset="0"/>
              </a:rPr>
              <a:t> = Supportive and caring faculty, </a:t>
            </a:r>
            <a:br>
              <a:rPr lang="en-US" sz="36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small class sizes, flexibility of course offerings</a:t>
            </a:r>
          </a:p>
          <a:p>
            <a:pPr marL="617270" lvl="0" indent="-617270">
              <a:buFont typeface="Arial" panose="020B0604020202020204" pitchFamily="34" charset="0"/>
              <a:buChar char="•"/>
            </a:pPr>
            <a:endParaRPr lang="en-US" sz="3600" dirty="0">
              <a:solidFill>
                <a:schemeClr val="bg1"/>
              </a:solidFill>
              <a:latin typeface="Arial" panose="020B0604020202020204" pitchFamily="34" charset="0"/>
              <a:cs typeface="Arial" panose="020B0604020202020204" pitchFamily="34" charset="0"/>
            </a:endParaRP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latin typeface="Georgia" charset="0"/>
              <a:cs typeface="Georgia" charset="0"/>
            </a:endParaRPr>
          </a:p>
        </p:txBody>
      </p:sp>
      <p:pic>
        <p:nvPicPr>
          <p:cNvPr id="11" name="Picture 10">
            <a:extLst>
              <a:ext uri="{FF2B5EF4-FFF2-40B4-BE49-F238E27FC236}">
                <a16:creationId xmlns:a16="http://schemas.microsoft.com/office/drawing/2014/main" id="{F6937339-DF24-4A00-BE06-973DC847125A}"/>
              </a:ext>
            </a:extLst>
          </p:cNvPr>
          <p:cNvPicPr>
            <a:picLocks noChangeAspect="1"/>
          </p:cNvPicPr>
          <p:nvPr/>
        </p:nvPicPr>
        <p:blipFill>
          <a:blip r:embed="rId5"/>
          <a:srcRect l="20014" r="20014"/>
          <a:stretch/>
        </p:blipFill>
        <p:spPr>
          <a:xfrm>
            <a:off x="27030467" y="24519624"/>
            <a:ext cx="2766043" cy="2350205"/>
          </a:xfrm>
          <a:prstGeom prst="rect">
            <a:avLst/>
          </a:prstGeom>
        </p:spPr>
      </p:pic>
    </p:spTree>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Slice</Template>
  <TotalTime>19841</TotalTime>
  <Words>779</Words>
  <Application>Microsoft Office PowerPoint</Application>
  <PresentationFormat>Custom</PresentationFormat>
  <Paragraphs>72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Century Gothic</vt:lpstr>
      <vt:lpstr>Georgia</vt:lpstr>
      <vt:lpstr>Times New Roman</vt:lpstr>
      <vt:lpstr>Wingdings 3</vt:lpstr>
      <vt:lpstr>Slice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Dora Tandoh</dc:creator>
  <cp:keywords/>
  <dc:description/>
  <cp:lastModifiedBy>Jill R Bowers</cp:lastModifiedBy>
  <cp:revision>283</cp:revision>
  <cp:lastPrinted>2009-06-18T18:06:01Z</cp:lastPrinted>
  <dcterms:created xsi:type="dcterms:W3CDTF">2019-04-09T03:17:58Z</dcterms:created>
  <dcterms:modified xsi:type="dcterms:W3CDTF">2022-03-24T02:40:13Z</dcterms:modified>
  <cp:category/>
</cp:coreProperties>
</file>