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notesMasterIdLst>
    <p:notesMasterId r:id="rId51"/>
  </p:notesMasterIdLst>
  <p:handoutMasterIdLst>
    <p:handoutMasterId r:id="rId52"/>
  </p:handoutMasterIdLst>
  <p:sldIdLst>
    <p:sldId id="300" r:id="rId2"/>
    <p:sldId id="304" r:id="rId3"/>
    <p:sldId id="305" r:id="rId4"/>
    <p:sldId id="257" r:id="rId5"/>
    <p:sldId id="259" r:id="rId6"/>
    <p:sldId id="260" r:id="rId7"/>
    <p:sldId id="256" r:id="rId8"/>
    <p:sldId id="261" r:id="rId9"/>
    <p:sldId id="262" r:id="rId10"/>
    <p:sldId id="263" r:id="rId11"/>
    <p:sldId id="258" r:id="rId12"/>
    <p:sldId id="266" r:id="rId13"/>
    <p:sldId id="267" r:id="rId14"/>
    <p:sldId id="268" r:id="rId15"/>
    <p:sldId id="264" r:id="rId16"/>
    <p:sldId id="265" r:id="rId17"/>
    <p:sldId id="270" r:id="rId18"/>
    <p:sldId id="271" r:id="rId19"/>
    <p:sldId id="269" r:id="rId20"/>
    <p:sldId id="272" r:id="rId21"/>
    <p:sldId id="273" r:id="rId22"/>
    <p:sldId id="306" r:id="rId23"/>
    <p:sldId id="275" r:id="rId24"/>
    <p:sldId id="276" r:id="rId25"/>
    <p:sldId id="277" r:id="rId26"/>
    <p:sldId id="278" r:id="rId27"/>
    <p:sldId id="280" r:id="rId28"/>
    <p:sldId id="307" r:id="rId29"/>
    <p:sldId id="281" r:id="rId30"/>
    <p:sldId id="282" r:id="rId31"/>
    <p:sldId id="283" r:id="rId32"/>
    <p:sldId id="289" r:id="rId33"/>
    <p:sldId id="284" r:id="rId34"/>
    <p:sldId id="285" r:id="rId35"/>
    <p:sldId id="286" r:id="rId36"/>
    <p:sldId id="287" r:id="rId37"/>
    <p:sldId id="301" r:id="rId38"/>
    <p:sldId id="308" r:id="rId39"/>
    <p:sldId id="302" r:id="rId40"/>
    <p:sldId id="294" r:id="rId41"/>
    <p:sldId id="291" r:id="rId42"/>
    <p:sldId id="292" r:id="rId43"/>
    <p:sldId id="293" r:id="rId44"/>
    <p:sldId id="295" r:id="rId45"/>
    <p:sldId id="309" r:id="rId46"/>
    <p:sldId id="303" r:id="rId47"/>
    <p:sldId id="298" r:id="rId48"/>
    <p:sldId id="297" r:id="rId49"/>
    <p:sldId id="311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99"/>
    <a:srgbClr val="000ADA"/>
    <a:srgbClr val="1111FF"/>
    <a:srgbClr val="0207CA"/>
    <a:srgbClr val="FF88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75" autoAdjust="0"/>
    <p:restoredTop sz="94556" autoAdjust="0"/>
  </p:normalViewPr>
  <p:slideViewPr>
    <p:cSldViewPr snapToGrid="0" snapToObjects="1">
      <p:cViewPr>
        <p:scale>
          <a:sx n="100" d="100"/>
          <a:sy n="100" d="100"/>
        </p:scale>
        <p:origin x="-858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293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November 5,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735D4-664E-4B06-BBC7-D63EFB5E8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5962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November 5, 2013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6968B-DF80-F241-B399-45C9F965BE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9482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968B-DF80-F241-B399-45C9F965BECA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November 5,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602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968B-DF80-F241-B399-45C9F965BECA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November 5,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98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968B-DF80-F241-B399-45C9F965BECA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November 5, 2013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buFontTx/>
              <a:buBlip>
                <a:blip r:embed="rId2"/>
              </a:buBlip>
              <a:defRPr sz="2800" b="1">
                <a:solidFill>
                  <a:srgbClr val="000099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 marL="228600" indent="-182880">
              <a:buFontTx/>
              <a:buBlip>
                <a:blip r:embed="rId2"/>
              </a:buBlip>
              <a:defRPr sz="2200">
                <a:solidFill>
                  <a:srgbClr val="000ADA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32ED410-9DE3-1349-B75C-62CDD0BE6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/>
  <p:timing>
    <p:tnLst>
      <p:par>
        <p:cTn id="1" dur="indefinite" restart="never" nodeType="tmRoot"/>
      </p:par>
    </p:tnLst>
  </p:timing>
  <p:hf hdr="0" ftr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eiu.edu/elegrad/reports/FirstChoiceReports.php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iu.edu/elegrad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youtube.com/watch?v=pWazZY3dlY8" TargetMode="External"/><Relationship Id="rId4" Type="http://schemas.openxmlformats.org/officeDocument/2006/relationships/hyperlink" Target="http://eiu.edu/researchinaction/index.php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24" y="803694"/>
            <a:ext cx="8497019" cy="5664679"/>
          </a:xfrm>
          <a:prstGeom prst="ellipse">
            <a:avLst/>
          </a:prstGeom>
          <a:ln>
            <a:noFill/>
          </a:ln>
          <a:effectLst>
            <a:glow rad="228600">
              <a:schemeClr val="accent2">
                <a:lumMod val="60000"/>
                <a:lumOff val="40000"/>
                <a:alpha val="51000"/>
              </a:schemeClr>
            </a:glow>
            <a:reflection endPos="0" dir="5400000" sy="-100000" algn="bl" rotWithShape="0"/>
            <a:softEdge rad="31750"/>
          </a:effectLst>
        </p:spPr>
      </p:pic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0" y="1106904"/>
            <a:ext cx="9144000" cy="5751095"/>
          </a:xfrm>
          <a:effectLst/>
        </p:spPr>
        <p:txBody>
          <a:bodyPr>
            <a:normAutofit fontScale="92500" lnSpcReduction="10000"/>
            <a:scene3d>
              <a:camera prst="orthographicFront">
                <a:rot lat="0" lon="0" rev="0"/>
              </a:camera>
              <a:lightRig rig="sunset" dir="t"/>
            </a:scene3d>
            <a:sp3d extrusionH="57150" contourW="6350" prstMaterial="powder">
              <a:bevelT w="127000" h="31750" prst="softRound"/>
              <a:contourClr>
                <a:schemeClr val="bg2">
                  <a:lumMod val="5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en-US" sz="2400" b="1" spc="300" dirty="0" smtClean="0">
                <a:ln w="3175" cmpd="sng">
                  <a:solidFill>
                    <a:srgbClr val="1111FF"/>
                  </a:solidFill>
                  <a:prstDash val="solid"/>
                  <a:miter lim="800000"/>
                </a:ln>
                <a:solidFill>
                  <a:srgbClr val="1111FF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Master of Science in Education:</a:t>
            </a:r>
          </a:p>
          <a:p>
            <a:pPr marL="0" indent="0" algn="ctr">
              <a:buNone/>
            </a:pPr>
            <a:r>
              <a:rPr lang="en-US" sz="2400" b="1" spc="300" dirty="0" smtClean="0">
                <a:ln w="3175" cmpd="sng">
                  <a:solidFill>
                    <a:srgbClr val="1111FF"/>
                  </a:solidFill>
                  <a:prstDash val="solid"/>
                  <a:miter lim="800000"/>
                </a:ln>
                <a:solidFill>
                  <a:srgbClr val="1111FF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Elementary Education</a:t>
            </a:r>
          </a:p>
          <a:p>
            <a:pPr marL="0" indent="0" algn="ctr">
              <a:buNone/>
            </a:pPr>
            <a:endParaRPr lang="en-US" sz="2400" b="1" spc="300" dirty="0" smtClean="0">
              <a:ln w="3175" cmpd="sng">
                <a:solidFill>
                  <a:srgbClr val="1111FF"/>
                </a:solidFill>
                <a:prstDash val="solid"/>
                <a:miter lim="800000"/>
              </a:ln>
              <a:solidFill>
                <a:srgbClr val="1111FF"/>
              </a:solidFill>
              <a:effectLst>
                <a:glow rad="127000">
                  <a:schemeClr val="bg1">
                    <a:alpha val="7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2400" b="1" spc="300" dirty="0" smtClean="0">
                <a:ln w="3175" cmpd="sng">
                  <a:solidFill>
                    <a:srgbClr val="1111FF"/>
                  </a:solidFill>
                  <a:prstDash val="solid"/>
                  <a:miter lim="800000"/>
                </a:ln>
                <a:solidFill>
                  <a:srgbClr val="1111FF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November 5, 2013</a:t>
            </a:r>
          </a:p>
          <a:p>
            <a:pPr marL="0" indent="0" algn="ctr">
              <a:buNone/>
            </a:pPr>
            <a:endParaRPr lang="en-US" sz="2400" b="1" spc="300" dirty="0" smtClean="0">
              <a:ln w="3175" cmpd="sng">
                <a:solidFill>
                  <a:srgbClr val="1111FF"/>
                </a:solidFill>
                <a:prstDash val="solid"/>
                <a:miter lim="800000"/>
              </a:ln>
              <a:solidFill>
                <a:srgbClr val="1111FF"/>
              </a:solidFill>
              <a:effectLst>
                <a:glow rad="127000">
                  <a:schemeClr val="bg1">
                    <a:alpha val="7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2400" b="1" spc="300" dirty="0" smtClean="0">
                <a:ln w="3175" cmpd="sng">
                  <a:solidFill>
                    <a:srgbClr val="1111FF"/>
                  </a:solidFill>
                  <a:prstDash val="solid"/>
                  <a:miter lim="800000"/>
                </a:ln>
                <a:solidFill>
                  <a:srgbClr val="1111FF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Dr. Joy Russell, Department Chair</a:t>
            </a:r>
          </a:p>
          <a:p>
            <a:pPr marL="0" indent="0" algn="ctr">
              <a:buNone/>
            </a:pPr>
            <a:r>
              <a:rPr lang="en-US" sz="2400" b="1" spc="300" dirty="0" smtClean="0">
                <a:ln w="3175" cmpd="sng">
                  <a:solidFill>
                    <a:srgbClr val="1111FF"/>
                  </a:solidFill>
                  <a:prstDash val="solid"/>
                  <a:miter lim="800000"/>
                </a:ln>
                <a:solidFill>
                  <a:srgbClr val="1111FF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Dr. Linda </a:t>
            </a:r>
            <a:r>
              <a:rPr lang="en-US" sz="2400" b="1" spc="300" dirty="0" err="1" smtClean="0">
                <a:ln w="3175" cmpd="sng">
                  <a:solidFill>
                    <a:srgbClr val="1111FF"/>
                  </a:solidFill>
                  <a:prstDash val="solid"/>
                  <a:miter lim="800000"/>
                </a:ln>
                <a:solidFill>
                  <a:srgbClr val="1111FF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Reven</a:t>
            </a:r>
            <a:r>
              <a:rPr lang="en-US" sz="2400" b="1" spc="300" dirty="0" smtClean="0">
                <a:ln w="3175" cmpd="sng">
                  <a:solidFill>
                    <a:srgbClr val="1111FF"/>
                  </a:solidFill>
                  <a:prstDash val="solid"/>
                  <a:miter lim="800000"/>
                </a:ln>
                <a:solidFill>
                  <a:srgbClr val="1111FF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, Graduate Coordinator</a:t>
            </a:r>
          </a:p>
          <a:p>
            <a:pPr marL="0" indent="0" algn="ctr">
              <a:buNone/>
            </a:pPr>
            <a:endParaRPr lang="en-US" sz="2400" b="1" spc="300" dirty="0" smtClean="0">
              <a:ln w="3175" cmpd="sng">
                <a:solidFill>
                  <a:srgbClr val="1111FF"/>
                </a:solidFill>
                <a:prstDash val="solid"/>
                <a:miter lim="800000"/>
              </a:ln>
              <a:solidFill>
                <a:srgbClr val="1111FF"/>
              </a:solidFill>
              <a:effectLst>
                <a:glow rad="127000">
                  <a:schemeClr val="bg1">
                    <a:alpha val="7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2400" b="1" spc="300" dirty="0" smtClean="0">
                <a:ln w="3175" cmpd="sng">
                  <a:solidFill>
                    <a:srgbClr val="1111FF"/>
                  </a:solidFill>
                  <a:prstDash val="solid"/>
                  <a:miter lim="800000"/>
                </a:ln>
                <a:solidFill>
                  <a:srgbClr val="1111FF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Department Graduate Assessment Committee</a:t>
            </a:r>
          </a:p>
          <a:p>
            <a:pPr algn="ctr"/>
            <a:r>
              <a:rPr lang="en-US" sz="2400" b="1" spc="300" dirty="0" smtClean="0">
                <a:ln w="3175" cmpd="sng">
                  <a:solidFill>
                    <a:srgbClr val="1111FF"/>
                  </a:solidFill>
                  <a:prstDash val="solid"/>
                  <a:miter lim="800000"/>
                </a:ln>
                <a:solidFill>
                  <a:srgbClr val="1111FF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Dr. John Bickford III</a:t>
            </a:r>
          </a:p>
          <a:p>
            <a:pPr algn="ctr"/>
            <a:r>
              <a:rPr lang="en-US" sz="2400" b="1" spc="300" dirty="0" smtClean="0">
                <a:ln w="3175" cmpd="sng">
                  <a:solidFill>
                    <a:srgbClr val="1111FF"/>
                  </a:solidFill>
                  <a:prstDash val="solid"/>
                  <a:miter lim="800000"/>
                </a:ln>
                <a:solidFill>
                  <a:srgbClr val="1111FF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Dr. </a:t>
            </a:r>
            <a:r>
              <a:rPr lang="en-US" sz="2400" b="1" spc="300" dirty="0" err="1" smtClean="0">
                <a:ln w="3175" cmpd="sng">
                  <a:solidFill>
                    <a:srgbClr val="1111FF"/>
                  </a:solidFill>
                  <a:prstDash val="solid"/>
                  <a:miter lim="800000"/>
                </a:ln>
                <a:solidFill>
                  <a:srgbClr val="1111FF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Sham’ah</a:t>
            </a:r>
            <a:r>
              <a:rPr lang="en-US" sz="2400" b="1" spc="300" dirty="0" smtClean="0">
                <a:ln w="3175" cmpd="sng">
                  <a:solidFill>
                    <a:srgbClr val="1111FF"/>
                  </a:solidFill>
                  <a:prstDash val="solid"/>
                  <a:miter lim="800000"/>
                </a:ln>
                <a:solidFill>
                  <a:srgbClr val="1111FF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300" dirty="0" err="1" smtClean="0">
                <a:ln w="3175" cmpd="sng">
                  <a:solidFill>
                    <a:srgbClr val="1111FF"/>
                  </a:solidFill>
                  <a:prstDash val="solid"/>
                  <a:miter lim="800000"/>
                </a:ln>
                <a:solidFill>
                  <a:srgbClr val="1111FF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Md-Yunus</a:t>
            </a:r>
            <a:endParaRPr lang="en-US" sz="2400" b="1" spc="300" dirty="0" smtClean="0">
              <a:ln w="3175" cmpd="sng">
                <a:solidFill>
                  <a:srgbClr val="1111FF"/>
                </a:solidFill>
                <a:prstDash val="solid"/>
                <a:miter lim="800000"/>
              </a:ln>
              <a:solidFill>
                <a:srgbClr val="1111FF"/>
              </a:solidFill>
              <a:effectLst>
                <a:glow rad="127000">
                  <a:schemeClr val="bg1">
                    <a:alpha val="7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spc="300" dirty="0" smtClean="0">
              <a:ln w="3175" cmpd="sng">
                <a:solidFill>
                  <a:srgbClr val="1111FF"/>
                </a:solidFill>
                <a:prstDash val="solid"/>
                <a:miter lim="800000"/>
              </a:ln>
              <a:solidFill>
                <a:srgbClr val="1111FF"/>
              </a:solidFill>
              <a:effectLst>
                <a:glow rad="127000">
                  <a:schemeClr val="bg1">
                    <a:alpha val="7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spc="300" dirty="0" smtClean="0">
                <a:ln w="3175" cmpd="sng">
                  <a:solidFill>
                    <a:srgbClr val="1111FF"/>
                  </a:solidFill>
                  <a:prstDash val="solid"/>
                  <a:miter lim="800000"/>
                </a:ln>
                <a:solidFill>
                  <a:srgbClr val="1111FF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Documentation Website:</a:t>
            </a:r>
          </a:p>
          <a:p>
            <a:pPr algn="ctr"/>
            <a:r>
              <a:rPr lang="en-US" sz="2400" b="1" dirty="0" smtClean="0">
                <a:ln w="19050">
                  <a:solidFill>
                    <a:srgbClr val="000ADA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4"/>
              </a:rPr>
              <a:t>http://www.eiu.edu/elegrad/reports/FirstChoiceReports.php</a:t>
            </a:r>
            <a:endParaRPr lang="en-US" sz="2400" b="1" dirty="0" smtClean="0">
              <a:ln w="19050">
                <a:solidFill>
                  <a:srgbClr val="000ADA"/>
                </a:solidFill>
                <a:prstDash val="solid"/>
              </a:ln>
              <a:solidFill>
                <a:srgbClr val="00009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sz="1600" b="1" cap="all" dirty="0">
              <a:ln w="0"/>
              <a:solidFill>
                <a:schemeClr val="accent6"/>
              </a:solidFill>
              <a:effectLst>
                <a:glow rad="127000">
                  <a:schemeClr val="bg1">
                    <a:alpha val="75000"/>
                  </a:schemeClr>
                </a:glow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96EF-2ED1-3549-AC18-FB884D83B7A3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198522"/>
            <a:ext cx="7175351" cy="794083"/>
          </a:xfrm>
          <a:ln>
            <a:noFill/>
          </a:ln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en-US" sz="400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0AD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First Choice Program Review</a:t>
            </a:r>
            <a:endParaRPr lang="en-US" sz="4000" dirty="0">
              <a:ln w="19050">
                <a:solidFill>
                  <a:schemeClr val="tx1"/>
                </a:solidFill>
                <a:prstDash val="solid"/>
              </a:ln>
              <a:solidFill>
                <a:srgbClr val="000ADA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242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910804"/>
              </p:ext>
            </p:extLst>
          </p:nvPr>
        </p:nvGraphicFramePr>
        <p:xfrm>
          <a:off x="1213261" y="1361210"/>
          <a:ext cx="6850084" cy="3714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2686"/>
                <a:gridCol w="2987398"/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Graduate</a:t>
                      </a:r>
                      <a:r>
                        <a:rPr lang="en-US" sz="2400" baseline="0" dirty="0" smtClean="0"/>
                        <a:t> Admission Data</a:t>
                      </a:r>
                    </a:p>
                    <a:p>
                      <a:pPr algn="ctr"/>
                      <a:r>
                        <a:rPr lang="en-US" sz="2400" baseline="0" dirty="0" smtClean="0"/>
                        <a:t>Fall 2009 – Summer 2013</a:t>
                      </a:r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80569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Average Number of </a:t>
                      </a:r>
                    </a:p>
                    <a:p>
                      <a:pPr algn="ctr"/>
                      <a:r>
                        <a:rPr lang="en-US" dirty="0" smtClean="0"/>
                        <a:t>MSED Applications  (per</a:t>
                      </a:r>
                      <a:r>
                        <a:rPr lang="en-US" baseline="0" dirty="0" smtClean="0"/>
                        <a:t> semester)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14</a:t>
                      </a:r>
                      <a:endParaRPr lang="en-US" sz="3600" dirty="0"/>
                    </a:p>
                  </a:txBody>
                  <a:tcPr/>
                </a:tc>
              </a:tr>
              <a:tr h="80569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Average Number of</a:t>
                      </a:r>
                    </a:p>
                    <a:p>
                      <a:pPr algn="ctr"/>
                      <a:r>
                        <a:rPr lang="en-US" dirty="0" smtClean="0"/>
                        <a:t>Admission Offers (per semester)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9</a:t>
                      </a:r>
                      <a:endParaRPr lang="en-US" sz="3600" dirty="0"/>
                    </a:p>
                  </a:txBody>
                  <a:tcPr/>
                </a:tc>
              </a:tr>
              <a:tr h="56398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Average Yield </a:t>
                      </a:r>
                    </a:p>
                    <a:p>
                      <a:pPr algn="ctr"/>
                      <a:r>
                        <a:rPr lang="en-US" dirty="0" smtClean="0"/>
                        <a:t>(per</a:t>
                      </a:r>
                      <a:r>
                        <a:rPr lang="en-US" baseline="0" dirty="0" smtClean="0"/>
                        <a:t> semester)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7</a:t>
                      </a:r>
                      <a:endParaRPr lang="en-US" sz="3600" dirty="0"/>
                    </a:p>
                  </a:txBody>
                  <a:tcPr/>
                </a:tc>
              </a:tr>
              <a:tr h="56398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Average Number</a:t>
                      </a:r>
                    </a:p>
                    <a:p>
                      <a:pPr algn="ctr"/>
                      <a:r>
                        <a:rPr lang="en-US" dirty="0" smtClean="0"/>
                        <a:t>Denied (per semester)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6</a:t>
                      </a:r>
                      <a:endParaRPr lang="en-US" sz="3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40267" y="423337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111FF"/>
                </a:solidFill>
              </a:rPr>
              <a:t>The MSED Program admits candidates </a:t>
            </a:r>
          </a:p>
          <a:p>
            <a:pPr algn="ctr"/>
            <a:r>
              <a:rPr lang="en-US" sz="2400" dirty="0" smtClean="0">
                <a:solidFill>
                  <a:srgbClr val="1111FF"/>
                </a:solidFill>
              </a:rPr>
              <a:t>throughout the academic year.</a:t>
            </a:r>
            <a:endParaRPr lang="en-US" sz="2400" dirty="0">
              <a:solidFill>
                <a:srgbClr val="1111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35121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1111FF"/>
                </a:solidFill>
              </a:rPr>
              <a:t>NOTE:  The </a:t>
            </a:r>
            <a:r>
              <a:rPr lang="en-US" sz="2000" dirty="0">
                <a:solidFill>
                  <a:srgbClr val="1111FF"/>
                </a:solidFill>
              </a:rPr>
              <a:t>graduate coordinator monitors the progress of students who </a:t>
            </a:r>
            <a:r>
              <a:rPr lang="en-US" sz="2000" dirty="0" smtClean="0">
                <a:solidFill>
                  <a:srgbClr val="1111FF"/>
                </a:solidFill>
              </a:rPr>
              <a:t>are provisionally </a:t>
            </a:r>
            <a:r>
              <a:rPr lang="en-US" sz="2000" dirty="0">
                <a:solidFill>
                  <a:srgbClr val="1111FF"/>
                </a:solidFill>
              </a:rPr>
              <a:t>accepted to the program and</a:t>
            </a:r>
            <a:r>
              <a:rPr lang="en-US" sz="2000" dirty="0" smtClean="0">
                <a:solidFill>
                  <a:srgbClr val="1111FF"/>
                </a:solidFill>
              </a:rPr>
              <a:t> offers </a:t>
            </a:r>
            <a:r>
              <a:rPr lang="en-US" sz="2000" dirty="0">
                <a:solidFill>
                  <a:srgbClr val="1111FF"/>
                </a:solidFill>
              </a:rPr>
              <a:t>degree candidacy only if the students</a:t>
            </a:r>
            <a:r>
              <a:rPr lang="en-US" sz="2000" dirty="0" smtClean="0">
                <a:solidFill>
                  <a:srgbClr val="1111FF"/>
                </a:solidFill>
              </a:rPr>
              <a:t> satisfy the program requirements (including earning </a:t>
            </a:r>
            <a:r>
              <a:rPr lang="en-US" sz="2000" dirty="0">
                <a:solidFill>
                  <a:srgbClr val="1111FF"/>
                </a:solidFill>
              </a:rPr>
              <a:t>the required 3.0 on </a:t>
            </a:r>
            <a:r>
              <a:rPr lang="en-US" sz="2000" dirty="0" smtClean="0">
                <a:solidFill>
                  <a:srgbClr val="1111FF"/>
                </a:solidFill>
              </a:rPr>
              <a:t>their first 12 </a:t>
            </a:r>
            <a:r>
              <a:rPr lang="en-US" sz="2000" dirty="0">
                <a:solidFill>
                  <a:srgbClr val="1111FF"/>
                </a:solidFill>
              </a:rPr>
              <a:t>hours of graduate </a:t>
            </a:r>
            <a:r>
              <a:rPr lang="en-US" sz="2000" dirty="0" smtClean="0">
                <a:solidFill>
                  <a:srgbClr val="1111FF"/>
                </a:solidFill>
              </a:rPr>
              <a:t>study). </a:t>
            </a:r>
            <a:endParaRPr lang="en-US" sz="2000" dirty="0">
              <a:solidFill>
                <a:srgbClr val="1111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3" descr="C:\Users\157841\Desktop\4 pic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3452" y="-831272"/>
            <a:ext cx="18169721" cy="10251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56329" y="320634"/>
            <a:ext cx="8626414" cy="6056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effectLst>
                  <a:reflection blurRad="6350" stA="55000" endA="300" endPos="45500" dir="5400000" sy="-100000" algn="bl" rotWithShape="0"/>
                </a:effectLst>
              </a:rPr>
              <a:t>Assistantship/Scholarship Management </a:t>
            </a:r>
            <a:endParaRPr lang="en-US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61326" y="926275"/>
            <a:ext cx="4017085" cy="59317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/>
              <a:t> </a:t>
            </a:r>
            <a:r>
              <a:rPr lang="en-US" b="1" dirty="0" smtClean="0"/>
              <a:t>      Annual Awards</a:t>
            </a:r>
            <a:r>
              <a:rPr lang="en-US" dirty="0" smtClean="0"/>
              <a:t> </a:t>
            </a:r>
          </a:p>
          <a:p>
            <a:pPr algn="ctr">
              <a:buNone/>
            </a:pPr>
            <a:r>
              <a:rPr lang="en-US" sz="1000" dirty="0"/>
              <a:t> </a:t>
            </a:r>
            <a:r>
              <a:rPr lang="en-US" sz="1000" dirty="0" smtClean="0"/>
              <a:t>  </a:t>
            </a:r>
          </a:p>
          <a:p>
            <a:r>
              <a:rPr lang="en-US" dirty="0" smtClean="0"/>
              <a:t>The </a:t>
            </a:r>
            <a:r>
              <a:rPr lang="en-US" dirty="0"/>
              <a:t>MSED program is allotted six graduate assistantships each year. </a:t>
            </a:r>
            <a:r>
              <a:rPr lang="en-US" dirty="0" smtClean="0"/>
              <a:t> </a:t>
            </a:r>
          </a:p>
          <a:p>
            <a:r>
              <a:rPr lang="en-US" dirty="0" smtClean="0"/>
              <a:t>It </a:t>
            </a:r>
            <a:r>
              <a:rPr lang="en-US" dirty="0"/>
              <a:t>has been a program goal to award these assistantships to MSED in Elementary Education candidates. </a:t>
            </a:r>
            <a:r>
              <a:rPr lang="en-US" dirty="0" smtClean="0"/>
              <a:t> </a:t>
            </a:r>
          </a:p>
          <a:p>
            <a:r>
              <a:rPr lang="en-US" dirty="0" smtClean="0"/>
              <a:t>This </a:t>
            </a:r>
            <a:r>
              <a:rPr lang="en-US" dirty="0"/>
              <a:t>goal has been achieved and sustained since 2011 (i.e., 2011-2013).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50783" y="2153947"/>
            <a:ext cx="409408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1</a:t>
            </a:r>
            <a:endParaRPr lang="en-US" sz="32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3" descr="C:\Users\157841\Desktop\4 pic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3452" y="-831272"/>
            <a:ext cx="18169721" cy="10251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182588" y="85813"/>
            <a:ext cx="6529324" cy="12584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100" dirty="0" smtClean="0">
                <a:effectLst>
                  <a:reflection blurRad="6350" stA="55000" endA="300" endPos="45500" dir="5400000" sy="-100000" algn="bl" rotWithShape="0"/>
                </a:effectLst>
              </a:rPr>
              <a:t>Assistantship/Scholarship  Management  </a:t>
            </a:r>
            <a:endParaRPr lang="en-US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0" y="506425"/>
            <a:ext cx="4288785" cy="624337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b="1" dirty="0" smtClean="0"/>
              <a:t>MSED </a:t>
            </a:r>
            <a:r>
              <a:rPr lang="en-US" b="1" dirty="0"/>
              <a:t>G</a:t>
            </a:r>
            <a:r>
              <a:rPr lang="en-US" b="1" dirty="0" smtClean="0"/>
              <a:t>raduate Assistants Instructional Assistance</a:t>
            </a:r>
          </a:p>
          <a:p>
            <a:pPr algn="ctr">
              <a:buNone/>
            </a:pPr>
            <a:r>
              <a:rPr lang="en-US" sz="800" b="1" dirty="0" smtClean="0"/>
              <a:t> </a:t>
            </a:r>
          </a:p>
          <a:p>
            <a:r>
              <a:rPr lang="en-US" sz="2000" i="1" dirty="0" smtClean="0"/>
              <a:t>ELE </a:t>
            </a:r>
            <a:r>
              <a:rPr lang="en-US" sz="2000" i="1" dirty="0"/>
              <a:t>2000 – The Teacher and the School</a:t>
            </a:r>
            <a:r>
              <a:rPr lang="en-US" sz="2000" dirty="0"/>
              <a:t> (an introductory course for majors with an average enrollment of 100 undergraduate students each semester) and</a:t>
            </a:r>
            <a:r>
              <a:rPr lang="en-US" sz="2000" dirty="0" smtClean="0"/>
              <a:t> </a:t>
            </a:r>
          </a:p>
          <a:p>
            <a:endParaRPr lang="en-US" sz="2000" i="1" dirty="0"/>
          </a:p>
          <a:p>
            <a:r>
              <a:rPr lang="en-US" sz="2000" i="1" dirty="0" smtClean="0"/>
              <a:t>GST </a:t>
            </a:r>
            <a:r>
              <a:rPr lang="en-US" sz="2000" i="1" dirty="0"/>
              <a:t>1000 – Reading and Study Improvement</a:t>
            </a:r>
            <a:r>
              <a:rPr lang="en-US" sz="2000" dirty="0"/>
              <a:t> (a service course addressing efficient study skills with an emphasis on reading improvement that has an average enrollment of 63 undergraduate students per semester).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50783" y="2153947"/>
            <a:ext cx="409408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1</a:t>
            </a:r>
            <a:endParaRPr lang="en-US" sz="32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 descr="C:\Users\157841\Desktop\4 pic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3452" y="-831272"/>
            <a:ext cx="18169721" cy="10251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-23745" y="366809"/>
            <a:ext cx="4393869" cy="6508999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US" b="1" dirty="0" smtClean="0"/>
          </a:p>
          <a:p>
            <a:pPr algn="ctr">
              <a:buNone/>
            </a:pPr>
            <a:r>
              <a:rPr lang="en-US" b="1" dirty="0" smtClean="0"/>
              <a:t>MSED Graduate </a:t>
            </a:r>
            <a:r>
              <a:rPr lang="en-US" b="1" dirty="0"/>
              <a:t>A</a:t>
            </a:r>
            <a:r>
              <a:rPr lang="en-US" b="1" dirty="0" smtClean="0"/>
              <a:t>ssistants Research Assistance</a:t>
            </a:r>
          </a:p>
          <a:p>
            <a:pPr algn="ctr">
              <a:buNone/>
            </a:pPr>
            <a:r>
              <a:rPr lang="en-US" sz="1000" b="1" dirty="0"/>
              <a:t> </a:t>
            </a:r>
            <a:r>
              <a:rPr lang="en-US" sz="1000" b="1" dirty="0" smtClean="0"/>
              <a:t>  </a:t>
            </a:r>
          </a:p>
          <a:p>
            <a:r>
              <a:rPr lang="en-US" sz="2000" dirty="0"/>
              <a:t>Graduate assistants assigned to provide research assistance support faculty research efforts in regard to data collection and </a:t>
            </a:r>
            <a:r>
              <a:rPr lang="en-US" sz="2000" dirty="0" smtClean="0"/>
              <a:t>analysis.  </a:t>
            </a:r>
          </a:p>
          <a:p>
            <a:pPr marL="0" indent="0">
              <a:buNone/>
            </a:pPr>
            <a:r>
              <a:rPr lang="en-US" sz="1000" dirty="0"/>
              <a:t> </a:t>
            </a:r>
            <a:r>
              <a:rPr lang="en-US" sz="1000" dirty="0" smtClean="0"/>
              <a:t>      </a:t>
            </a:r>
          </a:p>
          <a:p>
            <a:r>
              <a:rPr lang="en-US" sz="2000" dirty="0" smtClean="0"/>
              <a:t>Graduate students who were surveyed remarked that:</a:t>
            </a:r>
          </a:p>
          <a:p>
            <a:pPr lvl="1">
              <a:buBlip>
                <a:blip r:embed="rId3"/>
              </a:buBlip>
            </a:pPr>
            <a:r>
              <a:rPr lang="en-US" dirty="0" smtClean="0">
                <a:solidFill>
                  <a:srgbClr val="1111FF"/>
                </a:solidFill>
              </a:rPr>
              <a:t>It was an “amazing opportunity to work with….instructors in the education department” and</a:t>
            </a:r>
          </a:p>
          <a:p>
            <a:pPr lvl="1">
              <a:buBlip>
                <a:blip r:embed="rId3"/>
              </a:buBlip>
            </a:pPr>
            <a:r>
              <a:rPr lang="en-US" dirty="0" smtClean="0">
                <a:solidFill>
                  <a:srgbClr val="1111FF"/>
                </a:solidFill>
              </a:rPr>
              <a:t>They “found the connections [that were] formed with the faculty members in the department to be invaluable”.</a:t>
            </a:r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502400" y="10498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50783" y="2153947"/>
            <a:ext cx="409408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1</a:t>
            </a:r>
            <a:endParaRPr lang="en-US" sz="32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Title 10"/>
          <p:cNvSpPr>
            <a:spLocks noGrp="1"/>
          </p:cNvSpPr>
          <p:nvPr>
            <p:ph type="title"/>
          </p:nvPr>
        </p:nvSpPr>
        <p:spPr>
          <a:xfrm>
            <a:off x="3182588" y="85813"/>
            <a:ext cx="6529324" cy="12584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100" dirty="0" smtClean="0">
                <a:effectLst>
                  <a:reflection blurRad="6350" stA="55000" endA="300" endPos="45500" dir="5400000" sy="-100000" algn="bl" rotWithShape="0"/>
                </a:effectLst>
              </a:rPr>
              <a:t>Assistantship/Scholarship  Management  </a:t>
            </a:r>
            <a:endParaRPr lang="en-US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 descr="C:\Users\157841\Desktop\4 pic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3452" y="-831272"/>
            <a:ext cx="18169721" cy="10251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0" y="427031"/>
            <a:ext cx="4465122" cy="6330025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sz="2400" b="1" dirty="0" smtClean="0"/>
              <a:t>MSED Graduate Assistants </a:t>
            </a:r>
          </a:p>
          <a:p>
            <a:pPr algn="ctr">
              <a:buNone/>
            </a:pPr>
            <a:r>
              <a:rPr lang="en-US" sz="2400" b="1" dirty="0" smtClean="0"/>
              <a:t>Supervised Service</a:t>
            </a:r>
          </a:p>
          <a:p>
            <a:pPr>
              <a:buNone/>
            </a:pPr>
            <a:r>
              <a:rPr lang="en-US" sz="2800" dirty="0" smtClean="0"/>
              <a:t>  </a:t>
            </a:r>
            <a:r>
              <a:rPr lang="en-US" dirty="0" smtClean="0"/>
              <a:t>The </a:t>
            </a:r>
            <a:r>
              <a:rPr lang="en-US" dirty="0"/>
              <a:t>Reading Center houses graduate assistants who</a:t>
            </a:r>
            <a:r>
              <a:rPr lang="en-US" dirty="0" smtClean="0"/>
              <a:t> provide: </a:t>
            </a:r>
          </a:p>
          <a:p>
            <a:pPr lvl="1">
              <a:buBlip>
                <a:blip r:embed="rId3"/>
              </a:buBlip>
            </a:pPr>
            <a:r>
              <a:rPr lang="en-US" sz="2200" dirty="0">
                <a:solidFill>
                  <a:srgbClr val="1111FF"/>
                </a:solidFill>
              </a:rPr>
              <a:t>M</a:t>
            </a:r>
            <a:r>
              <a:rPr lang="en-US" sz="2200" dirty="0" smtClean="0">
                <a:solidFill>
                  <a:srgbClr val="1111FF"/>
                </a:solidFill>
              </a:rPr>
              <a:t>onitored </a:t>
            </a:r>
            <a:r>
              <a:rPr lang="en-US" sz="2200" dirty="0">
                <a:solidFill>
                  <a:srgbClr val="1111FF"/>
                </a:solidFill>
              </a:rPr>
              <a:t>study hours for undergraduate students enrolled in the Gateway Program (i.e., an average of 1143 hours of support for Gateway students each term</a:t>
            </a:r>
            <a:r>
              <a:rPr lang="en-US" sz="2200" dirty="0" smtClean="0">
                <a:solidFill>
                  <a:srgbClr val="1111FF"/>
                </a:solidFill>
              </a:rPr>
              <a:t>);</a:t>
            </a:r>
          </a:p>
          <a:p>
            <a:pPr marL="365760" lvl="1" indent="0">
              <a:buNone/>
            </a:pPr>
            <a:r>
              <a:rPr lang="en-US" sz="1100" dirty="0">
                <a:solidFill>
                  <a:srgbClr val="1111FF"/>
                </a:solidFill>
              </a:rPr>
              <a:t> </a:t>
            </a:r>
            <a:r>
              <a:rPr lang="en-US" sz="1100" dirty="0" smtClean="0">
                <a:solidFill>
                  <a:srgbClr val="1111FF"/>
                </a:solidFill>
              </a:rPr>
              <a:t>    </a:t>
            </a:r>
          </a:p>
          <a:p>
            <a:pPr lvl="1">
              <a:buBlip>
                <a:blip r:embed="rId3"/>
              </a:buBlip>
            </a:pPr>
            <a:r>
              <a:rPr lang="en-US" sz="2200" dirty="0" smtClean="0">
                <a:solidFill>
                  <a:srgbClr val="1111FF"/>
                </a:solidFill>
              </a:rPr>
              <a:t>Basic Skills/TAP </a:t>
            </a:r>
            <a:r>
              <a:rPr lang="en-US" sz="2200" dirty="0">
                <a:solidFill>
                  <a:srgbClr val="1111FF"/>
                </a:solidFill>
              </a:rPr>
              <a:t>Testing Support for students within the College of Education and Professional Studies (i.e., an average of 211 hours of Basic </a:t>
            </a:r>
            <a:r>
              <a:rPr lang="en-US" sz="2200" dirty="0" smtClean="0">
                <a:solidFill>
                  <a:srgbClr val="1111FF"/>
                </a:solidFill>
              </a:rPr>
              <a:t>Skills/TAP </a:t>
            </a:r>
            <a:r>
              <a:rPr lang="en-US" sz="2200" dirty="0">
                <a:solidFill>
                  <a:srgbClr val="1111FF"/>
                </a:solidFill>
              </a:rPr>
              <a:t>Testing Support each semester).</a:t>
            </a:r>
            <a:r>
              <a:rPr lang="en-US" sz="2200" dirty="0" smtClean="0">
                <a:solidFill>
                  <a:srgbClr val="1111FF"/>
                </a:solidFill>
              </a:rPr>
              <a:t> </a:t>
            </a:r>
            <a:endParaRPr lang="en-US" sz="2200" b="1" dirty="0" smtClean="0">
              <a:solidFill>
                <a:srgbClr val="1111FF"/>
              </a:solidFill>
            </a:endParaRPr>
          </a:p>
          <a:p>
            <a:pPr algn="ctr">
              <a:buNone/>
            </a:pPr>
            <a:endParaRPr lang="en-US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502400" y="10498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450783" y="2153947"/>
            <a:ext cx="409408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1</a:t>
            </a:r>
            <a:endParaRPr lang="en-US" sz="32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Title 10"/>
          <p:cNvSpPr>
            <a:spLocks noGrp="1"/>
          </p:cNvSpPr>
          <p:nvPr>
            <p:ph type="title"/>
          </p:nvPr>
        </p:nvSpPr>
        <p:spPr>
          <a:xfrm>
            <a:off x="3422404" y="145968"/>
            <a:ext cx="6529324" cy="12584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100" dirty="0" smtClean="0">
                <a:effectLst>
                  <a:reflection blurRad="6350" stA="55000" endA="300" endPos="45500" dir="5400000" sy="-100000" algn="bl" rotWithShape="0"/>
                </a:effectLst>
              </a:rPr>
              <a:t>Assistantship/Scholarship  Management  </a:t>
            </a:r>
            <a:endParaRPr lang="en-US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:\Users\157841\Desktop\4 pic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3452" y="-831272"/>
            <a:ext cx="18169721" cy="10251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06877" y="938151"/>
            <a:ext cx="4322619" cy="560515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b="1" dirty="0" smtClean="0"/>
              <a:t>Competitive Awards</a:t>
            </a:r>
            <a:r>
              <a:rPr lang="en-US" dirty="0" smtClean="0"/>
              <a:t> </a:t>
            </a:r>
          </a:p>
          <a:p>
            <a:r>
              <a:rPr lang="en-US" dirty="0"/>
              <a:t>The Carol </a:t>
            </a:r>
            <a:r>
              <a:rPr lang="en-US" dirty="0" err="1"/>
              <a:t>Helwig</a:t>
            </a:r>
            <a:r>
              <a:rPr lang="en-US" dirty="0"/>
              <a:t> Award (sponsored by an emeritus </a:t>
            </a:r>
            <a:r>
              <a:rPr lang="en-US" dirty="0" smtClean="0"/>
              <a:t>graduate faculty </a:t>
            </a:r>
            <a:r>
              <a:rPr lang="en-US" dirty="0"/>
              <a:t>member) has been awarded annually since 2005. </a:t>
            </a:r>
            <a:r>
              <a:rPr lang="en-US" dirty="0" smtClean="0"/>
              <a:t> </a:t>
            </a:r>
          </a:p>
          <a:p>
            <a:r>
              <a:rPr lang="en-US" dirty="0" smtClean="0"/>
              <a:t>The </a:t>
            </a:r>
            <a:r>
              <a:rPr lang="en-US" dirty="0"/>
              <a:t>Sabina L. McNutt and James L. McNutt, Sr. Education Scholarship (sponsored by the family of an alumnus of the </a:t>
            </a:r>
            <a:r>
              <a:rPr lang="en-US" dirty="0" smtClean="0"/>
              <a:t>graduate program</a:t>
            </a:r>
            <a:r>
              <a:rPr lang="en-US" dirty="0"/>
              <a:t>) was first </a:t>
            </a:r>
            <a:r>
              <a:rPr lang="en-US" dirty="0" smtClean="0"/>
              <a:t>awarded </a:t>
            </a:r>
            <a:r>
              <a:rPr lang="en-US" dirty="0"/>
              <a:t>in 2012.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450783" y="2153947"/>
            <a:ext cx="409408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1</a:t>
            </a:r>
            <a:endParaRPr lang="en-US" sz="32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itle 10"/>
          <p:cNvSpPr txBox="1">
            <a:spLocks/>
          </p:cNvSpPr>
          <p:nvPr/>
        </p:nvSpPr>
        <p:spPr>
          <a:xfrm>
            <a:off x="-154380" y="365741"/>
            <a:ext cx="9605035" cy="738664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rmAutofit/>
          </a:bodyPr>
          <a:lstStyle>
            <a:lvl1pPr marL="228600" indent="-2286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Tx/>
              <a:buBlip>
                <a:blip r:embed="rId3"/>
              </a:buBlip>
              <a:defRPr sz="2800" b="1" i="0" kern="1200">
                <a:solidFill>
                  <a:srgbClr val="000099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Tx/>
              <a:buNone/>
            </a:pPr>
            <a:r>
              <a:rPr lang="en-US" sz="3100" dirty="0" smtClean="0">
                <a:effectLst>
                  <a:reflection blurRad="6350" stA="55000" endA="300" endPos="45500" dir="5400000" sy="-100000" algn="bl" rotWithShape="0"/>
                </a:effectLst>
              </a:rPr>
              <a:t>Assistantship/Scholarship  Management  </a:t>
            </a:r>
            <a:endParaRPr lang="en-US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C:\Users\157841\Desktop\4 pic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3452" y="-831272"/>
            <a:ext cx="18169721" cy="10251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450783" y="2153947"/>
            <a:ext cx="409408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1</a:t>
            </a:r>
            <a:endParaRPr lang="en-US" sz="32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599118" y="195593"/>
            <a:ext cx="5989217" cy="6300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effectLst>
                  <a:reflection blurRad="6350" stA="55000" endA="300" endPos="45500" dir="5400000" sy="-100000" algn="bl" rotWithShape="0"/>
                </a:effectLst>
              </a:rPr>
              <a:t>Matriculation </a:t>
            </a:r>
            <a:r>
              <a:rPr lang="en-US" dirty="0">
                <a:effectLst>
                  <a:reflection blurRad="6350" stA="55000" endA="300" endPos="45500" dir="5400000" sy="-100000" algn="bl" rotWithShape="0"/>
                </a:effectLst>
              </a:rPr>
              <a:t>Management</a:t>
            </a:r>
            <a:r>
              <a:rPr lang="en-US" dirty="0" smtClean="0"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endParaRPr lang="en-US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71253" y="900017"/>
            <a:ext cx="5047012" cy="619548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b="1" dirty="0" smtClean="0"/>
              <a:t>MSED in Elementary Education</a:t>
            </a:r>
          </a:p>
          <a:p>
            <a:pPr algn="ctr">
              <a:buNone/>
            </a:pPr>
            <a:r>
              <a:rPr lang="en-US" b="1" dirty="0" smtClean="0"/>
              <a:t>Graduates 2010 – 2012*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1514" dirty="0" smtClean="0"/>
              <a:t>   </a:t>
            </a:r>
          </a:p>
          <a:p>
            <a:r>
              <a:rPr lang="en-US" dirty="0" smtClean="0"/>
              <a:t>Number </a:t>
            </a:r>
            <a:r>
              <a:rPr lang="en-US" dirty="0"/>
              <a:t>of Graduates:  </a:t>
            </a:r>
            <a:r>
              <a:rPr lang="en-US" b="1" dirty="0" smtClean="0"/>
              <a:t>50</a:t>
            </a:r>
            <a:br>
              <a:rPr lang="en-US" b="1" dirty="0" smtClean="0"/>
            </a:br>
            <a:r>
              <a:rPr lang="en-US" sz="1514" b="1" dirty="0" smtClean="0"/>
              <a:t>     </a:t>
            </a:r>
            <a:endParaRPr lang="en-US" sz="1514" dirty="0" smtClean="0"/>
          </a:p>
          <a:p>
            <a:r>
              <a:rPr lang="en-US" dirty="0"/>
              <a:t>Mean Number of Semesters to Degree Completion: 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b="1" dirty="0"/>
              <a:t>	</a:t>
            </a:r>
            <a:r>
              <a:rPr lang="en-US" b="1" dirty="0" smtClean="0"/>
              <a:t>7.46 </a:t>
            </a:r>
            <a:r>
              <a:rPr lang="en-US" b="1" dirty="0"/>
              <a:t>semesters (Range 5 – 11</a:t>
            </a:r>
            <a:r>
              <a:rPr lang="en-US" b="1" dirty="0" smtClean="0"/>
              <a:t>)</a:t>
            </a:r>
            <a:br>
              <a:rPr lang="en-US" b="1" dirty="0" smtClean="0"/>
            </a:br>
            <a:r>
              <a:rPr lang="en-US" sz="1514" b="1" dirty="0" smtClean="0"/>
              <a:t>     </a:t>
            </a:r>
            <a:endParaRPr lang="en-US" sz="1514" dirty="0" smtClean="0"/>
          </a:p>
          <a:p>
            <a:r>
              <a:rPr lang="en-US" dirty="0"/>
              <a:t>Mean Number of Years to Degree Completion: 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b="1" dirty="0"/>
              <a:t>	</a:t>
            </a:r>
            <a:r>
              <a:rPr lang="en-US" b="1" dirty="0" smtClean="0"/>
              <a:t>3.04 </a:t>
            </a:r>
            <a:r>
              <a:rPr lang="en-US" b="1" dirty="0"/>
              <a:t>years </a:t>
            </a:r>
            <a:r>
              <a:rPr lang="en-US" b="1" dirty="0" smtClean="0"/>
              <a:t>(Range 1⅓ </a:t>
            </a:r>
            <a:r>
              <a:rPr lang="en-US" b="1" dirty="0"/>
              <a:t>– 6</a:t>
            </a:r>
            <a:r>
              <a:rPr lang="en-US" b="1" dirty="0" smtClean="0"/>
              <a:t>)</a:t>
            </a:r>
            <a:br>
              <a:rPr lang="en-US" b="1" dirty="0" smtClean="0"/>
            </a:br>
            <a:r>
              <a:rPr lang="en-US" sz="1400" b="1" dirty="0" smtClean="0"/>
              <a:t>   </a:t>
            </a:r>
            <a:endParaRPr lang="en-US" sz="1400" dirty="0" smtClean="0"/>
          </a:p>
          <a:p>
            <a:pPr>
              <a:buNone/>
            </a:pPr>
            <a:r>
              <a:rPr lang="en-US" sz="2000" dirty="0" smtClean="0"/>
              <a:t>*Includes 11 members of the Decatur Cohort.</a:t>
            </a: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C:\Users\157841\Desktop\4 pic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3452" y="-831272"/>
            <a:ext cx="18169721" cy="10251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" y="1068780"/>
            <a:ext cx="4607626" cy="565265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400" b="1" dirty="0" smtClean="0"/>
              <a:t>MSED in Elementary Education</a:t>
            </a:r>
          </a:p>
          <a:p>
            <a:pPr algn="ctr">
              <a:buNone/>
            </a:pPr>
            <a:r>
              <a:rPr lang="en-US" sz="2400" b="1" dirty="0" smtClean="0"/>
              <a:t>Graduates 2010 – 2012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1514" dirty="0" smtClean="0"/>
              <a:t>   </a:t>
            </a:r>
          </a:p>
          <a:p>
            <a:r>
              <a:rPr lang="en-US" dirty="0" smtClean="0"/>
              <a:t>Twenty-four students(48</a:t>
            </a:r>
            <a:r>
              <a:rPr lang="en-US" dirty="0"/>
              <a:t>%) completed the degree in two or fewer </a:t>
            </a:r>
            <a:r>
              <a:rPr lang="en-US" dirty="0" smtClean="0"/>
              <a:t>years. </a:t>
            </a:r>
          </a:p>
          <a:p>
            <a:pPr marL="45720" indent="0">
              <a:buNone/>
            </a:pPr>
            <a:r>
              <a:rPr lang="en-US" sz="1100" dirty="0" smtClean="0"/>
              <a:t>     </a:t>
            </a:r>
          </a:p>
          <a:p>
            <a:r>
              <a:rPr lang="en-US" dirty="0" smtClean="0"/>
              <a:t>Twenty-six students (52%) </a:t>
            </a:r>
            <a:r>
              <a:rPr lang="en-US" dirty="0"/>
              <a:t>required more than two years to complete the program.</a:t>
            </a:r>
            <a:r>
              <a:rPr lang="en-US" dirty="0" smtClean="0"/>
              <a:t> </a:t>
            </a:r>
          </a:p>
          <a:p>
            <a:pPr>
              <a:buNone/>
            </a:pPr>
            <a:endParaRPr lang="en-US" sz="900" dirty="0" smtClean="0"/>
          </a:p>
          <a:p>
            <a:pPr>
              <a:buNone/>
            </a:pPr>
            <a:r>
              <a:rPr lang="en-US" dirty="0" smtClean="0"/>
              <a:t>	</a:t>
            </a:r>
            <a:r>
              <a:rPr lang="en-US" sz="1800" dirty="0" smtClean="0"/>
              <a:t>NOTE:  These </a:t>
            </a:r>
            <a:r>
              <a:rPr lang="en-US" sz="1800" dirty="0"/>
              <a:t>completion percentages are meaningful considering that approximately 90% of the students are full-time practicing teachers who must pursue a master’s degree as part-time graduate </a:t>
            </a:r>
            <a:r>
              <a:rPr lang="en-US" sz="1800" dirty="0" smtClean="0"/>
              <a:t>students. 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5450783" y="2153947"/>
            <a:ext cx="409408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1</a:t>
            </a:r>
            <a:endParaRPr lang="en-US" sz="32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itle 10"/>
          <p:cNvSpPr txBox="1">
            <a:spLocks/>
          </p:cNvSpPr>
          <p:nvPr/>
        </p:nvSpPr>
        <p:spPr>
          <a:xfrm>
            <a:off x="1599118" y="195593"/>
            <a:ext cx="5989217" cy="630091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rmAutofit/>
          </a:bodyPr>
          <a:lstStyle>
            <a:lvl1pPr marL="228600" indent="-2286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Tx/>
              <a:buBlip>
                <a:blip r:embed="rId3"/>
              </a:buBlip>
              <a:defRPr sz="2800" b="1" i="0" kern="1200">
                <a:solidFill>
                  <a:srgbClr val="000099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Tx/>
              <a:buNone/>
            </a:pPr>
            <a:r>
              <a:rPr lang="en-US" smtClean="0">
                <a:effectLst>
                  <a:reflection blurRad="6350" stA="55000" endA="300" endPos="45500" dir="5400000" sy="-100000" algn="bl" rotWithShape="0"/>
                </a:effectLst>
              </a:rPr>
              <a:t>Matriculation Management </a:t>
            </a:r>
            <a:endParaRPr lang="en-US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C:\Users\157841\Desktop\4 pic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3452" y="-831272"/>
            <a:ext cx="18169721" cy="10251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06878" y="997522"/>
            <a:ext cx="4453247" cy="587828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b="1" dirty="0" smtClean="0"/>
              <a:t>MSED in Elementary Education</a:t>
            </a:r>
          </a:p>
          <a:p>
            <a:pPr algn="ctr">
              <a:buNone/>
            </a:pPr>
            <a:r>
              <a:rPr lang="en-US" b="1" dirty="0" smtClean="0"/>
              <a:t>Graduates 2010 – 2012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1514" dirty="0" smtClean="0"/>
              <a:t>   </a:t>
            </a:r>
          </a:p>
          <a:p>
            <a:r>
              <a:rPr lang="en-US" sz="2000" dirty="0"/>
              <a:t>It is quite common for </a:t>
            </a:r>
            <a:r>
              <a:rPr lang="en-US" sz="2000" dirty="0" smtClean="0"/>
              <a:t>unemployed individuals </a:t>
            </a:r>
            <a:r>
              <a:rPr lang="en-US" sz="2000" dirty="0"/>
              <a:t>to begin graduate study in order to acquire additional endorsements or teaching credentials to make themselves more marketable and enable them to secure a teaching position</a:t>
            </a:r>
            <a:r>
              <a:rPr lang="en-US" sz="2000" dirty="0" smtClean="0"/>
              <a:t>.</a:t>
            </a:r>
            <a:br>
              <a:rPr lang="en-US" sz="2000" dirty="0" smtClean="0"/>
            </a:br>
            <a:r>
              <a:rPr lang="en-US" sz="2000" dirty="0" smtClean="0"/>
              <a:t>  </a:t>
            </a:r>
          </a:p>
          <a:p>
            <a:r>
              <a:rPr lang="en-US" sz="2000" dirty="0" smtClean="0"/>
              <a:t>Once </a:t>
            </a:r>
            <a:r>
              <a:rPr lang="en-US" sz="2000" dirty="0"/>
              <a:t>established in a school system, these individuals most often return within six years to complete their graduate degrees.  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450783" y="2153947"/>
            <a:ext cx="409408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1</a:t>
            </a:r>
            <a:endParaRPr lang="en-US" sz="32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itle 10"/>
          <p:cNvSpPr txBox="1">
            <a:spLocks/>
          </p:cNvSpPr>
          <p:nvPr/>
        </p:nvSpPr>
        <p:spPr>
          <a:xfrm>
            <a:off x="1599118" y="195593"/>
            <a:ext cx="5989217" cy="630091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rmAutofit/>
          </a:bodyPr>
          <a:lstStyle>
            <a:lvl1pPr marL="228600" indent="-2286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Tx/>
              <a:buBlip>
                <a:blip r:embed="rId3"/>
              </a:buBlip>
              <a:defRPr sz="2800" b="1" i="0" kern="1200">
                <a:solidFill>
                  <a:srgbClr val="000099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Tx/>
              <a:buNone/>
            </a:pPr>
            <a:r>
              <a:rPr lang="en-US" dirty="0" smtClean="0">
                <a:effectLst>
                  <a:reflection blurRad="6350" stA="55000" endA="300" endPos="45500" dir="5400000" sy="-100000" algn="bl" rotWithShape="0"/>
                </a:effectLst>
              </a:rPr>
              <a:t>Matriculation Management </a:t>
            </a:r>
            <a:endParaRPr lang="en-US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3" descr="C:\Users\157841\Desktop\4 pic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3452" y="-831272"/>
            <a:ext cx="18169721" cy="10251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676426" y="236184"/>
            <a:ext cx="6131721" cy="6298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effectLst>
                  <a:reflection blurRad="6350" stA="55000" endA="300" endPos="45500" dir="5400000" sy="-100000" algn="bl" rotWithShape="0"/>
                </a:effectLst>
              </a:rPr>
              <a:t>Graduate Placement </a:t>
            </a:r>
            <a:endParaRPr lang="en-US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42505" y="236184"/>
            <a:ext cx="4512623" cy="646149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</a:t>
            </a:r>
            <a:r>
              <a:rPr lang="en-US" sz="2000" dirty="0"/>
              <a:t>program values developing highly qualified, educated teachers who accept regional classroom positions where their newly generated skill set meets specific professional demands</a:t>
            </a:r>
            <a:r>
              <a:rPr lang="en-US" sz="2000" dirty="0" smtClean="0"/>
              <a:t>.</a:t>
            </a:r>
          </a:p>
          <a:p>
            <a:pPr marL="45720" indent="0">
              <a:buNone/>
            </a:pPr>
            <a:endParaRPr lang="en-US" sz="800" dirty="0" smtClean="0"/>
          </a:p>
          <a:p>
            <a:r>
              <a:rPr lang="en-US" sz="2000" dirty="0" smtClean="0"/>
              <a:t>Accomplishments include:</a:t>
            </a:r>
          </a:p>
          <a:p>
            <a:pPr marL="365760" lvl="1" indent="0">
              <a:buNone/>
            </a:pPr>
            <a:r>
              <a:rPr lang="en-US" dirty="0">
                <a:solidFill>
                  <a:srgbClr val="1111FF"/>
                </a:solidFill>
              </a:rPr>
              <a:t>p</a:t>
            </a:r>
            <a:r>
              <a:rPr lang="en-US" dirty="0" smtClean="0">
                <a:solidFill>
                  <a:srgbClr val="1111FF"/>
                </a:solidFill>
              </a:rPr>
              <a:t>ursuit </a:t>
            </a:r>
            <a:r>
              <a:rPr lang="en-US" dirty="0">
                <a:solidFill>
                  <a:srgbClr val="1111FF"/>
                </a:solidFill>
              </a:rPr>
              <a:t>of advanced degrees</a:t>
            </a:r>
            <a:r>
              <a:rPr lang="en-US" dirty="0" smtClean="0">
                <a:solidFill>
                  <a:srgbClr val="1111FF"/>
                </a:solidFill>
              </a:rPr>
              <a:t>,</a:t>
            </a:r>
          </a:p>
          <a:p>
            <a:pPr marL="365760" lvl="1" indent="0">
              <a:buNone/>
            </a:pPr>
            <a:r>
              <a:rPr lang="en-US" dirty="0">
                <a:solidFill>
                  <a:srgbClr val="1111FF"/>
                </a:solidFill>
              </a:rPr>
              <a:t>s</a:t>
            </a:r>
            <a:r>
              <a:rPr lang="en-US" dirty="0" smtClean="0">
                <a:solidFill>
                  <a:srgbClr val="1111FF"/>
                </a:solidFill>
              </a:rPr>
              <a:t>tudents</a:t>
            </a:r>
            <a:r>
              <a:rPr lang="en-US" dirty="0">
                <a:solidFill>
                  <a:srgbClr val="1111FF"/>
                </a:solidFill>
              </a:rPr>
              <a:t>’</a:t>
            </a:r>
            <a:r>
              <a:rPr lang="en-US" dirty="0" smtClean="0">
                <a:solidFill>
                  <a:srgbClr val="1111FF"/>
                </a:solidFill>
              </a:rPr>
              <a:t> job placements,</a:t>
            </a:r>
          </a:p>
          <a:p>
            <a:pPr marL="365760" lvl="1" indent="0">
              <a:buNone/>
            </a:pPr>
            <a:r>
              <a:rPr lang="en-US" dirty="0">
                <a:solidFill>
                  <a:srgbClr val="1111FF"/>
                </a:solidFill>
              </a:rPr>
              <a:t>e</a:t>
            </a:r>
            <a:r>
              <a:rPr lang="en-US" dirty="0" smtClean="0">
                <a:solidFill>
                  <a:srgbClr val="1111FF"/>
                </a:solidFill>
              </a:rPr>
              <a:t>arning </a:t>
            </a:r>
            <a:r>
              <a:rPr lang="en-US" dirty="0">
                <a:solidFill>
                  <a:srgbClr val="1111FF"/>
                </a:solidFill>
              </a:rPr>
              <a:t>of credentials, </a:t>
            </a:r>
            <a:r>
              <a:rPr lang="en-US" dirty="0" smtClean="0">
                <a:solidFill>
                  <a:srgbClr val="1111FF"/>
                </a:solidFill>
              </a:rPr>
              <a:t>and</a:t>
            </a:r>
          </a:p>
          <a:p>
            <a:pPr marL="365760" lvl="1" indent="0">
              <a:buNone/>
            </a:pPr>
            <a:r>
              <a:rPr lang="en-US" dirty="0" smtClean="0">
                <a:solidFill>
                  <a:srgbClr val="1111FF"/>
                </a:solidFill>
              </a:rPr>
              <a:t>societal contributions.</a:t>
            </a:r>
          </a:p>
          <a:p>
            <a:pPr marL="365760" lvl="1" indent="0">
              <a:buNone/>
            </a:pPr>
            <a:endParaRPr lang="en-US" sz="800" dirty="0" smtClean="0"/>
          </a:p>
          <a:p>
            <a:r>
              <a:rPr lang="en-US" sz="2000" dirty="0" smtClean="0"/>
              <a:t>The </a:t>
            </a:r>
            <a:r>
              <a:rPr lang="en-US" sz="2000" dirty="0"/>
              <a:t>majority of </a:t>
            </a:r>
            <a:r>
              <a:rPr lang="en-US" sz="2000" dirty="0" smtClean="0"/>
              <a:t>our </a:t>
            </a:r>
            <a:r>
              <a:rPr lang="en-US" sz="2000" dirty="0"/>
              <a:t>graduates are full-time practicing teachers who pursue the degree to obtain employment and/or hone their classroom instructional skills.</a:t>
            </a:r>
            <a:r>
              <a:rPr lang="en-US" sz="2000" dirty="0" smtClean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50783" y="2153947"/>
            <a:ext cx="409408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1</a:t>
            </a:r>
            <a:endParaRPr lang="en-US" sz="32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:\Users\157841\Desktop\2puzz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0924" y="-1002727"/>
            <a:ext cx="13515836" cy="75012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C:\Users\157841\Desktop\6pic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0935" y="-364117"/>
            <a:ext cx="14404383" cy="71827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C:\Users\157841\Desktop\1puzzl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101" y="2527919"/>
            <a:ext cx="5486620" cy="39297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C:\Users\157841\Desktop\5 pictur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59" y="1326442"/>
            <a:ext cx="14343331" cy="70416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42227" y="4302268"/>
            <a:ext cx="241355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2</a:t>
            </a:r>
            <a:endParaRPr lang="en-US" sz="28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12" descr="C:\Users\157841\Desktop\3 pictur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576" y="986189"/>
            <a:ext cx="14396480" cy="7768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 descr="C:\Users\157841\Desktop\4 pictur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322" y="-728370"/>
            <a:ext cx="12642112" cy="71328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ame 1"/>
          <p:cNvSpPr/>
          <p:nvPr/>
        </p:nvSpPr>
        <p:spPr>
          <a:xfrm>
            <a:off x="526210" y="672860"/>
            <a:ext cx="8108831" cy="5460522"/>
          </a:xfrm>
          <a:prstGeom prst="frame">
            <a:avLst>
              <a:gd name="adj1" fmla="val 9069"/>
            </a:avLst>
          </a:prstGeom>
          <a:solidFill>
            <a:srgbClr val="000099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95872" y="4262755"/>
            <a:ext cx="222185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4</a:t>
            </a:r>
            <a:endParaRPr lang="en-US" sz="28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39061" y="4867973"/>
            <a:ext cx="235968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3</a:t>
            </a:r>
            <a:endParaRPr lang="en-US" sz="28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83508" y="1441897"/>
            <a:ext cx="2355495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1</a:t>
            </a:r>
            <a:endParaRPr lang="en-US" sz="28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62229" y="1609332"/>
            <a:ext cx="1913343" cy="1010940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50043"/>
              </a:avLst>
            </a:prstTxWarp>
            <a:spAutoFit/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1111FF"/>
                </a:solidFill>
              </a:rPr>
              <a:t>First </a:t>
            </a:r>
          </a:p>
          <a:p>
            <a:pPr algn="ctr"/>
            <a:r>
              <a:rPr lang="en-US" sz="4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1111FF"/>
                </a:solidFill>
              </a:rPr>
              <a:t>Choice</a:t>
            </a:r>
            <a:endParaRPr lang="en-US" sz="40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1111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3618" y="1591582"/>
            <a:ext cx="282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3175">
                  <a:solidFill>
                    <a:schemeClr val="bg1"/>
                  </a:solidFill>
                  <a:prstDash val="solid"/>
                </a:ln>
                <a:solidFill>
                  <a:srgbClr val="1111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Criterion 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11" grpId="0"/>
      <p:bldP spid="13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3" descr="C:\Users\157841\Desktop\4 pic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3452" y="-831272"/>
            <a:ext cx="18169721" cy="10251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50783" y="2153947"/>
            <a:ext cx="409408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1</a:t>
            </a:r>
            <a:endParaRPr lang="en-US" sz="32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349728" y="296893"/>
            <a:ext cx="6642360" cy="61822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effectLst>
                  <a:reflection blurRad="6350" stA="55000" endA="300" endPos="45500" dir="5400000" sy="-100000" algn="bl" rotWithShape="0"/>
                </a:effectLst>
              </a:rPr>
              <a:t>Graduate Placement </a:t>
            </a:r>
            <a:endParaRPr lang="en-US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3755" y="1128150"/>
            <a:ext cx="4797627" cy="5955475"/>
          </a:xfrm>
        </p:spPr>
        <p:txBody>
          <a:bodyPr anchor="t">
            <a:normAutofit/>
          </a:bodyPr>
          <a:lstStyle/>
          <a:p>
            <a:pPr algn="ctr">
              <a:buNone/>
            </a:pPr>
            <a:r>
              <a:rPr lang="en-US" dirty="0" smtClean="0"/>
              <a:t>Alumni Survey </a:t>
            </a:r>
          </a:p>
          <a:p>
            <a:pPr algn="ctr">
              <a:buNone/>
            </a:pPr>
            <a:r>
              <a:rPr lang="en-US" dirty="0" smtClean="0"/>
              <a:t>(2010 – 2012 Graduates)</a:t>
            </a:r>
          </a:p>
          <a:p>
            <a:r>
              <a:rPr lang="en-US" dirty="0" smtClean="0"/>
              <a:t>80</a:t>
            </a:r>
            <a:r>
              <a:rPr lang="en-US" dirty="0"/>
              <a:t>% of the respondents indicated they were employed as full time educators upon completion of the MSED</a:t>
            </a:r>
            <a:r>
              <a:rPr lang="en-US" dirty="0" smtClean="0"/>
              <a:t> degree;  </a:t>
            </a:r>
            <a:endParaRPr lang="en-US" dirty="0"/>
          </a:p>
          <a:p>
            <a:r>
              <a:rPr lang="en-US" dirty="0" smtClean="0"/>
              <a:t>40</a:t>
            </a:r>
            <a:r>
              <a:rPr lang="en-US" dirty="0"/>
              <a:t>% revealed they were considering pursuing another advanced </a:t>
            </a:r>
            <a:r>
              <a:rPr lang="en-US" dirty="0" smtClean="0"/>
              <a:t>degree; and</a:t>
            </a:r>
          </a:p>
          <a:p>
            <a:r>
              <a:rPr lang="en-US" dirty="0" smtClean="0"/>
              <a:t>95% of </a:t>
            </a:r>
            <a:r>
              <a:rPr lang="en-US" dirty="0"/>
              <a:t>the respondents reported that their graduate study at EIU had a positive impact on their </a:t>
            </a:r>
            <a:r>
              <a:rPr lang="en-US" dirty="0" smtClean="0"/>
              <a:t>classrooms.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3" descr="C:\Users\157841\Desktop\4 pic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3452" y="-831272"/>
            <a:ext cx="18169721" cy="10251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50783" y="2153947"/>
            <a:ext cx="409408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1</a:t>
            </a:r>
            <a:endParaRPr lang="en-US" sz="32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7500" y="1341902"/>
            <a:ext cx="4821379" cy="5759532"/>
          </a:xfrm>
        </p:spPr>
        <p:txBody>
          <a:bodyPr anchor="t">
            <a:normAutofit/>
          </a:bodyPr>
          <a:lstStyle/>
          <a:p>
            <a:pPr algn="ctr">
              <a:buNone/>
            </a:pPr>
            <a:r>
              <a:rPr lang="en-US" dirty="0" smtClean="0"/>
              <a:t>Alumni Survey </a:t>
            </a:r>
          </a:p>
          <a:p>
            <a:pPr algn="ctr">
              <a:buNone/>
            </a:pPr>
            <a:r>
              <a:rPr lang="en-US" dirty="0" smtClean="0"/>
              <a:t>(2010 – 2012 Graduates)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90% </a:t>
            </a:r>
            <a:r>
              <a:rPr lang="en-US" dirty="0"/>
              <a:t>of the graduates indicated they had shared their research with </a:t>
            </a:r>
            <a:r>
              <a:rPr lang="en-US" dirty="0" smtClean="0"/>
              <a:t>peers;</a:t>
            </a:r>
          </a:p>
          <a:p>
            <a:pPr>
              <a:buNone/>
            </a:pPr>
            <a:r>
              <a:rPr lang="en-US" sz="1400" dirty="0" smtClean="0"/>
              <a:t>     </a:t>
            </a:r>
          </a:p>
          <a:p>
            <a:r>
              <a:rPr lang="en-US" dirty="0" smtClean="0"/>
              <a:t>50</a:t>
            </a:r>
            <a:r>
              <a:rPr lang="en-US" dirty="0"/>
              <a:t>% indicated they had presented their research findings to their school board/district administration. </a:t>
            </a:r>
          </a:p>
        </p:txBody>
      </p:sp>
      <p:sp>
        <p:nvSpPr>
          <p:cNvPr id="9" name="Title 10"/>
          <p:cNvSpPr txBox="1">
            <a:spLocks/>
          </p:cNvSpPr>
          <p:nvPr/>
        </p:nvSpPr>
        <p:spPr>
          <a:xfrm>
            <a:off x="1349728" y="296893"/>
            <a:ext cx="6642360" cy="618221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228600" indent="-2286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Tx/>
              <a:buBlip>
                <a:blip r:embed="rId3"/>
              </a:buBlip>
              <a:defRPr sz="2800" b="1" i="0" kern="1200">
                <a:solidFill>
                  <a:srgbClr val="000099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Tx/>
              <a:buNone/>
            </a:pPr>
            <a:r>
              <a:rPr lang="en-US" dirty="0" smtClean="0">
                <a:effectLst>
                  <a:reflection blurRad="6350" stA="55000" endA="300" endPos="45500" dir="5400000" sy="-100000" algn="bl" rotWithShape="0"/>
                </a:effectLst>
              </a:rPr>
              <a:t>Graduate Placement </a:t>
            </a:r>
            <a:endParaRPr lang="en-US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C:\Users\157841\Desktop\3 pic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576" y="986189"/>
            <a:ext cx="14396480" cy="7768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C:\Users\157841\Desktop\5 pic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625" y="3012738"/>
            <a:ext cx="14343331" cy="70416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157841\Desktop\4 pictu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322" y="-728370"/>
            <a:ext cx="12642112" cy="71328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42227" y="4302268"/>
            <a:ext cx="241355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2</a:t>
            </a:r>
            <a:endParaRPr lang="en-US" sz="28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Frame 11"/>
          <p:cNvSpPr/>
          <p:nvPr/>
        </p:nvSpPr>
        <p:spPr>
          <a:xfrm>
            <a:off x="526210" y="672860"/>
            <a:ext cx="8108831" cy="5460522"/>
          </a:xfrm>
          <a:prstGeom prst="frame">
            <a:avLst>
              <a:gd name="adj1" fmla="val 9069"/>
            </a:avLst>
          </a:prstGeom>
          <a:solidFill>
            <a:srgbClr val="000099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83508" y="1441897"/>
            <a:ext cx="2355495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1</a:t>
            </a:r>
            <a:endParaRPr lang="en-US" sz="28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62229" y="1609332"/>
            <a:ext cx="1913343" cy="1010940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50043"/>
              </a:avLst>
            </a:prstTxWarp>
            <a:spAutoFit/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1111FF"/>
                </a:solidFill>
              </a:rPr>
              <a:t>First </a:t>
            </a:r>
          </a:p>
          <a:p>
            <a:pPr algn="ctr"/>
            <a:r>
              <a:rPr lang="en-US" sz="4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1111FF"/>
                </a:solidFill>
              </a:rPr>
              <a:t>Choice</a:t>
            </a:r>
            <a:endParaRPr lang="en-US" sz="40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1111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650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56783 L -3.88889E-6 3.703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44202 -0.48935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01" y="-2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781 -0.24515 L 0.0882 0.19657 " pathEditMode="relative" rAng="0" ptsTypes="AA">
                                      <p:cBhvr>
                                        <p:cTn id="11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2208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C:\Users\157841\Desktop\5 pic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04221" y="-757670"/>
            <a:ext cx="21092875" cy="103552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031" y="195582"/>
            <a:ext cx="7212375" cy="67751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 smtClean="0">
                <a:effectLst>
                  <a:reflection blurRad="6350" stA="55000" endA="300" endPos="45500" dir="5400000" sy="-100000" algn="bl" rotWithShape="0"/>
                </a:effectLst>
              </a:rPr>
              <a:t>Assessment</a:t>
            </a:r>
            <a:endParaRPr lang="en-US" sz="3200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2455" y="757359"/>
            <a:ext cx="4606807" cy="559789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800" b="1" dirty="0" smtClean="0"/>
              <a:t>Graduate Assessment Plan</a:t>
            </a:r>
          </a:p>
          <a:p>
            <a:pPr marL="45720" indent="0" algn="ctr">
              <a:buNone/>
            </a:pPr>
            <a:r>
              <a:rPr lang="en-US" i="1" dirty="0" smtClean="0"/>
              <a:t>Direct Measures</a:t>
            </a:r>
          </a:p>
          <a:p>
            <a:pPr lvl="1">
              <a:buBlip>
                <a:blip r:embed="rId3"/>
              </a:buBlip>
            </a:pPr>
            <a:r>
              <a:rPr lang="en-US" i="1" dirty="0" smtClean="0">
                <a:solidFill>
                  <a:srgbClr val="1111FF"/>
                </a:solidFill>
              </a:rPr>
              <a:t>Advanced Candidate Assessment #1 – Entry Level Rubric</a:t>
            </a:r>
            <a:r>
              <a:rPr lang="en-US" dirty="0" smtClean="0">
                <a:solidFill>
                  <a:srgbClr val="1111FF"/>
                </a:solidFill>
              </a:rPr>
              <a:t> </a:t>
            </a:r>
          </a:p>
          <a:p>
            <a:pPr lvl="1">
              <a:buBlip>
                <a:blip r:embed="rId3"/>
              </a:buBlip>
            </a:pPr>
            <a:r>
              <a:rPr lang="en-US" i="1" dirty="0" smtClean="0">
                <a:solidFill>
                  <a:srgbClr val="1111FF"/>
                </a:solidFill>
              </a:rPr>
              <a:t>Advanced Candidate Assessment #2 – Mid-point Rubric</a:t>
            </a:r>
            <a:r>
              <a:rPr lang="en-US" dirty="0" smtClean="0">
                <a:solidFill>
                  <a:srgbClr val="1111FF"/>
                </a:solidFill>
              </a:rPr>
              <a:t> </a:t>
            </a:r>
          </a:p>
          <a:p>
            <a:pPr lvl="1">
              <a:buBlip>
                <a:blip r:embed="rId3"/>
              </a:buBlip>
            </a:pPr>
            <a:r>
              <a:rPr lang="en-US" i="1" dirty="0" smtClean="0">
                <a:solidFill>
                  <a:srgbClr val="1111FF"/>
                </a:solidFill>
              </a:rPr>
              <a:t>Advanced Candidate Assessment #3 – Completion Rubric</a:t>
            </a:r>
            <a:r>
              <a:rPr lang="en-US" dirty="0" smtClean="0">
                <a:solidFill>
                  <a:srgbClr val="1111FF"/>
                </a:solidFill>
              </a:rPr>
              <a:t> </a:t>
            </a:r>
          </a:p>
          <a:p>
            <a:pPr lvl="1">
              <a:buBlip>
                <a:blip r:embed="rId3"/>
              </a:buBlip>
            </a:pPr>
            <a:r>
              <a:rPr lang="en-US" dirty="0" smtClean="0">
                <a:solidFill>
                  <a:srgbClr val="1111FF"/>
                </a:solidFill>
              </a:rPr>
              <a:t>Illinois Licensure Testing System (ILTS) Reading Teacher Content Area Test (#177) </a:t>
            </a:r>
          </a:p>
          <a:p>
            <a:pPr lvl="1"/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413164" y="4015574"/>
            <a:ext cx="703019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2</a:t>
            </a:r>
            <a:endParaRPr lang="en-US" sz="32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2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 descr="C:\Users\157841\Desktop\5 pic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2461" y="-748145"/>
            <a:ext cx="21092875" cy="103552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3275" y="733879"/>
            <a:ext cx="4723642" cy="634987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800" b="1" dirty="0" smtClean="0"/>
              <a:t>Graduate Assessment Plan</a:t>
            </a:r>
          </a:p>
          <a:p>
            <a:pPr marL="45720" indent="0" algn="ctr">
              <a:buNone/>
            </a:pPr>
            <a:r>
              <a:rPr lang="en-US" i="1" dirty="0" smtClean="0"/>
              <a:t>Indirect Measures</a:t>
            </a:r>
          </a:p>
          <a:p>
            <a:pPr marL="45720" indent="0">
              <a:buNone/>
            </a:pPr>
            <a:endParaRPr lang="en-US" sz="800" i="1" dirty="0" smtClean="0"/>
          </a:p>
          <a:p>
            <a:pPr lvl="1">
              <a:buBlip>
                <a:blip r:embed="rId3"/>
              </a:buBlip>
            </a:pPr>
            <a:r>
              <a:rPr lang="en-US" dirty="0" smtClean="0">
                <a:solidFill>
                  <a:srgbClr val="1111FF"/>
                </a:solidFill>
              </a:rPr>
              <a:t>MSED Exit Survey is used to obtain students’ perceptions about the program’s efficacy and its impact on professional advancement and growth.</a:t>
            </a:r>
          </a:p>
          <a:p>
            <a:pPr marL="365760" lvl="1" indent="0">
              <a:buNone/>
            </a:pPr>
            <a:r>
              <a:rPr lang="en-US" sz="1000" dirty="0" smtClean="0">
                <a:solidFill>
                  <a:srgbClr val="1111FF"/>
                </a:solidFill>
              </a:rPr>
              <a:t>     </a:t>
            </a:r>
          </a:p>
          <a:p>
            <a:pPr lvl="1">
              <a:buBlip>
                <a:blip r:embed="rId3"/>
              </a:buBlip>
            </a:pPr>
            <a:r>
              <a:rPr lang="en-US" dirty="0" smtClean="0">
                <a:solidFill>
                  <a:srgbClr val="1111FF"/>
                </a:solidFill>
              </a:rPr>
              <a:t>Reading Teacher Survey was developed to capture student perceptions about their preparation in regard to the Illinois Reading Teacher Standards. </a:t>
            </a:r>
          </a:p>
          <a:p>
            <a:pPr lvl="1"/>
            <a:endParaRPr lang="en-US" sz="2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84503" y="190406"/>
            <a:ext cx="7212375" cy="677510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228600" indent="-2286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Tx/>
              <a:buBlip>
                <a:blip r:embed="rId3"/>
              </a:buBlip>
              <a:defRPr sz="2800" b="1" i="0" kern="1200">
                <a:solidFill>
                  <a:srgbClr val="000099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Tx/>
              <a:buNone/>
            </a:pPr>
            <a:r>
              <a:rPr lang="en-US" sz="3200" dirty="0" smtClean="0">
                <a:effectLst>
                  <a:reflection blurRad="6350" stA="55000" endA="300" endPos="45500" dir="5400000" sy="-100000" algn="bl" rotWithShape="0"/>
                </a:effectLst>
              </a:rPr>
              <a:t>Assessment</a:t>
            </a:r>
            <a:endParaRPr lang="en-US" sz="3200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44924" y="4015574"/>
            <a:ext cx="703019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2</a:t>
            </a:r>
            <a:endParaRPr lang="en-US" sz="32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4" descr="C:\Users\157841\Desktop\5 pic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2461" y="-748145"/>
            <a:ext cx="21092875" cy="103552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72747" y="12379"/>
            <a:ext cx="10211294" cy="6508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effectLst>
                  <a:reflection blurRad="6350" stA="55000" endA="300" endPos="45500" dir="5400000" sy="-100000" algn="bl" rotWithShape="0"/>
                </a:effectLst>
              </a:rPr>
              <a:t>Assessment Results Documented by CASA</a:t>
            </a:r>
            <a:endParaRPr lang="en-US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340" y="663245"/>
            <a:ext cx="4737433" cy="619475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000" b="1" dirty="0" smtClean="0"/>
              <a:t>    </a:t>
            </a:r>
          </a:p>
          <a:p>
            <a:r>
              <a:rPr lang="en-US" sz="2000" dirty="0" smtClean="0"/>
              <a:t>Objectives for the program encompass all the learning goals established for graduate programs;</a:t>
            </a:r>
          </a:p>
          <a:p>
            <a:r>
              <a:rPr lang="en-US" sz="2000" dirty="0" smtClean="0"/>
              <a:t>Objectives for the program were clear and measurable; </a:t>
            </a:r>
          </a:p>
          <a:p>
            <a:r>
              <a:rPr lang="en-US" sz="2000" dirty="0" smtClean="0"/>
              <a:t>Assessing students at multiple points in the program provides formative and summative assessment data; </a:t>
            </a:r>
          </a:p>
          <a:p>
            <a:r>
              <a:rPr lang="en-US" sz="2000" dirty="0" smtClean="0"/>
              <a:t>Plan incorporates both direct and indirect measures; </a:t>
            </a:r>
          </a:p>
          <a:p>
            <a:r>
              <a:rPr lang="en-US" sz="2000" dirty="0" smtClean="0"/>
              <a:t>Expectations for each objective are distinguished; </a:t>
            </a:r>
          </a:p>
          <a:p>
            <a:r>
              <a:rPr lang="en-US" sz="2000" dirty="0" smtClean="0"/>
              <a:t>Results are collected, analyzed, and reported back to the faculty; and </a:t>
            </a:r>
          </a:p>
          <a:p>
            <a:r>
              <a:rPr lang="en-US" sz="2000" dirty="0" smtClean="0"/>
              <a:t>A feedback loop is in place.</a:t>
            </a:r>
            <a:endParaRPr lang="en-US" sz="2000" b="1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344924" y="4015574"/>
            <a:ext cx="703019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2</a:t>
            </a:r>
            <a:endParaRPr lang="en-US" sz="32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C:\Users\157841\Desktop\5 pic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2461" y="-748145"/>
            <a:ext cx="21092875" cy="103552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44924" y="4015574"/>
            <a:ext cx="703019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2</a:t>
            </a:r>
            <a:endParaRPr lang="en-US" sz="32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36979" y="-260070"/>
            <a:ext cx="10304060" cy="150787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 smtClean="0">
                <a:effectLst>
                  <a:reflection blurRad="6350" stA="55000" endA="300" endPos="45500" dir="5400000" sy="-100000" algn="bl" rotWithShape="0"/>
                </a:effectLst>
              </a:rPr>
              <a:t>Assessment Results Documented by </a:t>
            </a:r>
            <a:br>
              <a:rPr lang="en-US" sz="3200" dirty="0" smtClean="0">
                <a:effectLst>
                  <a:reflection blurRad="6350" stA="55000" endA="300" endPos="45500" dir="5400000" sy="-100000" algn="bl" rotWithShape="0"/>
                </a:effectLst>
              </a:rPr>
            </a:br>
            <a:r>
              <a:rPr lang="en-US" sz="3200" dirty="0" smtClean="0">
                <a:effectLst>
                  <a:reflection blurRad="6350" stA="55000" endA="300" endPos="45500" dir="5400000" sy="-100000" algn="bl" rotWithShape="0"/>
                </a:effectLst>
              </a:rPr>
              <a:t>the Graduate School</a:t>
            </a:r>
            <a:endParaRPr lang="en-US" sz="3200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1750" y="1042014"/>
            <a:ext cx="4745030" cy="587536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Multiple direct and indirect measures </a:t>
            </a:r>
          </a:p>
          <a:p>
            <a:r>
              <a:rPr lang="en-US" sz="2000" dirty="0" smtClean="0"/>
              <a:t>Rubrics to ensure validity and reliability</a:t>
            </a:r>
          </a:p>
          <a:p>
            <a:r>
              <a:rPr lang="en-US" sz="2000" dirty="0" smtClean="0"/>
              <a:t>Clear interpretation of each data point </a:t>
            </a:r>
          </a:p>
          <a:p>
            <a:r>
              <a:rPr lang="en-US" sz="2000" dirty="0" smtClean="0"/>
              <a:t>A clear organizational structure </a:t>
            </a:r>
          </a:p>
          <a:p>
            <a:r>
              <a:rPr lang="en-US" sz="2000" dirty="0" smtClean="0"/>
              <a:t>A summary of actions in response to the plan including:</a:t>
            </a:r>
          </a:p>
          <a:p>
            <a:pPr marL="365760" lvl="1" indent="0">
              <a:buNone/>
            </a:pPr>
            <a:r>
              <a:rPr lang="en-US" dirty="0" smtClean="0">
                <a:solidFill>
                  <a:srgbClr val="1111FF"/>
                </a:solidFill>
              </a:rPr>
              <a:t>-the development of </a:t>
            </a:r>
            <a:r>
              <a:rPr lang="en-US" i="1" dirty="0" smtClean="0">
                <a:solidFill>
                  <a:srgbClr val="1111FF"/>
                </a:solidFill>
              </a:rPr>
              <a:t>Research in Action, </a:t>
            </a:r>
            <a:r>
              <a:rPr lang="en-US" dirty="0" smtClean="0">
                <a:solidFill>
                  <a:srgbClr val="1111FF"/>
                </a:solidFill>
              </a:rPr>
              <a:t>an on-line journal, and </a:t>
            </a:r>
          </a:p>
          <a:p>
            <a:pPr marL="365760" lvl="1" indent="0">
              <a:buNone/>
            </a:pPr>
            <a:r>
              <a:rPr lang="en-US" dirty="0" smtClean="0">
                <a:solidFill>
                  <a:srgbClr val="1111FF"/>
                </a:solidFill>
              </a:rPr>
              <a:t>-modification of the mission statement.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320829"/>
            <a:ext cx="4857007" cy="553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effectLst>
                  <a:reflection blurRad="6350" stA="55000" endA="300" endPos="45500" dir="5400000" sy="-100000" algn="bl" rotWithShape="0"/>
                </a:effectLst>
              </a:rPr>
              <a:t>Provost’s Assessment Award </a:t>
            </a:r>
            <a:endParaRPr lang="en-US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689" y="1204026"/>
            <a:ext cx="4578349" cy="5389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rame 2"/>
          <p:cNvSpPr/>
          <p:nvPr/>
        </p:nvSpPr>
        <p:spPr>
          <a:xfrm>
            <a:off x="2040082" y="1114425"/>
            <a:ext cx="4857007" cy="5479348"/>
          </a:xfrm>
          <a:prstGeom prst="frame">
            <a:avLst>
              <a:gd name="adj1" fmla="val 4236"/>
            </a:avLst>
          </a:prstGeom>
          <a:solidFill>
            <a:srgbClr val="000099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 descr="C:\Users\157841\Desktop\6pic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46030" y="-3270191"/>
            <a:ext cx="14404383" cy="71827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C:\Users\157841\Desktop\5 pic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59" y="1326442"/>
            <a:ext cx="14343331" cy="70416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42227" y="4302268"/>
            <a:ext cx="241355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2</a:t>
            </a:r>
            <a:endParaRPr lang="en-US" sz="28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Picture 12" descr="C:\Users\157841\Desktop\3 pictu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576" y="986189"/>
            <a:ext cx="14396480" cy="7768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157841\Desktop\4 pictur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322" y="-728370"/>
            <a:ext cx="12642112" cy="71328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ame 11"/>
          <p:cNvSpPr/>
          <p:nvPr/>
        </p:nvSpPr>
        <p:spPr>
          <a:xfrm>
            <a:off x="526210" y="672860"/>
            <a:ext cx="8108831" cy="5460522"/>
          </a:xfrm>
          <a:prstGeom prst="frame">
            <a:avLst>
              <a:gd name="adj1" fmla="val 9069"/>
            </a:avLst>
          </a:prstGeom>
          <a:solidFill>
            <a:srgbClr val="000099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39061" y="4867973"/>
            <a:ext cx="235968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3</a:t>
            </a:r>
            <a:endParaRPr lang="en-US" sz="28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83508" y="1441897"/>
            <a:ext cx="2355495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1</a:t>
            </a:r>
            <a:endParaRPr lang="en-US" sz="28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62229" y="1609332"/>
            <a:ext cx="1913343" cy="1010940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50043"/>
              </a:avLst>
            </a:prstTxWarp>
            <a:spAutoFit/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1111FF"/>
                </a:solidFill>
              </a:rPr>
              <a:t>First </a:t>
            </a:r>
          </a:p>
          <a:p>
            <a:pPr algn="ctr"/>
            <a:r>
              <a:rPr lang="en-US" sz="4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1111FF"/>
                </a:solidFill>
              </a:rPr>
              <a:t>Choice</a:t>
            </a:r>
            <a:endParaRPr lang="en-US" sz="40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1111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729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56783 L -3.88889E-6 3.703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44202 -0.48935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01" y="-244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59601 0.44167 " pathEditMode="relative" rAng="0" ptsTypes="AA">
                                      <p:cBhvr>
                                        <p:cTn id="10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452 0.1857 L 0.73004 0.42345 " pathEditMode="fixed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67" y="1188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9774" y="133350"/>
            <a:ext cx="5907819" cy="6284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 smtClean="0">
                <a:effectLst>
                  <a:reflection blurRad="6350" stA="55000" endA="300" endPos="45500" dir="5400000" sy="-100000" algn="bl" rotWithShape="0"/>
                </a:effectLst>
              </a:rPr>
              <a:t>Mission and Planning Leadership</a:t>
            </a:r>
            <a:endParaRPr lang="en-US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262" y="1015340"/>
            <a:ext cx="8205849" cy="5842660"/>
          </a:xfrm>
        </p:spPr>
        <p:txBody>
          <a:bodyPr>
            <a:normAutofit fontScale="62500" lnSpcReduction="20000"/>
          </a:bodyPr>
          <a:lstStyle/>
          <a:p>
            <a:pPr algn="ctr">
              <a:buFont typeface="Arial" pitchFamily="-104" charset="0"/>
              <a:buNone/>
            </a:pPr>
            <a:r>
              <a:rPr lang="en-US" sz="3840" b="1" i="1" dirty="0" smtClean="0">
                <a:latin typeface="Times New Roman"/>
                <a:ea typeface="ＭＳ Ｐゴシック" pitchFamily="-104" charset="-128"/>
                <a:cs typeface="Times New Roman"/>
              </a:rPr>
              <a:t>Mission</a:t>
            </a:r>
          </a:p>
          <a:p>
            <a:pPr algn="ctr">
              <a:buFont typeface="Arial" pitchFamily="-104" charset="0"/>
              <a:buNone/>
            </a:pPr>
            <a:r>
              <a:rPr lang="en-US" sz="2571" i="1" dirty="0" smtClean="0">
                <a:latin typeface="Times New Roman"/>
                <a:ea typeface="ＭＳ Ｐゴシック" pitchFamily="-104" charset="-128"/>
                <a:cs typeface="Times New Roman"/>
              </a:rPr>
              <a:t>The Graduate Program in Elementary Education </a:t>
            </a:r>
          </a:p>
          <a:p>
            <a:pPr algn="ctr">
              <a:buFont typeface="Arial" pitchFamily="-104" charset="0"/>
              <a:buNone/>
            </a:pPr>
            <a:r>
              <a:rPr lang="en-US" sz="2571" i="1" dirty="0" smtClean="0">
                <a:latin typeface="Times New Roman"/>
                <a:ea typeface="ＭＳ Ｐゴシック" pitchFamily="-104" charset="-128"/>
                <a:cs typeface="Times New Roman"/>
              </a:rPr>
              <a:t>advances scholarly preparation by </a:t>
            </a:r>
          </a:p>
          <a:p>
            <a:pPr algn="ctr">
              <a:buFont typeface="Arial" pitchFamily="-104" charset="0"/>
              <a:buNone/>
            </a:pPr>
            <a:r>
              <a:rPr lang="en-US" sz="2571" i="1" dirty="0" smtClean="0">
                <a:latin typeface="Times New Roman"/>
                <a:ea typeface="ＭＳ Ｐゴシック" pitchFamily="-104" charset="-128"/>
                <a:cs typeface="Times New Roman"/>
              </a:rPr>
              <a:t>providing quality teaching and promoting excellence in research/creative activity</a:t>
            </a:r>
          </a:p>
          <a:p>
            <a:pPr algn="ctr">
              <a:buFont typeface="Arial" pitchFamily="-104" charset="0"/>
              <a:buNone/>
            </a:pPr>
            <a:r>
              <a:rPr lang="en-US" sz="2571" i="1" dirty="0" smtClean="0">
                <a:latin typeface="Times New Roman"/>
                <a:ea typeface="ＭＳ Ｐゴシック" pitchFamily="-104" charset="-128"/>
                <a:cs typeface="Times New Roman"/>
              </a:rPr>
              <a:t> in order for graduate students to</a:t>
            </a:r>
          </a:p>
          <a:p>
            <a:pPr algn="ctr">
              <a:buFont typeface="Arial" pitchFamily="-104" charset="0"/>
              <a:buNone/>
            </a:pPr>
            <a:r>
              <a:rPr lang="en-US" sz="2571" i="1" dirty="0" smtClean="0">
                <a:latin typeface="Times New Roman"/>
                <a:ea typeface="ＭＳ Ｐゴシック" pitchFamily="-104" charset="-128"/>
                <a:cs typeface="Times New Roman"/>
              </a:rPr>
              <a:t> exemplify best teaching practices </a:t>
            </a:r>
          </a:p>
          <a:p>
            <a:pPr algn="ctr">
              <a:buFont typeface="Arial" pitchFamily="-104" charset="0"/>
              <a:buNone/>
            </a:pPr>
            <a:r>
              <a:rPr lang="en-US" sz="2571" i="1" dirty="0" smtClean="0">
                <a:latin typeface="Times New Roman"/>
                <a:ea typeface="ＭＳ Ｐゴシック" pitchFamily="-104" charset="-128"/>
                <a:cs typeface="Times New Roman"/>
              </a:rPr>
              <a:t>for children from birth through age fourteen.  </a:t>
            </a:r>
          </a:p>
          <a:p>
            <a:pPr algn="ctr">
              <a:buFont typeface="Arial" pitchFamily="-104" charset="0"/>
              <a:buNone/>
            </a:pPr>
            <a:r>
              <a:rPr lang="en-US" sz="2571" i="1" dirty="0" smtClean="0">
                <a:latin typeface="Times New Roman"/>
                <a:ea typeface="ＭＳ Ｐゴシック" pitchFamily="-104" charset="-128"/>
                <a:cs typeface="Times New Roman"/>
              </a:rPr>
              <a:t>The graduate curriculum encompasses</a:t>
            </a:r>
          </a:p>
          <a:p>
            <a:pPr algn="ctr">
              <a:buFont typeface="Arial" pitchFamily="-104" charset="0"/>
              <a:buNone/>
            </a:pPr>
            <a:r>
              <a:rPr lang="en-US" sz="2571" i="1" dirty="0" smtClean="0">
                <a:latin typeface="Times New Roman"/>
                <a:ea typeface="ＭＳ Ｐゴシック" pitchFamily="-104" charset="-128"/>
                <a:cs typeface="Times New Roman"/>
              </a:rPr>
              <a:t> comprehensive content knowledge and </a:t>
            </a:r>
          </a:p>
          <a:p>
            <a:pPr algn="ctr">
              <a:buFont typeface="Arial" pitchFamily="-104" charset="0"/>
              <a:buNone/>
            </a:pPr>
            <a:r>
              <a:rPr lang="en-US" sz="2571" i="1" dirty="0" smtClean="0">
                <a:latin typeface="Times New Roman"/>
                <a:ea typeface="ＭＳ Ｐゴシック" pitchFamily="-104" charset="-128"/>
                <a:cs typeface="Times New Roman"/>
              </a:rPr>
              <a:t>promotes the use of critical thinking and</a:t>
            </a:r>
          </a:p>
          <a:p>
            <a:pPr algn="ctr">
              <a:buFont typeface="Arial" pitchFamily="-104" charset="0"/>
              <a:buNone/>
            </a:pPr>
            <a:r>
              <a:rPr lang="en-US" sz="2571" i="1" dirty="0" smtClean="0">
                <a:latin typeface="Times New Roman"/>
                <a:ea typeface="ＭＳ Ｐゴシック" pitchFamily="-104" charset="-128"/>
                <a:cs typeface="Times New Roman"/>
              </a:rPr>
              <a:t> problem solving to</a:t>
            </a:r>
          </a:p>
          <a:p>
            <a:pPr algn="ctr">
              <a:buFont typeface="Arial" pitchFamily="-104" charset="0"/>
              <a:buNone/>
            </a:pPr>
            <a:r>
              <a:rPr lang="en-US" sz="2571" i="1" dirty="0" smtClean="0">
                <a:latin typeface="Times New Roman"/>
                <a:ea typeface="ＭＳ Ｐゴシック" pitchFamily="-104" charset="-128"/>
                <a:cs typeface="Times New Roman"/>
              </a:rPr>
              <a:t> cultivate teacher-researchers who are </a:t>
            </a:r>
          </a:p>
          <a:p>
            <a:pPr algn="ctr">
              <a:buFont typeface="Arial" pitchFamily="-104" charset="0"/>
              <a:buNone/>
            </a:pPr>
            <a:r>
              <a:rPr lang="en-US" sz="2571" i="1" dirty="0" smtClean="0">
                <a:latin typeface="Times New Roman"/>
                <a:ea typeface="ＭＳ Ｐゴシック" pitchFamily="-104" charset="-128"/>
                <a:cs typeface="Times New Roman"/>
              </a:rPr>
              <a:t>empowered to serve as leaders in the profession. </a:t>
            </a:r>
          </a:p>
          <a:p>
            <a:pPr algn="ctr">
              <a:buFont typeface="Arial" pitchFamily="-104" charset="0"/>
              <a:buNone/>
            </a:pPr>
            <a:r>
              <a:rPr lang="en-US" sz="2571" i="1" dirty="0" smtClean="0">
                <a:latin typeface="Times New Roman"/>
                <a:ea typeface="ＭＳ Ｐゴシック" pitchFamily="-104" charset="-128"/>
                <a:cs typeface="Times New Roman"/>
              </a:rPr>
              <a:t> Faculty members challenge students to </a:t>
            </a:r>
          </a:p>
          <a:p>
            <a:pPr algn="ctr">
              <a:buFont typeface="Arial" pitchFamily="-104" charset="0"/>
              <a:buNone/>
            </a:pPr>
            <a:r>
              <a:rPr lang="en-US" sz="2571" i="1" dirty="0" smtClean="0">
                <a:latin typeface="Times New Roman"/>
                <a:ea typeface="ＭＳ Ｐゴシック" pitchFamily="-104" charset="-128"/>
                <a:cs typeface="Times New Roman"/>
              </a:rPr>
              <a:t>bridge the gap between theory and practice as </a:t>
            </a:r>
          </a:p>
          <a:p>
            <a:pPr algn="ctr">
              <a:buFont typeface="Arial" pitchFamily="-104" charset="0"/>
              <a:buNone/>
            </a:pPr>
            <a:r>
              <a:rPr lang="en-US" sz="2571" i="1" dirty="0" smtClean="0">
                <a:latin typeface="Times New Roman"/>
                <a:ea typeface="ＭＳ Ｐゴシック" pitchFamily="-104" charset="-128"/>
                <a:cs typeface="Times New Roman"/>
              </a:rPr>
              <a:t>they develop the skills required for </a:t>
            </a:r>
          </a:p>
          <a:p>
            <a:pPr algn="ctr">
              <a:buFont typeface="Arial" pitchFamily="-104" charset="0"/>
              <a:buNone/>
            </a:pPr>
            <a:r>
              <a:rPr lang="en-US" sz="2571" i="1" dirty="0" smtClean="0">
                <a:latin typeface="Times New Roman"/>
                <a:ea typeface="ＭＳ Ｐゴシック" pitchFamily="-104" charset="-128"/>
                <a:cs typeface="Times New Roman"/>
              </a:rPr>
              <a:t>ethical and effective </a:t>
            </a:r>
          </a:p>
          <a:p>
            <a:pPr algn="ctr">
              <a:buFont typeface="Arial" pitchFamily="-104" charset="0"/>
              <a:buNone/>
            </a:pPr>
            <a:r>
              <a:rPr lang="en-US" sz="2571" i="1" dirty="0" smtClean="0">
                <a:latin typeface="Times New Roman"/>
                <a:ea typeface="ＭＳ Ｐゴシック" pitchFamily="-104" charset="-128"/>
                <a:cs typeface="Times New Roman"/>
              </a:rPr>
              <a:t>collaboration and communication within the</a:t>
            </a:r>
          </a:p>
          <a:p>
            <a:pPr algn="ctr">
              <a:buFont typeface="Arial" pitchFamily="-104" charset="0"/>
              <a:buNone/>
            </a:pPr>
            <a:r>
              <a:rPr lang="en-US" sz="2571" i="1" dirty="0" smtClean="0">
                <a:latin typeface="Times New Roman"/>
                <a:ea typeface="ＭＳ Ｐゴシック" pitchFamily="-104" charset="-128"/>
                <a:cs typeface="Times New Roman"/>
              </a:rPr>
              <a:t> local school community and a culturally diverse,</a:t>
            </a:r>
          </a:p>
          <a:p>
            <a:pPr algn="ctr">
              <a:buFont typeface="Arial" pitchFamily="-104" charset="0"/>
              <a:buNone/>
            </a:pPr>
            <a:r>
              <a:rPr lang="en-US" sz="2571" i="1" dirty="0" smtClean="0">
                <a:latin typeface="Times New Roman"/>
                <a:ea typeface="ＭＳ Ｐゴシック" pitchFamily="-104" charset="-128"/>
                <a:cs typeface="Times New Roman"/>
              </a:rPr>
              <a:t> technologically advanced global environment.</a:t>
            </a:r>
            <a:endParaRPr lang="en-US" sz="2571" dirty="0" smtClean="0">
              <a:latin typeface="Times New Roman"/>
              <a:ea typeface="ＭＳ Ｐゴシック" pitchFamily="-104" charset="-128"/>
              <a:cs typeface="Times New Roman"/>
            </a:endParaRP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C:\Users\157841\Desktop\3 pic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576" y="986189"/>
            <a:ext cx="14396480" cy="7768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C:\Users\157841\Desktop\4 pic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710" y="-3119352"/>
            <a:ext cx="12642112" cy="71328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ame 8"/>
          <p:cNvSpPr/>
          <p:nvPr/>
        </p:nvSpPr>
        <p:spPr>
          <a:xfrm>
            <a:off x="526210" y="672860"/>
            <a:ext cx="8108831" cy="5460522"/>
          </a:xfrm>
          <a:prstGeom prst="frame">
            <a:avLst>
              <a:gd name="adj1" fmla="val 9069"/>
            </a:avLst>
          </a:prstGeom>
          <a:solidFill>
            <a:srgbClr val="000099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83508" y="1441897"/>
            <a:ext cx="2355495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1</a:t>
            </a:r>
            <a:endParaRPr lang="en-US" sz="28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62229" y="1609332"/>
            <a:ext cx="1913343" cy="1010940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50043"/>
              </a:avLst>
            </a:prstTxWarp>
            <a:spAutoFit/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1111FF"/>
                </a:solidFill>
              </a:rPr>
              <a:t>First </a:t>
            </a:r>
          </a:p>
          <a:p>
            <a:pPr algn="ctr"/>
            <a:r>
              <a:rPr lang="en-US" sz="4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1111FF"/>
                </a:solidFill>
              </a:rPr>
              <a:t>Choice</a:t>
            </a:r>
            <a:endParaRPr lang="en-US" sz="40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1111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757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56783 L -3.88889E-6 3.703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53 0.34898 L -0.10451 -0.14038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01" y="-244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575" y="0"/>
            <a:ext cx="8898671" cy="6876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effectLst>
                  <a:reflection blurRad="6350" stA="55000" endA="300" endPos="45500" dir="5400000" sy="-100000" algn="bl" rotWithShape="0"/>
                </a:effectLst>
              </a:rPr>
              <a:t>Administrative Leadership</a:t>
            </a:r>
            <a:endParaRPr lang="en-US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8360" y="1085849"/>
            <a:ext cx="4533300" cy="5448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Frame 5"/>
          <p:cNvSpPr/>
          <p:nvPr/>
        </p:nvSpPr>
        <p:spPr>
          <a:xfrm>
            <a:off x="2200274" y="962025"/>
            <a:ext cx="4705351" cy="5648326"/>
          </a:xfrm>
          <a:prstGeom prst="frame">
            <a:avLst>
              <a:gd name="adj1" fmla="val 5444"/>
            </a:avLst>
          </a:prstGeom>
          <a:solidFill>
            <a:srgbClr val="000099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 descr="C:\Users\157841\Desktop\6pic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17" y="-1612991"/>
            <a:ext cx="16118658" cy="80375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975" y="206484"/>
            <a:ext cx="7022370" cy="6592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effectLst>
                  <a:reflection blurRad="6350" stA="55000" endA="300" endPos="45500" dir="5400000" sy="-100000" algn="bl" rotWithShape="0"/>
                </a:effectLst>
              </a:rPr>
              <a:t>Graduate Faculty Leadership</a:t>
            </a:r>
            <a:endParaRPr lang="en-US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65760"/>
            <a:ext cx="4940136" cy="599223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/>
              <a:t>Graduate Faculty Committees</a:t>
            </a:r>
          </a:p>
          <a:p>
            <a:endParaRPr lang="en-US" sz="2000" dirty="0" smtClean="0"/>
          </a:p>
          <a:p>
            <a:r>
              <a:rPr lang="en-US" sz="2000" dirty="0" smtClean="0"/>
              <a:t>Graduate Assessment Committee</a:t>
            </a:r>
          </a:p>
          <a:p>
            <a:endParaRPr lang="en-US" sz="800" dirty="0" smtClean="0"/>
          </a:p>
          <a:p>
            <a:r>
              <a:rPr lang="en-US" sz="2000" dirty="0" smtClean="0"/>
              <a:t>Graduate Awards Committee</a:t>
            </a:r>
          </a:p>
          <a:p>
            <a:endParaRPr lang="en-US" sz="800" dirty="0" smtClean="0"/>
          </a:p>
          <a:p>
            <a:r>
              <a:rPr lang="en-US" sz="2000" dirty="0" smtClean="0"/>
              <a:t>Graduate Entry Level Data Committee</a:t>
            </a:r>
          </a:p>
          <a:p>
            <a:pPr marL="45720" indent="0">
              <a:buNone/>
            </a:pPr>
            <a:r>
              <a:rPr lang="en-US" sz="800" dirty="0" smtClean="0"/>
              <a:t> </a:t>
            </a:r>
          </a:p>
          <a:p>
            <a:r>
              <a:rPr lang="en-US" sz="2000" dirty="0" smtClean="0"/>
              <a:t>Graduate Mid-point Data Committee </a:t>
            </a:r>
          </a:p>
          <a:p>
            <a:endParaRPr lang="en-US" sz="800" dirty="0" smtClean="0"/>
          </a:p>
          <a:p>
            <a:r>
              <a:rPr lang="en-US" sz="2000" dirty="0" smtClean="0"/>
              <a:t>Action Research/Thesis Committee(s) </a:t>
            </a:r>
          </a:p>
          <a:p>
            <a:endParaRPr lang="en-US" sz="800" dirty="0" smtClean="0"/>
          </a:p>
          <a:p>
            <a:r>
              <a:rPr lang="en-US" sz="2000" dirty="0" smtClean="0"/>
              <a:t>Graduate Research Courses Committee</a:t>
            </a:r>
          </a:p>
          <a:p>
            <a:endParaRPr lang="en-US" sz="800" dirty="0" smtClean="0"/>
          </a:p>
          <a:p>
            <a:r>
              <a:rPr lang="en-US" sz="2000" dirty="0" smtClean="0"/>
              <a:t>Graduate Online Journal Committee</a:t>
            </a: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931723" y="4126381"/>
            <a:ext cx="5593279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3</a:t>
            </a:r>
            <a:endParaRPr lang="en-US" sz="28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 descr="C:\Users\157841\Desktop\6pic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17" y="-1612991"/>
            <a:ext cx="16118658" cy="80375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931723" y="4126381"/>
            <a:ext cx="5593279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3</a:t>
            </a:r>
            <a:endParaRPr lang="en-US" sz="28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929" y="155896"/>
            <a:ext cx="7046121" cy="7163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effectLst>
                  <a:reflection blurRad="6350" stA="55000" endA="300" endPos="45500" dir="5400000" sy="-100000" algn="bl" rotWithShape="0"/>
                </a:effectLst>
              </a:rPr>
              <a:t>Graduate Faculty Leadership</a:t>
            </a:r>
            <a:endParaRPr lang="en-US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1" y="872267"/>
            <a:ext cx="4419600" cy="5736351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en-US" sz="3100" dirty="0" smtClean="0"/>
              <a:t>Results…</a:t>
            </a:r>
            <a:r>
              <a:rPr lang="en-US" dirty="0" smtClean="0"/>
              <a:t> </a:t>
            </a:r>
          </a:p>
          <a:p>
            <a:r>
              <a:rPr lang="en-US" dirty="0" smtClean="0"/>
              <a:t>Adoption/implementation of the Graduate Assessment Plan (2008), </a:t>
            </a:r>
          </a:p>
          <a:p>
            <a:r>
              <a:rPr lang="en-US" dirty="0" smtClean="0"/>
              <a:t>Creation of generic graduate course syllabi (2009),</a:t>
            </a:r>
          </a:p>
          <a:p>
            <a:r>
              <a:rPr lang="en-US" dirty="0" smtClean="0"/>
              <a:t>Revision of the graduate research sequence within the program (2009), </a:t>
            </a:r>
          </a:p>
          <a:p>
            <a:r>
              <a:rPr lang="en-US" dirty="0" smtClean="0"/>
              <a:t>Completion of the Collaborative Institutional Training Initiative (CITI) by the entire graduate faculty (2009),</a:t>
            </a:r>
          </a:p>
          <a:p>
            <a:r>
              <a:rPr lang="en-US" dirty="0" smtClean="0"/>
              <a:t>Development of a Handbook for Action Research (2010), </a:t>
            </a:r>
          </a:p>
          <a:p>
            <a:r>
              <a:rPr lang="en-US" dirty="0" smtClean="0"/>
              <a:t>Budget realignment to include resources for student travel for research presentations and graduate awards (2010), </a:t>
            </a:r>
          </a:p>
          <a:p>
            <a:r>
              <a:rPr lang="en-US" dirty="0" smtClean="0"/>
              <a:t>Establishment of </a:t>
            </a:r>
            <a:r>
              <a:rPr lang="en-US" i="1" dirty="0" smtClean="0"/>
              <a:t>Research in Action </a:t>
            </a:r>
            <a:r>
              <a:rPr lang="en-US" dirty="0" smtClean="0"/>
              <a:t>(2012) an on-line journal to provide a forum for student research, </a:t>
            </a:r>
          </a:p>
          <a:p>
            <a:r>
              <a:rPr lang="en-US" dirty="0" smtClean="0"/>
              <a:t>Active support of a graduate faculty research/ creative activity agenda, and the</a:t>
            </a:r>
          </a:p>
          <a:p>
            <a:r>
              <a:rPr lang="en-US" dirty="0"/>
              <a:t>D</a:t>
            </a:r>
            <a:r>
              <a:rPr lang="en-US" dirty="0" smtClean="0"/>
              <a:t>evelopmental work to generate a Graduate Certificate in English As A Second Language/English Language Learners (in progress).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 descr="C:\Users\157841\Desktop\6pic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31" y="-1625251"/>
            <a:ext cx="16143244" cy="8049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461" y="281405"/>
            <a:ext cx="7948645" cy="6892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effectLst>
                  <a:reflection blurRad="6350" stA="55000" endA="300" endPos="45500" dir="5400000" sy="-100000" algn="bl" rotWithShape="0"/>
                </a:effectLst>
              </a:rPr>
              <a:t>Curricular Leadership by External Review</a:t>
            </a:r>
            <a:endParaRPr lang="en-US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131" y="1105927"/>
            <a:ext cx="5153891" cy="54195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400" b="1" dirty="0" smtClean="0"/>
              <a:t>External Reviews</a:t>
            </a:r>
          </a:p>
          <a:p>
            <a:r>
              <a:rPr lang="en-US" sz="2000" dirty="0" smtClean="0"/>
              <a:t>National Council for Accreditation of Teacher Education (Fall 2010);</a:t>
            </a:r>
          </a:p>
          <a:p>
            <a:r>
              <a:rPr lang="en-US" sz="2000" dirty="0" smtClean="0"/>
              <a:t>Illinois Board of Higher Education (2012); </a:t>
            </a:r>
          </a:p>
          <a:p>
            <a:r>
              <a:rPr lang="en-US" sz="2000" dirty="0" smtClean="0"/>
              <a:t>Graduate students’ pass rate on the Illinois Reading Teacher Content Test:</a:t>
            </a:r>
          </a:p>
          <a:p>
            <a:pPr lvl="1">
              <a:buBlip>
                <a:blip r:embed="rId3"/>
              </a:buBlip>
            </a:pPr>
            <a:r>
              <a:rPr lang="en-US" dirty="0" smtClean="0">
                <a:solidFill>
                  <a:srgbClr val="1111FF"/>
                </a:solidFill>
              </a:rPr>
              <a:t>2009-2010 = 100%,</a:t>
            </a:r>
          </a:p>
          <a:p>
            <a:pPr lvl="1">
              <a:buBlip>
                <a:blip r:embed="rId3"/>
              </a:buBlip>
            </a:pPr>
            <a:r>
              <a:rPr lang="en-US" dirty="0" smtClean="0">
                <a:solidFill>
                  <a:srgbClr val="1111FF"/>
                </a:solidFill>
              </a:rPr>
              <a:t>2010-2011 = 93%, </a:t>
            </a:r>
          </a:p>
          <a:p>
            <a:pPr lvl="1">
              <a:buBlip>
                <a:blip r:embed="rId3"/>
              </a:buBlip>
            </a:pPr>
            <a:r>
              <a:rPr lang="en-US" dirty="0" smtClean="0">
                <a:solidFill>
                  <a:srgbClr val="1111FF"/>
                </a:solidFill>
              </a:rPr>
              <a:t>2011-2012 = 100%; and</a:t>
            </a:r>
          </a:p>
          <a:p>
            <a:r>
              <a:rPr lang="en-US" sz="2000" dirty="0" smtClean="0"/>
              <a:t>Annual feedback from the EC/ELE/MLE Advisory Committee  </a:t>
            </a:r>
          </a:p>
          <a:p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931723" y="4126381"/>
            <a:ext cx="5593279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3</a:t>
            </a:r>
            <a:endParaRPr lang="en-US" sz="28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 descr="C:\Users\157841\Desktop\6pic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17" y="-1612991"/>
            <a:ext cx="16118658" cy="80375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90214"/>
            <a:ext cx="7354879" cy="6716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effectLst>
                  <a:reflection blurRad="6350" stA="55000" endA="300" endPos="45500" dir="5400000" sy="-100000" algn="bl" rotWithShape="0"/>
                </a:effectLst>
              </a:rPr>
              <a:t>Capstone Leadership</a:t>
            </a:r>
            <a:endParaRPr lang="en-US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631" y="748145"/>
            <a:ext cx="4811265" cy="595064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program’s compulsory capstone project illustrates graduate students’ critical, rigorous, and data-based examination of a relevant, student-generated question</a:t>
            </a:r>
            <a:r>
              <a:rPr lang="en-US" sz="2000" dirty="0"/>
              <a:t>:</a:t>
            </a:r>
            <a:endParaRPr lang="en-US" sz="2000" dirty="0" smtClean="0"/>
          </a:p>
          <a:p>
            <a:pPr marL="365760" lvl="1" indent="0">
              <a:buNone/>
            </a:pPr>
            <a:r>
              <a:rPr lang="en-US" dirty="0" smtClean="0">
                <a:solidFill>
                  <a:srgbClr val="1111FF"/>
                </a:solidFill>
              </a:rPr>
              <a:t>- Action </a:t>
            </a:r>
            <a:r>
              <a:rPr lang="en-US" dirty="0">
                <a:solidFill>
                  <a:srgbClr val="1111FF"/>
                </a:solidFill>
              </a:rPr>
              <a:t>Research (ELE 5900) or </a:t>
            </a:r>
            <a:endParaRPr lang="en-US" dirty="0" smtClean="0">
              <a:solidFill>
                <a:srgbClr val="1111FF"/>
              </a:solidFill>
            </a:endParaRPr>
          </a:p>
          <a:p>
            <a:pPr marL="365760" lvl="1" indent="0">
              <a:buNone/>
            </a:pPr>
            <a:r>
              <a:rPr lang="en-US" dirty="0" smtClean="0">
                <a:solidFill>
                  <a:srgbClr val="1111FF"/>
                </a:solidFill>
              </a:rPr>
              <a:t>- Thesis </a:t>
            </a:r>
            <a:r>
              <a:rPr lang="en-US" dirty="0">
                <a:solidFill>
                  <a:srgbClr val="1111FF"/>
                </a:solidFill>
              </a:rPr>
              <a:t>(ELE 5990</a:t>
            </a:r>
            <a:r>
              <a:rPr lang="en-US" dirty="0" smtClean="0">
                <a:solidFill>
                  <a:srgbClr val="1111FF"/>
                </a:solidFill>
              </a:rPr>
              <a:t>).</a:t>
            </a:r>
          </a:p>
          <a:p>
            <a:r>
              <a:rPr lang="en-US" sz="2000" dirty="0"/>
              <a:t>T</a:t>
            </a:r>
            <a:r>
              <a:rPr lang="en-US" sz="2000" dirty="0" smtClean="0"/>
              <a:t>he program’s students produced a yearly average of 15 capstone projects and a range of 6-23 capstone projects</a:t>
            </a:r>
            <a:r>
              <a:rPr lang="en-US" sz="2000" dirty="0"/>
              <a:t>.</a:t>
            </a:r>
            <a:endParaRPr lang="en-US" sz="2000" dirty="0" smtClean="0"/>
          </a:p>
          <a:p>
            <a:r>
              <a:rPr lang="en-US" sz="2000" dirty="0" smtClean="0"/>
              <a:t>The department celebrates  exceptional capstone projects through the journal of </a:t>
            </a:r>
            <a:r>
              <a:rPr lang="en-US" sz="2000" i="1" dirty="0" smtClean="0"/>
              <a:t>Research in Action</a:t>
            </a:r>
            <a:r>
              <a:rPr lang="en-US" sz="2000" dirty="0" smtClean="0"/>
              <a:t>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31723" y="4126381"/>
            <a:ext cx="5593279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3</a:t>
            </a:r>
            <a:endParaRPr lang="en-US" sz="28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 descr="C:\Users\157841\Desktop\6pic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17" y="-1612991"/>
            <a:ext cx="16118658" cy="80375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5694" y="248767"/>
            <a:ext cx="3906282" cy="6300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effectLst>
                  <a:reflection blurRad="6350" stA="55000" endA="300" endPos="45500" dir="5400000" sy="-100000" algn="bl" rotWithShape="0"/>
                </a:effectLst>
              </a:rPr>
              <a:t>Student Leadership</a:t>
            </a:r>
            <a:endParaRPr lang="en-US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91" y="1009403"/>
            <a:ext cx="5153891" cy="57892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/>
              <a:t>  Graduate Student Contributions:</a:t>
            </a:r>
          </a:p>
          <a:p>
            <a:pPr algn="ctr">
              <a:buNone/>
            </a:pPr>
            <a:r>
              <a:rPr lang="en-US" sz="1000" dirty="0"/>
              <a:t> </a:t>
            </a:r>
            <a:r>
              <a:rPr lang="en-US" sz="1000" dirty="0" smtClean="0"/>
              <a:t>   </a:t>
            </a:r>
          </a:p>
          <a:p>
            <a:r>
              <a:rPr lang="en-US" sz="2000" dirty="0"/>
              <a:t>S</a:t>
            </a:r>
            <a:r>
              <a:rPr lang="en-US" sz="2000" dirty="0" smtClean="0"/>
              <a:t>ervice as student representatives on the Graduate Student Advisory Council</a:t>
            </a:r>
          </a:p>
          <a:p>
            <a:pPr marL="45720" indent="0">
              <a:buNone/>
            </a:pPr>
            <a:endParaRPr lang="en-US" sz="800" dirty="0" smtClean="0"/>
          </a:p>
          <a:p>
            <a:r>
              <a:rPr lang="en-US" sz="2000" dirty="0"/>
              <a:t>S</a:t>
            </a:r>
            <a:r>
              <a:rPr lang="en-US" sz="2000" dirty="0" smtClean="0"/>
              <a:t>ervice as a Student Dean (2010) </a:t>
            </a:r>
          </a:p>
          <a:p>
            <a:pPr marL="45720" indent="0">
              <a:buNone/>
            </a:pPr>
            <a:endParaRPr lang="en-US" sz="800" dirty="0" smtClean="0"/>
          </a:p>
          <a:p>
            <a:r>
              <a:rPr lang="en-US" sz="2000" dirty="0"/>
              <a:t>R</a:t>
            </a:r>
            <a:r>
              <a:rPr lang="en-US" sz="2000" dirty="0" smtClean="0"/>
              <a:t>ecipient of the Thesis Award of Excellence for the College of Education and Professional Studies (2011)</a:t>
            </a:r>
          </a:p>
          <a:p>
            <a:pPr marL="45720" indent="0">
              <a:buNone/>
            </a:pPr>
            <a:endParaRPr lang="en-US" sz="800" dirty="0" smtClean="0"/>
          </a:p>
          <a:p>
            <a:r>
              <a:rPr lang="en-US" sz="2000" dirty="0"/>
              <a:t>R</a:t>
            </a:r>
            <a:r>
              <a:rPr lang="en-US" sz="2000" dirty="0" smtClean="0"/>
              <a:t>ecipient of the King-Mertz </a:t>
            </a:r>
            <a:r>
              <a:rPr lang="en-US" sz="2000" smtClean="0"/>
              <a:t>Research/ Creative </a:t>
            </a:r>
            <a:r>
              <a:rPr lang="en-US" sz="2000" dirty="0" smtClean="0"/>
              <a:t>Activity </a:t>
            </a:r>
            <a:r>
              <a:rPr lang="en-US" sz="2000" smtClean="0"/>
              <a:t>Award of </a:t>
            </a:r>
            <a:r>
              <a:rPr lang="en-US" sz="2000" dirty="0" smtClean="0"/>
              <a:t>Excellence for the College of Education and Professional Studies (</a:t>
            </a:r>
            <a:r>
              <a:rPr lang="en-US" sz="2000" smtClean="0"/>
              <a:t>2011)</a:t>
            </a:r>
            <a:endParaRPr lang="en-US" sz="2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931723" y="4126381"/>
            <a:ext cx="5593279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3</a:t>
            </a:r>
            <a:endParaRPr lang="en-US" sz="28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 descr="C:\Users\157841\Desktop\6pic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17" y="-1612992"/>
            <a:ext cx="16118658" cy="80688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931723" y="4126381"/>
            <a:ext cx="5593279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3</a:t>
            </a:r>
            <a:endParaRPr lang="en-US" sz="28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1462" y="141077"/>
            <a:ext cx="3636085" cy="5648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effectLst>
                  <a:reflection blurRad="6350" stA="55000" endA="300" endPos="45500" dir="5400000" sy="-100000" algn="bl" rotWithShape="0"/>
                </a:effectLst>
              </a:rPr>
              <a:t>Alumni Leadership</a:t>
            </a:r>
            <a:endParaRPr lang="en-US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716" y="917889"/>
            <a:ext cx="5061683" cy="5775011"/>
          </a:xfrm>
        </p:spPr>
        <p:txBody>
          <a:bodyPr numCol="1">
            <a:noAutofit/>
          </a:bodyPr>
          <a:lstStyle/>
          <a:p>
            <a:r>
              <a:rPr lang="en-US" sz="2000" dirty="0" smtClean="0"/>
              <a:t>Sabina L. McNutt and James L. McNutt, Sr. Education Scholarship (2011) </a:t>
            </a:r>
          </a:p>
          <a:p>
            <a:r>
              <a:rPr lang="en-US" sz="2000" dirty="0" smtClean="0"/>
              <a:t>Initiation of the Departmental Outstanding Graduate Alumni Award (2011) </a:t>
            </a:r>
          </a:p>
          <a:p>
            <a:r>
              <a:rPr lang="en-US" sz="2000" dirty="0" smtClean="0"/>
              <a:t>Program’s graduates’ nomination (2011) and receipt</a:t>
            </a:r>
            <a:r>
              <a:rPr lang="en-US" sz="2000" i="1" dirty="0" smtClean="0"/>
              <a:t> </a:t>
            </a:r>
            <a:r>
              <a:rPr lang="en-US" sz="2000" dirty="0" smtClean="0"/>
              <a:t>(2008, 2009, 2012, and 2013) of the Graduate School </a:t>
            </a:r>
            <a:r>
              <a:rPr lang="en-US" sz="2000" i="1" dirty="0" smtClean="0"/>
              <a:t>Outstanding Graduate Alumni Award</a:t>
            </a:r>
            <a:endParaRPr lang="en-US" sz="2000" dirty="0"/>
          </a:p>
          <a:p>
            <a:r>
              <a:rPr lang="en-US" sz="2000" dirty="0" smtClean="0"/>
              <a:t>Student travel awards sponsored by alumni </a:t>
            </a:r>
          </a:p>
          <a:p>
            <a:r>
              <a:rPr lang="en-US" sz="2000" dirty="0" smtClean="0"/>
              <a:t>Alumni participation in Study Abroad</a:t>
            </a:r>
          </a:p>
          <a:p>
            <a:r>
              <a:rPr lang="en-US" sz="2000" dirty="0" smtClean="0"/>
              <a:t>Role as course instructors</a:t>
            </a:r>
          </a:p>
          <a:p>
            <a:r>
              <a:rPr lang="en-US" sz="2000" dirty="0" smtClean="0"/>
              <a:t>Involvement with accreditation reports</a:t>
            </a:r>
          </a:p>
          <a:p>
            <a:r>
              <a:rPr lang="en-US" sz="2000" dirty="0" smtClean="0"/>
              <a:t>Participation on the Advisory Committee</a:t>
            </a:r>
          </a:p>
          <a:p>
            <a:r>
              <a:rPr lang="en-US" sz="2000" dirty="0" smtClean="0"/>
              <a:t>Regular hiring of our graduates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4847" y="83927"/>
            <a:ext cx="8229600" cy="9675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>
                <a:solidFill>
                  <a:srgbClr val="000099"/>
                </a:solidFill>
              </a:rPr>
              <a:t>External Partnerships</a:t>
            </a:r>
            <a:endParaRPr lang="en-US" sz="3200" dirty="0">
              <a:solidFill>
                <a:srgbClr val="000099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114847" y="815116"/>
            <a:ext cx="8810078" cy="5757133"/>
          </a:xfrm>
        </p:spPr>
        <p:txBody>
          <a:bodyPr numCol="2">
            <a:noAutofit/>
          </a:bodyPr>
          <a:lstStyle/>
          <a:p>
            <a:pPr>
              <a:buBlip>
                <a:blip r:embed="rId3"/>
              </a:buBlip>
            </a:pPr>
            <a:r>
              <a:rPr lang="en-US" sz="1800" i="1" dirty="0">
                <a:solidFill>
                  <a:srgbClr val="1111FF"/>
                </a:solidFill>
              </a:rPr>
              <a:t>ELE 5520 - Supporting High Quality Instruction Across All Content Areas</a:t>
            </a:r>
            <a:r>
              <a:rPr lang="en-US" sz="1800" dirty="0" smtClean="0">
                <a:solidFill>
                  <a:srgbClr val="1111FF"/>
                </a:solidFill>
              </a:rPr>
              <a:t>   (</a:t>
            </a:r>
            <a:r>
              <a:rPr lang="en-US" sz="1800" dirty="0">
                <a:solidFill>
                  <a:srgbClr val="1111FF"/>
                </a:solidFill>
              </a:rPr>
              <a:t>a partnership with Educational Leadership and the Charleston School District);</a:t>
            </a:r>
          </a:p>
          <a:p>
            <a:pPr>
              <a:buBlip>
                <a:blip r:embed="rId3"/>
              </a:buBlip>
            </a:pPr>
            <a:r>
              <a:rPr lang="en-US" sz="1800" i="1" dirty="0">
                <a:solidFill>
                  <a:srgbClr val="1111FF"/>
                </a:solidFill>
              </a:rPr>
              <a:t>ELE/EDF 5310 – Foundations: ESL-Bilingual Education </a:t>
            </a:r>
            <a:r>
              <a:rPr lang="en-US" sz="1800" dirty="0">
                <a:solidFill>
                  <a:srgbClr val="1111FF"/>
                </a:solidFill>
              </a:rPr>
              <a:t>(a partnership with Secondary Education and Foundations</a:t>
            </a:r>
            <a:r>
              <a:rPr lang="en-US" sz="1800" dirty="0" smtClean="0">
                <a:solidFill>
                  <a:srgbClr val="1111FF"/>
                </a:solidFill>
              </a:rPr>
              <a:t>);</a:t>
            </a:r>
          </a:p>
          <a:p>
            <a:pPr>
              <a:buBlip>
                <a:blip r:embed="rId3"/>
              </a:buBlip>
            </a:pPr>
            <a:r>
              <a:rPr lang="en-US" sz="1800" dirty="0">
                <a:solidFill>
                  <a:srgbClr val="1111FF"/>
                </a:solidFill>
              </a:rPr>
              <a:t>Professional service work such as the Curriculum Committee (which includes public school personnel</a:t>
            </a:r>
            <a:r>
              <a:rPr lang="en-US" sz="1800" dirty="0" smtClean="0">
                <a:solidFill>
                  <a:srgbClr val="1111FF"/>
                </a:solidFill>
              </a:rPr>
              <a:t>);</a:t>
            </a:r>
          </a:p>
          <a:p>
            <a:pPr>
              <a:buBlip>
                <a:blip r:embed="rId3"/>
              </a:buBlip>
            </a:pPr>
            <a:r>
              <a:rPr lang="en-US" sz="1800" i="1" dirty="0" smtClean="0">
                <a:solidFill>
                  <a:srgbClr val="1111FF"/>
                </a:solidFill>
              </a:rPr>
              <a:t>East Central - EIU Reading Council</a:t>
            </a:r>
            <a:r>
              <a:rPr lang="en-US" sz="1800" dirty="0" smtClean="0">
                <a:solidFill>
                  <a:srgbClr val="1111FF"/>
                </a:solidFill>
              </a:rPr>
              <a:t>      (a professional organization where leadership roles are assumed by members of the graduate faculty and professional educators from the community);</a:t>
            </a:r>
          </a:p>
          <a:p>
            <a:pPr>
              <a:buBlip>
                <a:blip r:embed="rId3"/>
              </a:buBlip>
            </a:pPr>
            <a:endParaRPr lang="en-US" sz="1800" dirty="0">
              <a:solidFill>
                <a:srgbClr val="1111FF"/>
              </a:solidFill>
            </a:endParaRPr>
          </a:p>
          <a:p>
            <a:pPr marL="45720" indent="0">
              <a:buNone/>
            </a:pPr>
            <a:endParaRPr lang="en-US" sz="1800" dirty="0" smtClean="0">
              <a:solidFill>
                <a:srgbClr val="1111FF"/>
              </a:solidFill>
            </a:endParaRPr>
          </a:p>
          <a:p>
            <a:pPr>
              <a:buBlip>
                <a:blip r:embed="rId3"/>
              </a:buBlip>
            </a:pPr>
            <a:r>
              <a:rPr lang="en-US" sz="1800" dirty="0" smtClean="0">
                <a:solidFill>
                  <a:srgbClr val="1111FF"/>
                </a:solidFill>
              </a:rPr>
              <a:t>Program </a:t>
            </a:r>
            <a:r>
              <a:rPr lang="en-US" sz="1800" dirty="0">
                <a:solidFill>
                  <a:srgbClr val="1111FF"/>
                </a:solidFill>
              </a:rPr>
              <a:t>offers courses to meet the needs of other departments (e.g.,</a:t>
            </a:r>
            <a:r>
              <a:rPr lang="en-US" sz="1800" dirty="0" smtClean="0">
                <a:solidFill>
                  <a:srgbClr val="1111FF"/>
                </a:solidFill>
              </a:rPr>
              <a:t>    ELE </a:t>
            </a:r>
            <a:r>
              <a:rPr lang="en-US" sz="1800" dirty="0">
                <a:solidFill>
                  <a:srgbClr val="1111FF"/>
                </a:solidFill>
              </a:rPr>
              <a:t>5520, MLE 5270);</a:t>
            </a:r>
          </a:p>
          <a:p>
            <a:pPr>
              <a:buBlip>
                <a:blip r:embed="rId3"/>
              </a:buBlip>
            </a:pPr>
            <a:r>
              <a:rPr lang="en-US" sz="1800" dirty="0" smtClean="0">
                <a:solidFill>
                  <a:srgbClr val="1111FF"/>
                </a:solidFill>
              </a:rPr>
              <a:t> </a:t>
            </a:r>
            <a:r>
              <a:rPr lang="en-US" sz="1800" dirty="0">
                <a:solidFill>
                  <a:srgbClr val="1111FF"/>
                </a:solidFill>
              </a:rPr>
              <a:t>Graduate student study plans incorporate courses from other departments (EDF 5500, EDF 5510,</a:t>
            </a:r>
            <a:r>
              <a:rPr lang="en-US" sz="1800" dirty="0" smtClean="0">
                <a:solidFill>
                  <a:srgbClr val="1111FF"/>
                </a:solidFill>
              </a:rPr>
              <a:t>   EDP </a:t>
            </a:r>
            <a:r>
              <a:rPr lang="en-US" sz="1800" dirty="0">
                <a:solidFill>
                  <a:srgbClr val="1111FF"/>
                </a:solidFill>
              </a:rPr>
              <a:t>5300</a:t>
            </a:r>
            <a:r>
              <a:rPr lang="en-US" sz="1800" dirty="0" smtClean="0">
                <a:solidFill>
                  <a:srgbClr val="1111FF"/>
                </a:solidFill>
              </a:rPr>
              <a:t>);</a:t>
            </a:r>
          </a:p>
          <a:p>
            <a:pPr>
              <a:buBlip>
                <a:blip r:embed="rId3"/>
              </a:buBlip>
            </a:pPr>
            <a:r>
              <a:rPr lang="en-US" sz="1800" dirty="0" smtClean="0">
                <a:solidFill>
                  <a:srgbClr val="1111FF"/>
                </a:solidFill>
              </a:rPr>
              <a:t>Graduate </a:t>
            </a:r>
            <a:r>
              <a:rPr lang="en-US" sz="1800" dirty="0">
                <a:solidFill>
                  <a:srgbClr val="1111FF"/>
                </a:solidFill>
              </a:rPr>
              <a:t>faculty from other departments serve on thesis committees for students pursuing the MSED in Elementary Education;</a:t>
            </a:r>
          </a:p>
          <a:p>
            <a:pPr>
              <a:buBlip>
                <a:blip r:embed="rId3"/>
              </a:buBlip>
            </a:pPr>
            <a:r>
              <a:rPr lang="en-US" sz="1800" dirty="0">
                <a:solidFill>
                  <a:srgbClr val="1111FF"/>
                </a:solidFill>
              </a:rPr>
              <a:t>Departmental faculty serve on thesis committees for graduate candidates in other graduate programs; and</a:t>
            </a:r>
          </a:p>
          <a:p>
            <a:pPr>
              <a:buBlip>
                <a:blip r:embed="rId3"/>
              </a:buBlip>
            </a:pPr>
            <a:r>
              <a:rPr lang="en-US" sz="1800" dirty="0">
                <a:solidFill>
                  <a:srgbClr val="1111FF"/>
                </a:solidFill>
              </a:rPr>
              <a:t>Graduate cohorts are offered in collaboration with Regional Offices of Education and the Office of Continuing Education based upon identified needs within specific geographic areas. </a:t>
            </a:r>
            <a:endParaRPr lang="en-US" sz="1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392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C:\Users\157841\Desktop\5 pic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59" y="1326442"/>
            <a:ext cx="14343331" cy="70416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157841\Desktop\4 pic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322" y="-728370"/>
            <a:ext cx="12642112" cy="71328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5" descr="C:\Users\157841\Desktop\6pictu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0935" y="-340367"/>
            <a:ext cx="14404383" cy="71827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C:\Users\157841\Desktop\1puzzl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0410" y="3403121"/>
            <a:ext cx="5486620" cy="39297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42227" y="4302268"/>
            <a:ext cx="241355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2</a:t>
            </a:r>
            <a:endParaRPr lang="en-US" sz="28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Picture 12" descr="C:\Users\157841\Desktop\3 pictur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576" y="986189"/>
            <a:ext cx="14396480" cy="7768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ame 11"/>
          <p:cNvSpPr/>
          <p:nvPr/>
        </p:nvSpPr>
        <p:spPr>
          <a:xfrm>
            <a:off x="526210" y="672860"/>
            <a:ext cx="8108831" cy="5460522"/>
          </a:xfrm>
          <a:prstGeom prst="frame">
            <a:avLst>
              <a:gd name="adj1" fmla="val 9069"/>
            </a:avLst>
          </a:prstGeom>
          <a:solidFill>
            <a:srgbClr val="000099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5872" y="4262755"/>
            <a:ext cx="222185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4</a:t>
            </a:r>
            <a:endParaRPr lang="en-US" sz="28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39061" y="4867973"/>
            <a:ext cx="235968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3</a:t>
            </a:r>
            <a:endParaRPr lang="en-US" sz="28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83508" y="1441897"/>
            <a:ext cx="2355495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1</a:t>
            </a:r>
            <a:endParaRPr lang="en-US" sz="28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62229" y="1609332"/>
            <a:ext cx="1913343" cy="1010940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50043"/>
              </a:avLst>
            </a:prstTxWarp>
            <a:spAutoFit/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1111FF"/>
                </a:solidFill>
              </a:rPr>
              <a:t>First </a:t>
            </a:r>
          </a:p>
          <a:p>
            <a:pPr algn="ctr"/>
            <a:r>
              <a:rPr lang="en-US" sz="4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1111FF"/>
                </a:solidFill>
              </a:rPr>
              <a:t>Choice</a:t>
            </a:r>
            <a:endParaRPr lang="en-US" sz="40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1111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434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56783 L -3.88889E-6 3.703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44202 -0.48935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01" y="-244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552 -0.2412 L -1.11111E-6 -0.00347 " pathEditMode="fixed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67" y="1187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59601 0.44167 " pathEditMode="relative" rAng="0" ptsTypes="AA">
                                      <p:cBhvr>
                                        <p:cTn id="12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538 -0.12072 L -0.0224 -0.12072 " pathEditMode="relative" rAng="0" ptsTypes="AA">
                                      <p:cBhvr>
                                        <p:cTn id="15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89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5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31443" y="155029"/>
            <a:ext cx="7594271" cy="6641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>
                <a:solidFill>
                  <a:srgbClr val="000099"/>
                </a:solidFill>
              </a:rPr>
              <a:t>Student Research Leadership</a:t>
            </a:r>
            <a:endParaRPr lang="en-US" sz="2800" dirty="0">
              <a:solidFill>
                <a:srgbClr val="000099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1171575"/>
            <a:ext cx="4038600" cy="4324350"/>
          </a:xfrm>
        </p:spPr>
        <p:txBody>
          <a:bodyPr>
            <a:normAutofit fontScale="92500" lnSpcReduction="20000"/>
          </a:bodyPr>
          <a:lstStyle/>
          <a:p>
            <a:pPr>
              <a:buBlip>
                <a:blip r:embed="rId2"/>
              </a:buBlip>
            </a:pPr>
            <a:r>
              <a:rPr lang="en-US" dirty="0" smtClean="0">
                <a:solidFill>
                  <a:srgbClr val="000ADA"/>
                </a:solidFill>
              </a:rPr>
              <a:t>The </a:t>
            </a:r>
            <a:r>
              <a:rPr lang="en-US" dirty="0">
                <a:solidFill>
                  <a:srgbClr val="000ADA"/>
                </a:solidFill>
              </a:rPr>
              <a:t>program has cultivated a culture of research across the graduate curriculum by producing research through one of two capstone projects: thesis and action research.  </a:t>
            </a:r>
            <a:r>
              <a:rPr lang="en-US" sz="2000" dirty="0" smtClean="0">
                <a:solidFill>
                  <a:srgbClr val="000ADA"/>
                </a:solidFill>
              </a:rPr>
              <a:t/>
            </a:r>
            <a:br>
              <a:rPr lang="en-US" sz="2000" dirty="0" smtClean="0">
                <a:solidFill>
                  <a:srgbClr val="000ADA"/>
                </a:solidFill>
              </a:rPr>
            </a:br>
            <a:endParaRPr lang="en-US" sz="900" dirty="0">
              <a:solidFill>
                <a:srgbClr val="000ADA"/>
              </a:solidFill>
            </a:endParaRPr>
          </a:p>
          <a:p>
            <a:pPr>
              <a:buBlip>
                <a:blip r:embed="rId2"/>
              </a:buBlip>
            </a:pPr>
            <a:r>
              <a:rPr lang="en-US" dirty="0">
                <a:solidFill>
                  <a:srgbClr val="000ADA"/>
                </a:solidFill>
              </a:rPr>
              <a:t>The program’s students produced a yearly average of 15 capstone projects and a range of 6-23 capstone projects.  </a:t>
            </a:r>
            <a:endParaRPr lang="en-US" dirty="0" smtClean="0">
              <a:solidFill>
                <a:srgbClr val="000ADA"/>
              </a:solidFill>
            </a:endParaRPr>
          </a:p>
          <a:p>
            <a:pPr marL="45720" indent="0">
              <a:buNone/>
            </a:pPr>
            <a:endParaRPr lang="en-US" sz="900" dirty="0">
              <a:solidFill>
                <a:srgbClr val="000ADA"/>
              </a:solidFill>
            </a:endParaRPr>
          </a:p>
          <a:p>
            <a:pPr>
              <a:buBlip>
                <a:blip r:embed="rId2"/>
              </a:buBlip>
            </a:pPr>
            <a:r>
              <a:rPr lang="en-US" dirty="0">
                <a:solidFill>
                  <a:srgbClr val="000ADA"/>
                </a:solidFill>
              </a:rPr>
              <a:t>In addition, graduate students produced nine publications or presentations with faculty during the period </a:t>
            </a:r>
            <a:r>
              <a:rPr lang="en-US" dirty="0" smtClean="0">
                <a:solidFill>
                  <a:srgbClr val="000ADA"/>
                </a:solidFill>
              </a:rPr>
              <a:t>under review</a:t>
            </a:r>
            <a:r>
              <a:rPr lang="en-US" dirty="0">
                <a:solidFill>
                  <a:srgbClr val="000ADA"/>
                </a:solidFill>
              </a:rPr>
              <a:t>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495800" y="1133117"/>
            <a:ext cx="4470400" cy="488255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Blip>
                <a:blip r:embed="rId2"/>
              </a:buBlip>
            </a:pPr>
            <a:r>
              <a:rPr lang="en-US" sz="2000" dirty="0" smtClean="0">
                <a:solidFill>
                  <a:srgbClr val="000ADA"/>
                </a:solidFill>
              </a:rPr>
              <a:t>The program’s students have co-authored a peer-reviewed article (2012) and presented at various state, national, and international conferences such as the </a:t>
            </a:r>
            <a:r>
              <a:rPr lang="en-US" sz="2000" i="1" dirty="0" smtClean="0">
                <a:solidFill>
                  <a:srgbClr val="000ADA"/>
                </a:solidFill>
              </a:rPr>
              <a:t>Illinois Association of Teacher Educators</a:t>
            </a:r>
            <a:r>
              <a:rPr lang="en-US" sz="2000" dirty="0" smtClean="0">
                <a:solidFill>
                  <a:srgbClr val="000ADA"/>
                </a:solidFill>
              </a:rPr>
              <a:t> </a:t>
            </a:r>
            <a:r>
              <a:rPr lang="en-US" sz="2000" i="1" dirty="0" smtClean="0">
                <a:solidFill>
                  <a:srgbClr val="000ADA"/>
                </a:solidFill>
              </a:rPr>
              <a:t>(IATE)</a:t>
            </a:r>
            <a:r>
              <a:rPr lang="en-US" sz="2000" dirty="0" smtClean="0">
                <a:solidFill>
                  <a:srgbClr val="000ADA"/>
                </a:solidFill>
              </a:rPr>
              <a:t>, </a:t>
            </a:r>
            <a:r>
              <a:rPr lang="en-US" sz="2000" i="1" dirty="0" smtClean="0">
                <a:solidFill>
                  <a:srgbClr val="000ADA"/>
                </a:solidFill>
              </a:rPr>
              <a:t>Association of Teacher Educators (ATE),</a:t>
            </a:r>
            <a:r>
              <a:rPr lang="en-US" sz="2000" dirty="0" smtClean="0">
                <a:solidFill>
                  <a:srgbClr val="000ADA"/>
                </a:solidFill>
              </a:rPr>
              <a:t> and </a:t>
            </a:r>
            <a:r>
              <a:rPr lang="en-US" sz="2000" i="1" dirty="0" smtClean="0">
                <a:solidFill>
                  <a:srgbClr val="000ADA"/>
                </a:solidFill>
              </a:rPr>
              <a:t>International Reading Association (IRA) Annual Conference. </a:t>
            </a:r>
          </a:p>
          <a:p>
            <a:pPr>
              <a:lnSpc>
                <a:spcPct val="80000"/>
              </a:lnSpc>
              <a:buBlip>
                <a:blip r:embed="rId2"/>
              </a:buBlip>
            </a:pPr>
            <a:r>
              <a:rPr lang="en-US" sz="2000" dirty="0" smtClean="0">
                <a:solidFill>
                  <a:srgbClr val="000ADA"/>
                </a:solidFill>
              </a:rPr>
              <a:t>The program aims for student research production and engagement to average two theses, ten action research, and three non-capstone projects (publications, presentations) annually.  </a:t>
            </a:r>
            <a:endParaRPr lang="en-US" sz="2000" dirty="0">
              <a:solidFill>
                <a:srgbClr val="000ADA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0793" y="5891842"/>
            <a:ext cx="7254814" cy="841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472" indent="-347472">
              <a:lnSpc>
                <a:spcPct val="80000"/>
              </a:lnSpc>
              <a:spcBef>
                <a:spcPts val="480"/>
              </a:spcBef>
            </a:pPr>
            <a:r>
              <a:rPr lang="en-US" sz="2000" dirty="0" smtClean="0">
                <a:solidFill>
                  <a:srgbClr val="000ADA"/>
                </a:solidFill>
              </a:rPr>
              <a:t>NOTE: During </a:t>
            </a:r>
            <a:r>
              <a:rPr lang="en-US" sz="2000" dirty="0">
                <a:solidFill>
                  <a:srgbClr val="000ADA"/>
                </a:solidFill>
              </a:rPr>
              <a:t>the period under review, the department is</a:t>
            </a:r>
            <a:r>
              <a:rPr lang="en-US" sz="2000" dirty="0" smtClean="0">
                <a:solidFill>
                  <a:srgbClr val="000ADA"/>
                </a:solidFill>
              </a:rPr>
              <a:t>   		    satisfied that </a:t>
            </a:r>
            <a:r>
              <a:rPr lang="en-US" sz="2000" dirty="0">
                <a:solidFill>
                  <a:srgbClr val="000ADA"/>
                </a:solidFill>
              </a:rPr>
              <a:t>it is moving toward achievement of the</a:t>
            </a:r>
            <a:r>
              <a:rPr lang="en-US" sz="2000" dirty="0" smtClean="0">
                <a:solidFill>
                  <a:srgbClr val="000ADA"/>
                </a:solidFill>
              </a:rPr>
              <a:t> 	    stated </a:t>
            </a:r>
            <a:r>
              <a:rPr lang="en-US" sz="2000" dirty="0">
                <a:solidFill>
                  <a:srgbClr val="000ADA"/>
                </a:solidFill>
              </a:rPr>
              <a:t>goals.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732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 descr="C:\Users\157841\Desktop\4 pic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3452" y="-831272"/>
            <a:ext cx="18169721" cy="10251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05468" y="288092"/>
            <a:ext cx="6379961" cy="602557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63500"/>
          </a:effectLst>
          <a:scene3d>
            <a:camera prst="orthographicFront"/>
            <a:lightRig rig="threePt" dir="t"/>
          </a:scene3d>
          <a:sp3d prstMaterial="softEdge">
            <a:bevelT prst="slope"/>
            <a:bevelB prst="slope"/>
          </a:sp3d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indent="0" algn="ctr">
              <a:buNone/>
            </a:pPr>
            <a:r>
              <a:rPr lang="en-US" dirty="0" smtClean="0">
                <a:ln w="50800"/>
                <a:solidFill>
                  <a:srgbClr val="000ADA"/>
                </a:solidFill>
                <a:effectLst>
                  <a:reflection blurRad="6350" stA="55000" endA="300" endPos="45500" dir="5400000" sy="-100000" algn="bl" rotWithShape="0"/>
                </a:effectLst>
              </a:rPr>
              <a:t>Enrollment </a:t>
            </a:r>
            <a:r>
              <a:rPr lang="en-US" dirty="0">
                <a:ln w="50800"/>
                <a:solidFill>
                  <a:srgbClr val="000ADA"/>
                </a:solidFill>
                <a:effectLst>
                  <a:reflection blurRad="6350" stA="55000" endA="300" endPos="45500" dir="5400000" sy="-100000" algn="bl" rotWithShape="0"/>
                </a:effectLst>
              </a:rPr>
              <a:t>Management</a:t>
            </a:r>
            <a:r>
              <a:rPr lang="en-US" dirty="0" smtClean="0">
                <a:ln w="50800"/>
                <a:solidFill>
                  <a:srgbClr val="000ADA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endParaRPr lang="en-US" dirty="0">
              <a:ln w="50800"/>
              <a:solidFill>
                <a:srgbClr val="000ADA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37507" y="890649"/>
            <a:ext cx="4286993" cy="5545777"/>
          </a:xfrm>
        </p:spPr>
        <p:txBody>
          <a:bodyPr numCol="1">
            <a:normAutofit/>
          </a:bodyPr>
          <a:lstStyle/>
          <a:p>
            <a:pPr>
              <a:buClr>
                <a:srgbClr val="000099"/>
              </a:buClr>
            </a:pPr>
            <a:r>
              <a:rPr lang="en-US" sz="2400" dirty="0">
                <a:solidFill>
                  <a:srgbClr val="1111FF"/>
                </a:solidFill>
                <a:latin typeface="Segoe UI Semibold" pitchFamily="34" charset="0"/>
              </a:rPr>
              <a:t>The MSED program is designed to meet the</a:t>
            </a:r>
            <a:r>
              <a:rPr lang="en-US" sz="2400" dirty="0" smtClean="0">
                <a:solidFill>
                  <a:srgbClr val="1111FF"/>
                </a:solidFill>
                <a:latin typeface="Segoe UI Semibold" pitchFamily="34" charset="0"/>
              </a:rPr>
              <a:t> needs </a:t>
            </a:r>
            <a:r>
              <a:rPr lang="en-US" sz="2400" dirty="0">
                <a:solidFill>
                  <a:srgbClr val="1111FF"/>
                </a:solidFill>
                <a:latin typeface="Segoe UI Semibold" pitchFamily="34" charset="0"/>
              </a:rPr>
              <a:t>of currently employed certified </a:t>
            </a:r>
            <a:r>
              <a:rPr lang="en-US" sz="2400" dirty="0" smtClean="0">
                <a:solidFill>
                  <a:srgbClr val="1111FF"/>
                </a:solidFill>
                <a:latin typeface="Segoe UI Semibold" pitchFamily="34" charset="0"/>
              </a:rPr>
              <a:t>professionals.</a:t>
            </a:r>
          </a:p>
          <a:p>
            <a:pPr marL="45720" indent="0">
              <a:buNone/>
            </a:pPr>
            <a:r>
              <a:rPr lang="en-US" sz="2400" dirty="0" smtClean="0">
                <a:solidFill>
                  <a:srgbClr val="1111FF"/>
                </a:solidFill>
              </a:rPr>
              <a:t> </a:t>
            </a:r>
          </a:p>
          <a:p>
            <a:r>
              <a:rPr lang="en-US" sz="2400" dirty="0" smtClean="0">
                <a:solidFill>
                  <a:srgbClr val="1111FF"/>
                </a:solidFill>
                <a:latin typeface="Segoe UI Semibold" pitchFamily="34" charset="0"/>
              </a:rPr>
              <a:t>The </a:t>
            </a:r>
            <a:r>
              <a:rPr lang="en-US" sz="2400" dirty="0">
                <a:solidFill>
                  <a:srgbClr val="1111FF"/>
                </a:solidFill>
                <a:latin typeface="Segoe UI Semibold" pitchFamily="34" charset="0"/>
              </a:rPr>
              <a:t>program also mentors non-certified candidates and offers opportunities to pursue both a teaching certificate and master’s degree.</a:t>
            </a:r>
            <a:r>
              <a:rPr lang="en-US" sz="2400" dirty="0" smtClean="0">
                <a:solidFill>
                  <a:srgbClr val="1111FF"/>
                </a:solidFill>
                <a:latin typeface="Segoe UI Semibold" pitchFamily="34" charset="0"/>
              </a:rPr>
              <a:t> </a:t>
            </a:r>
            <a:endParaRPr lang="en-US" sz="2400" dirty="0">
              <a:solidFill>
                <a:srgbClr val="1111FF"/>
              </a:solidFill>
              <a:latin typeface="Segoe UI Semi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50783" y="2153947"/>
            <a:ext cx="409408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1</a:t>
            </a:r>
            <a:endParaRPr lang="en-US" sz="32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593" y="201837"/>
            <a:ext cx="7473632" cy="5588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Student Research Leadership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2608" y="760677"/>
            <a:ext cx="5201392" cy="5967394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sz="2400" b="1" dirty="0" smtClean="0"/>
              <a:t>Peer-reviewed Article</a:t>
            </a:r>
            <a:r>
              <a:rPr lang="en-US" sz="2400" dirty="0" smtClean="0"/>
              <a:t>:</a:t>
            </a:r>
          </a:p>
          <a:p>
            <a:r>
              <a:rPr lang="en-US" sz="1800" dirty="0" smtClean="0"/>
              <a:t>Schmitz, M., </a:t>
            </a:r>
            <a:r>
              <a:rPr lang="en-US" sz="1800" b="1" dirty="0" smtClean="0"/>
              <a:t>Hoffmann, M., </a:t>
            </a:r>
            <a:r>
              <a:rPr lang="en-US" sz="1800" dirty="0" smtClean="0"/>
              <a:t>[graduate student] &amp; Bickford, J. H., III (2012). Identifying </a:t>
            </a:r>
            <a:r>
              <a:rPr lang="en-US" sz="1800" dirty="0" err="1" smtClean="0"/>
              <a:t>cyberbullying</a:t>
            </a:r>
            <a:r>
              <a:rPr lang="en-US" sz="1800" dirty="0" smtClean="0"/>
              <a:t>, connecting with students: The promising possibilities of teacher-student social networking.</a:t>
            </a:r>
            <a:r>
              <a:rPr lang="en-US" sz="1800" i="1" dirty="0" smtClean="0"/>
              <a:t>  Eastern Educational Journal, 41</a:t>
            </a:r>
            <a:r>
              <a:rPr lang="en-US" sz="1800" dirty="0" smtClean="0"/>
              <a:t>(1), 16-30</a:t>
            </a:r>
            <a:r>
              <a:rPr lang="en-US" sz="1800" i="1" dirty="0" smtClean="0"/>
              <a:t>. </a:t>
            </a:r>
            <a:endParaRPr lang="en-US" sz="1800" dirty="0" smtClean="0"/>
          </a:p>
          <a:p>
            <a:pPr>
              <a:buNone/>
            </a:pPr>
            <a:r>
              <a:rPr lang="en-US" sz="2400" b="1" dirty="0" smtClean="0"/>
              <a:t>Presentations*:</a:t>
            </a:r>
            <a:endParaRPr lang="en-US" sz="2400" dirty="0" smtClean="0"/>
          </a:p>
          <a:p>
            <a:r>
              <a:rPr lang="en-US" sz="1800" dirty="0" smtClean="0"/>
              <a:t>Dale, C. &amp; </a:t>
            </a:r>
            <a:r>
              <a:rPr lang="en-US" sz="1800" b="1" dirty="0" err="1" smtClean="0"/>
              <a:t>Helregel</a:t>
            </a:r>
            <a:r>
              <a:rPr lang="en-US" sz="1800" b="1" dirty="0" smtClean="0"/>
              <a:t>, M. </a:t>
            </a:r>
            <a:r>
              <a:rPr lang="en-US" sz="1800" dirty="0" smtClean="0"/>
              <a:t>[graduate student] (2010, October). </a:t>
            </a:r>
            <a:r>
              <a:rPr lang="en-US" sz="1800" i="1" dirty="0" smtClean="0"/>
              <a:t>Why we need cooperating teachers.</a:t>
            </a:r>
            <a:r>
              <a:rPr lang="en-US" sz="1800" dirty="0" smtClean="0"/>
              <a:t> Fall Institute, Regional Office of Education #11, Charleston, IL.</a:t>
            </a:r>
          </a:p>
          <a:p>
            <a:r>
              <a:rPr lang="en-US" sz="1800" dirty="0" smtClean="0"/>
              <a:t>Dale, C., &amp; </a:t>
            </a:r>
            <a:r>
              <a:rPr lang="en-US" sz="1800" b="1" dirty="0" smtClean="0"/>
              <a:t>Reed, A. </a:t>
            </a:r>
            <a:r>
              <a:rPr lang="en-US" sz="1800" dirty="0" smtClean="0"/>
              <a:t>[graduate student] (2010, August). </a:t>
            </a:r>
            <a:r>
              <a:rPr lang="en-US" sz="1800" i="1" dirty="0" smtClean="0"/>
              <a:t>The disposition to teach:  Challenges in teacher preparation. </a:t>
            </a:r>
            <a:r>
              <a:rPr lang="en-US" sz="1800" dirty="0" smtClean="0"/>
              <a:t>Association of Teacher Educators Summer Conference. Kansas City, MO </a:t>
            </a:r>
          </a:p>
          <a:p>
            <a:r>
              <a:rPr lang="en-US" sz="1800" dirty="0" err="1" smtClean="0"/>
              <a:t>Padmaraju</a:t>
            </a:r>
            <a:r>
              <a:rPr lang="en-US" sz="1800" dirty="0" smtClean="0"/>
              <a:t>, K., Anderson, L. &amp; </a:t>
            </a:r>
            <a:r>
              <a:rPr lang="en-US" sz="1800" b="1" dirty="0" smtClean="0"/>
              <a:t>File, J. </a:t>
            </a:r>
            <a:r>
              <a:rPr lang="en-US" sz="1800" dirty="0" smtClean="0"/>
              <a:t>[graduate student] (2010, November). </a:t>
            </a:r>
            <a:r>
              <a:rPr lang="en-US" sz="1800" i="1" dirty="0" smtClean="0"/>
              <a:t>Fostering desirable dispositions in teacher candidates</a:t>
            </a:r>
            <a:r>
              <a:rPr lang="en-US" sz="1800" dirty="0" smtClean="0"/>
              <a:t>. Illinois Association of Teacher Educators 40th Annual Fall Conference, Charleston, IL. </a:t>
            </a:r>
            <a:br>
              <a:rPr lang="en-US" sz="1800" dirty="0" smtClean="0"/>
            </a:br>
            <a:endParaRPr lang="en-US" sz="1800" dirty="0" smtClean="0"/>
          </a:p>
          <a:p>
            <a:pPr marL="45720" indent="0">
              <a:buNone/>
            </a:pPr>
            <a:r>
              <a:rPr lang="en-US" sz="1800" dirty="0" smtClean="0"/>
              <a:t>*NOTE: The remaining presentations are listed below under Williams Travel Awards and CEPS Research Fair.</a:t>
            </a:r>
          </a:p>
          <a:p>
            <a:pPr>
              <a:buNone/>
            </a:pPr>
            <a:endParaRPr lang="en-US" sz="1600" i="1" dirty="0" smtClean="0"/>
          </a:p>
        </p:txBody>
      </p:sp>
      <p:pic>
        <p:nvPicPr>
          <p:cNvPr id="5" name="Picture 4" descr="C:\Users\157841\Desktop\1puzz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409" y="1164450"/>
            <a:ext cx="6317673" cy="45249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6098" y="3007882"/>
            <a:ext cx="23374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pc="50" dirty="0">
                <a:ln w="11430">
                  <a:solidFill>
                    <a:schemeClr val="bg1"/>
                  </a:solidFill>
                </a:ln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4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365" y="51214"/>
            <a:ext cx="5632957" cy="6667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effectLst>
                  <a:reflection blurRad="6350" stA="55000" endA="300" endPos="45500" dir="5400000" sy="-100000" algn="bl" rotWithShape="0"/>
                </a:effectLst>
              </a:rPr>
              <a:t>Research and Travel Grants</a:t>
            </a:r>
            <a:endParaRPr lang="en-US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4478" y="688769"/>
            <a:ext cx="5379522" cy="6169231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sz="2600" b="1" dirty="0" smtClean="0"/>
              <a:t>Williams Travel Awards:</a:t>
            </a:r>
            <a:endParaRPr lang="en-US" sz="2600" dirty="0" smtClean="0"/>
          </a:p>
          <a:p>
            <a:r>
              <a:rPr lang="en-US" sz="2000" dirty="0" smtClean="0"/>
              <a:t>Reven, L., Reid, D., Flood, A. &amp; </a:t>
            </a:r>
            <a:r>
              <a:rPr lang="en-US" sz="2000" b="1" dirty="0" err="1" smtClean="0"/>
              <a:t>Bengtson</a:t>
            </a:r>
            <a:r>
              <a:rPr lang="en-US" sz="2000" b="1" dirty="0" smtClean="0"/>
              <a:t>, K</a:t>
            </a:r>
            <a:r>
              <a:rPr lang="en-US" sz="2000" dirty="0" smtClean="0"/>
              <a:t>. [graduate student] (2012, April).  </a:t>
            </a:r>
            <a:r>
              <a:rPr lang="en-US" sz="2000" i="1" dirty="0" smtClean="0"/>
              <a:t>Constructing meaning with a focus on generating inferences:  A working model,</a:t>
            </a:r>
            <a:r>
              <a:rPr lang="en-US" sz="2000" dirty="0" smtClean="0"/>
              <a:t> </a:t>
            </a:r>
            <a:r>
              <a:rPr lang="en-US" sz="2000" i="1" dirty="0" smtClean="0"/>
              <a:t>research evidence and practical classroom applications to support the differentiation</a:t>
            </a:r>
            <a:r>
              <a:rPr lang="en-US" sz="2000" dirty="0" smtClean="0"/>
              <a:t> o</a:t>
            </a:r>
            <a:r>
              <a:rPr lang="en-US" sz="2000" i="1" dirty="0" smtClean="0"/>
              <a:t>f comprehension instruction.</a:t>
            </a:r>
            <a:r>
              <a:rPr lang="en-US" sz="2000" dirty="0" smtClean="0"/>
              <a:t>  57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Annual Convention of the International Reading Association, Chicago, IL.  </a:t>
            </a:r>
          </a:p>
          <a:p>
            <a:pPr>
              <a:buNone/>
            </a:pPr>
            <a:r>
              <a:rPr lang="en-US" sz="1100" dirty="0" smtClean="0"/>
              <a:t>  </a:t>
            </a:r>
          </a:p>
          <a:p>
            <a:r>
              <a:rPr lang="en-US" sz="2000" dirty="0" smtClean="0"/>
              <a:t>Reven, L., Reid, D. &amp; </a:t>
            </a:r>
            <a:r>
              <a:rPr lang="en-US" sz="2000" b="1" dirty="0" err="1" smtClean="0"/>
              <a:t>Snyders</a:t>
            </a:r>
            <a:r>
              <a:rPr lang="en-US" sz="2000" b="1" dirty="0" smtClean="0"/>
              <a:t>, K</a:t>
            </a:r>
            <a:r>
              <a:rPr lang="en-US" sz="2000" dirty="0" smtClean="0"/>
              <a:t>. [graduate student] (2008, May).  </a:t>
            </a:r>
            <a:r>
              <a:rPr lang="en-US" sz="2000" i="1" dirty="0" smtClean="0"/>
              <a:t>Using quality</a:t>
            </a:r>
            <a:r>
              <a:rPr lang="en-US" sz="2000" dirty="0" smtClean="0"/>
              <a:t> </a:t>
            </a:r>
            <a:r>
              <a:rPr lang="en-US" sz="2000" i="1" dirty="0" smtClean="0"/>
              <a:t>children’s literature to engage readers and differentiate comprehension instruction.</a:t>
            </a:r>
            <a:r>
              <a:rPr lang="en-US" sz="2000" dirty="0" smtClean="0"/>
              <a:t>  53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Annual Convention of the International Reading Association, Atlanta, GA.</a:t>
            </a:r>
          </a:p>
          <a:p>
            <a:pPr>
              <a:buNone/>
            </a:pPr>
            <a:r>
              <a:rPr lang="en-US" sz="1100" dirty="0" smtClean="0"/>
              <a:t>   </a:t>
            </a:r>
          </a:p>
          <a:p>
            <a:pPr>
              <a:buNone/>
            </a:pPr>
            <a:r>
              <a:rPr lang="en-US" sz="2600" b="1" dirty="0" smtClean="0"/>
              <a:t>CEPS Research Fair:</a:t>
            </a:r>
            <a:endParaRPr lang="en-US" sz="2600" dirty="0" smtClean="0"/>
          </a:p>
          <a:p>
            <a:r>
              <a:rPr lang="en-US" sz="1800" b="1" dirty="0" err="1" smtClean="0"/>
              <a:t>Bengtson</a:t>
            </a:r>
            <a:r>
              <a:rPr lang="en-US" sz="1800" b="1" dirty="0" smtClean="0"/>
              <a:t>, K., Blackwell, M., </a:t>
            </a:r>
            <a:r>
              <a:rPr lang="en-US" sz="1800" b="1" dirty="0" err="1" smtClean="0"/>
              <a:t>Damron</a:t>
            </a:r>
            <a:r>
              <a:rPr lang="en-US" sz="1800" b="1" dirty="0" smtClean="0"/>
              <a:t>, N., Dowell, S., Evans, P., Field, N., . . .</a:t>
            </a:r>
            <a:r>
              <a:rPr lang="en-US" sz="1800" dirty="0" smtClean="0"/>
              <a:t> Dale, C. [ELE 5250 graduate students] (2012, February).  </a:t>
            </a:r>
            <a:r>
              <a:rPr lang="en-US" sz="1800" i="1" dirty="0" smtClean="0"/>
              <a:t>To what extent might prior knowledge and experience of elementary teachers aid in the implementation of common core?  </a:t>
            </a:r>
            <a:r>
              <a:rPr lang="en-US" sz="1800" dirty="0" smtClean="0"/>
              <a:t>College of Education and Professional Studies 15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Annual Research Fair, Charleston, IL.</a:t>
            </a:r>
          </a:p>
          <a:p>
            <a:pPr>
              <a:buNone/>
            </a:pPr>
            <a:r>
              <a:rPr lang="en-US" sz="1100" dirty="0" smtClean="0"/>
              <a:t>   </a:t>
            </a:r>
          </a:p>
          <a:p>
            <a:r>
              <a:rPr lang="en-US" sz="1800" b="1" dirty="0" smtClean="0"/>
              <a:t>Lambert, S.</a:t>
            </a:r>
            <a:r>
              <a:rPr lang="en-US" sz="1800" dirty="0" smtClean="0"/>
              <a:t>, [graduate student] (2008, February).  </a:t>
            </a:r>
            <a:r>
              <a:rPr lang="en-US" sz="1800" i="1" dirty="0" smtClean="0"/>
              <a:t>The effect of comic books on students’ reading attitudes.  </a:t>
            </a:r>
            <a:r>
              <a:rPr lang="en-US" sz="1800" dirty="0" smtClean="0"/>
              <a:t>College of Education and Professional Studies 11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Annual Research Fair, Charleston, IL.</a:t>
            </a:r>
          </a:p>
          <a:p>
            <a:pPr>
              <a:buNone/>
            </a:pPr>
            <a:r>
              <a:rPr lang="en-US" sz="1100" dirty="0" smtClean="0"/>
              <a:t>     </a:t>
            </a:r>
          </a:p>
          <a:p>
            <a:r>
              <a:rPr lang="en-US" sz="1800" dirty="0" err="1" smtClean="0"/>
              <a:t>Lockart</a:t>
            </a:r>
            <a:r>
              <a:rPr lang="en-US" sz="1800" dirty="0" smtClean="0"/>
              <a:t>, G., &amp; </a:t>
            </a:r>
            <a:r>
              <a:rPr lang="en-US" sz="1800" b="1" dirty="0" err="1" smtClean="0"/>
              <a:t>Snyders</a:t>
            </a:r>
            <a:r>
              <a:rPr lang="en-US" sz="1800" b="1" dirty="0" smtClean="0"/>
              <a:t>, K.</a:t>
            </a:r>
            <a:r>
              <a:rPr lang="en-US" sz="1800" dirty="0" smtClean="0"/>
              <a:t> [graduate student] (2008, February).  </a:t>
            </a:r>
            <a:r>
              <a:rPr lang="en-US" sz="1800" i="1" dirty="0" smtClean="0"/>
              <a:t>Implementation of computer technology in reading programs:  Perceived and real effects on middle level students.  </a:t>
            </a:r>
            <a:r>
              <a:rPr lang="en-US" sz="1800" dirty="0" smtClean="0"/>
              <a:t>College of Education and Professional Studies 11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Annual Research Fair, Charleston, IL</a:t>
            </a:r>
            <a:r>
              <a:rPr lang="en-US" sz="1800" dirty="0"/>
              <a:t>.</a:t>
            </a:r>
            <a:endParaRPr lang="en-US" sz="1800" dirty="0" smtClean="0"/>
          </a:p>
        </p:txBody>
      </p:sp>
      <p:pic>
        <p:nvPicPr>
          <p:cNvPr id="7" name="Picture 6" descr="C:\Users\157841\Desktop\1puzz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409" y="1342575"/>
            <a:ext cx="6317673" cy="45249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46098" y="3186007"/>
            <a:ext cx="23374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pc="50" dirty="0">
                <a:ln w="11430">
                  <a:solidFill>
                    <a:schemeClr val="bg1"/>
                  </a:solidFill>
                </a:ln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4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341" y="0"/>
            <a:ext cx="8946159" cy="7013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effectLst>
                  <a:reflection blurRad="6350" stA="55000" endA="300" endPos="45500" dir="5400000" sy="-100000" algn="bl" rotWithShape="0"/>
                </a:effectLst>
              </a:rPr>
              <a:t>Showcasing Graduate Scholarship/Creative Activity</a:t>
            </a:r>
            <a:endParaRPr lang="en-US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8229" y="383848"/>
            <a:ext cx="5308271" cy="6370402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n-US" sz="2000" dirty="0" smtClean="0"/>
          </a:p>
          <a:p>
            <a:r>
              <a:rPr lang="en-US" sz="2000" i="1" dirty="0" smtClean="0"/>
              <a:t>College of Education and Professional Studies (CEPS) Graduate Showcase</a:t>
            </a:r>
            <a:r>
              <a:rPr lang="en-US" sz="2000" dirty="0" smtClean="0"/>
              <a:t>     (2010, 2011, 2012, and 2013) </a:t>
            </a:r>
          </a:p>
          <a:p>
            <a:r>
              <a:rPr lang="en-US" sz="2000" i="1" dirty="0" smtClean="0"/>
              <a:t>Graduate Student Expo Poster Sessions</a:t>
            </a:r>
            <a:r>
              <a:rPr lang="en-US" sz="2000" dirty="0" smtClean="0"/>
              <a:t>   (one each in 2008 and 2009; three each   in 2010 and 2011; two in 2012)</a:t>
            </a:r>
          </a:p>
          <a:p>
            <a:r>
              <a:rPr lang="en-US" sz="2000" i="1" dirty="0" smtClean="0"/>
              <a:t>Research In Action</a:t>
            </a:r>
            <a:r>
              <a:rPr lang="en-US" sz="2000" dirty="0" smtClean="0"/>
              <a:t> is the department’s annual journal of reviewed theses and action research manuscripts that was launched in 2012:</a:t>
            </a:r>
            <a:endParaRPr lang="en-US" sz="2000" dirty="0" smtClean="0">
              <a:solidFill>
                <a:srgbClr val="0207CA"/>
              </a:solidFill>
            </a:endParaRPr>
          </a:p>
          <a:p>
            <a:pPr lvl="1">
              <a:buNone/>
            </a:pPr>
            <a:r>
              <a:rPr lang="en-US" sz="1600" dirty="0" smtClean="0">
                <a:solidFill>
                  <a:srgbClr val="0207CA"/>
                </a:solidFill>
              </a:rPr>
              <a:t>-  In the spirit of a teaching hospital, this scholarly teaching journal demonstrates the program’s local commitment to the global academic community. </a:t>
            </a:r>
          </a:p>
          <a:p>
            <a:pPr lvl="1">
              <a:buNone/>
            </a:pPr>
            <a:r>
              <a:rPr lang="en-US" sz="1600" i="1" dirty="0" smtClean="0">
                <a:solidFill>
                  <a:srgbClr val="0207CA"/>
                </a:solidFill>
              </a:rPr>
              <a:t>-  Research In Action</a:t>
            </a:r>
            <a:r>
              <a:rPr lang="en-US" sz="1600" dirty="0" smtClean="0">
                <a:solidFill>
                  <a:srgbClr val="0207CA"/>
                </a:solidFill>
              </a:rPr>
              <a:t> celebrates the transformation of quality teachers into teacher-researchers who explore the rich and authentic interconnections between teaching and learning, methodology and assessment, and innovation and reflection in early childhood, elementary, and middle level classrooms.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</a:rPr>
              <a:t>  </a:t>
            </a:r>
          </a:p>
        </p:txBody>
      </p:sp>
      <p:pic>
        <p:nvPicPr>
          <p:cNvPr id="7" name="Picture 6" descr="C:\Users\157841\Desktop\1puzz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409" y="1342575"/>
            <a:ext cx="6317673" cy="45249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46098" y="3186007"/>
            <a:ext cx="23374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pc="50" dirty="0">
                <a:ln w="11430">
                  <a:solidFill>
                    <a:schemeClr val="bg1"/>
                  </a:solidFill>
                </a:ln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4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06" y="236111"/>
            <a:ext cx="6357352" cy="6063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effectLst>
                  <a:reflection blurRad="6350" stA="55000" endA="300" endPos="45500" dir="5400000" sy="-100000" algn="bl" rotWithShape="0"/>
                </a:effectLst>
              </a:rPr>
              <a:t>Award Program Participation</a:t>
            </a:r>
            <a:endParaRPr lang="en-US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5100" y="375393"/>
            <a:ext cx="5545777" cy="6050478"/>
          </a:xfrm>
        </p:spPr>
        <p:txBody>
          <a:bodyPr>
            <a:noAutofit/>
          </a:bodyPr>
          <a:lstStyle/>
          <a:p>
            <a:pPr>
              <a:buNone/>
            </a:pPr>
            <a:endParaRPr lang="en-US" sz="1800" i="1" dirty="0" smtClean="0">
              <a:solidFill>
                <a:srgbClr val="000ADA"/>
              </a:solidFill>
            </a:endParaRPr>
          </a:p>
          <a:p>
            <a:r>
              <a:rPr lang="en-US" sz="1800" i="1" dirty="0" smtClean="0">
                <a:solidFill>
                  <a:srgbClr val="0207CA"/>
                </a:solidFill>
              </a:rPr>
              <a:t>Graduate School Annual Awards:</a:t>
            </a:r>
          </a:p>
          <a:p>
            <a:pPr lvl="1">
              <a:buNone/>
            </a:pPr>
            <a:r>
              <a:rPr lang="en-US" sz="1600" i="1" dirty="0" smtClean="0">
                <a:solidFill>
                  <a:srgbClr val="0207CA"/>
                </a:solidFill>
              </a:rPr>
              <a:t>-  College of Education and Professional Studies Master’s Thesis Award of Excellence</a:t>
            </a:r>
            <a:r>
              <a:rPr lang="en-US" sz="1600" dirty="0" smtClean="0">
                <a:solidFill>
                  <a:srgbClr val="0207CA"/>
                </a:solidFill>
              </a:rPr>
              <a:t> (2011) </a:t>
            </a:r>
          </a:p>
          <a:p>
            <a:pPr lvl="1">
              <a:buNone/>
            </a:pPr>
            <a:r>
              <a:rPr lang="en-US" sz="1600" i="1" dirty="0" smtClean="0">
                <a:solidFill>
                  <a:srgbClr val="0207CA"/>
                </a:solidFill>
              </a:rPr>
              <a:t>- College of Education and Professional Studies    King-Mertz Research/Creative Activity Award</a:t>
            </a:r>
            <a:r>
              <a:rPr lang="en-US" sz="1600" dirty="0" smtClean="0">
                <a:solidFill>
                  <a:srgbClr val="0207CA"/>
                </a:solidFill>
              </a:rPr>
              <a:t>  (2011) </a:t>
            </a:r>
          </a:p>
          <a:p>
            <a:pPr lvl="1">
              <a:buNone/>
            </a:pPr>
            <a:r>
              <a:rPr lang="en-US" sz="1600" dirty="0" smtClean="0">
                <a:solidFill>
                  <a:srgbClr val="0207CA"/>
                </a:solidFill>
              </a:rPr>
              <a:t>-  MSED </a:t>
            </a:r>
            <a:r>
              <a:rPr lang="en-US" sz="1600" i="1" dirty="0" smtClean="0">
                <a:solidFill>
                  <a:srgbClr val="0207CA"/>
                </a:solidFill>
              </a:rPr>
              <a:t>Distinguished Graduate Student</a:t>
            </a:r>
            <a:r>
              <a:rPr lang="en-US" sz="1600" dirty="0" smtClean="0">
                <a:solidFill>
                  <a:srgbClr val="0207CA"/>
                </a:solidFill>
              </a:rPr>
              <a:t> </a:t>
            </a:r>
            <a:r>
              <a:rPr lang="en-US" sz="1600" i="1" dirty="0" smtClean="0">
                <a:solidFill>
                  <a:srgbClr val="0207CA"/>
                </a:solidFill>
              </a:rPr>
              <a:t>Awards </a:t>
            </a:r>
            <a:r>
              <a:rPr lang="en-US" sz="1600" dirty="0" smtClean="0">
                <a:solidFill>
                  <a:srgbClr val="0207CA"/>
                </a:solidFill>
              </a:rPr>
              <a:t>(2008-2013)  </a:t>
            </a:r>
          </a:p>
          <a:p>
            <a:r>
              <a:rPr lang="en-US" sz="1800" dirty="0" smtClean="0"/>
              <a:t>Two graduate students have also received   special recognition from the Graduate Student Advisory Council (GSAC) for their exemplary poster presentations during the </a:t>
            </a:r>
            <a:r>
              <a:rPr lang="en-US" sz="1800" i="1" dirty="0" smtClean="0"/>
              <a:t>Graduate  Student Expo</a:t>
            </a:r>
            <a:r>
              <a:rPr lang="en-US" sz="1800" dirty="0" smtClean="0"/>
              <a:t> (2009 and 2010).</a:t>
            </a:r>
          </a:p>
          <a:p>
            <a:r>
              <a:rPr lang="en-US" sz="1800" dirty="0" smtClean="0"/>
              <a:t>Through the Graduate School’s </a:t>
            </a:r>
            <a:r>
              <a:rPr lang="en-US" sz="1800" i="1" dirty="0" smtClean="0"/>
              <a:t>Outstanding Graduate Alumni Award</a:t>
            </a:r>
            <a:r>
              <a:rPr lang="en-US" sz="1800" dirty="0" smtClean="0"/>
              <a:t>, the department’s  alumni have been recognized for their achievements</a:t>
            </a:r>
            <a:r>
              <a:rPr lang="en-US" sz="1800" i="1" dirty="0" smtClean="0"/>
              <a:t> </a:t>
            </a:r>
            <a:r>
              <a:rPr lang="en-US" sz="1800" dirty="0" smtClean="0"/>
              <a:t>(2008, 2009, 2012, and 2013). </a:t>
            </a:r>
          </a:p>
        </p:txBody>
      </p:sp>
      <p:pic>
        <p:nvPicPr>
          <p:cNvPr id="7" name="Picture 6" descr="C:\Users\157841\Desktop\1puzz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0209" y="1342575"/>
            <a:ext cx="6317673" cy="45249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69898" y="3186007"/>
            <a:ext cx="23374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pc="50" dirty="0">
                <a:ln w="11430">
                  <a:solidFill>
                    <a:schemeClr val="bg1"/>
                  </a:solidFill>
                </a:ln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4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2700" y="70552"/>
            <a:ext cx="6134100" cy="6775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>
                <a:effectLst>
                  <a:reflection blurRad="6350" stA="55000" endA="300" endPos="45500" dir="5400000" sy="-100000" algn="bl" rotWithShape="0"/>
                </a:effectLst>
              </a:rPr>
              <a:t>Award Program Participation</a:t>
            </a:r>
            <a:endParaRPr lang="en-US" sz="3200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1464" y="534389"/>
            <a:ext cx="5023267" cy="616329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400" dirty="0" smtClean="0"/>
              <a:t>Departmental Annual Awards:</a:t>
            </a:r>
          </a:p>
          <a:p>
            <a:r>
              <a:rPr lang="en-US" sz="2000" i="1" dirty="0" smtClean="0"/>
              <a:t>Thesis Award of Excellence</a:t>
            </a:r>
            <a:r>
              <a:rPr lang="en-US" sz="2000" dirty="0" smtClean="0"/>
              <a:t> </a:t>
            </a:r>
          </a:p>
          <a:p>
            <a:r>
              <a:rPr lang="en-US" sz="2000" i="1" dirty="0" smtClean="0"/>
              <a:t>Distinguished Research and Creative Activity Award </a:t>
            </a:r>
          </a:p>
          <a:p>
            <a:r>
              <a:rPr lang="en-US" sz="2000" i="1" dirty="0" smtClean="0"/>
              <a:t>Distinguished Graduate Student </a:t>
            </a:r>
            <a:r>
              <a:rPr lang="en-US" sz="2000" i="1" dirty="0" err="1" smtClean="0"/>
              <a:t>Award(s</a:t>
            </a:r>
            <a:r>
              <a:rPr lang="en-US" sz="2000" i="1" dirty="0" smtClean="0"/>
              <a:t>)</a:t>
            </a:r>
            <a:r>
              <a:rPr lang="en-US" sz="2000" dirty="0" smtClean="0"/>
              <a:t> </a:t>
            </a:r>
          </a:p>
          <a:p>
            <a:r>
              <a:rPr lang="en-US" sz="2000" i="1" dirty="0" smtClean="0"/>
              <a:t>Graduate Showcase Series Award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Departmental Outstanding Graduate Alumni Award (established in 2011)</a:t>
            </a:r>
          </a:p>
          <a:p>
            <a:pPr marL="0" indent="0">
              <a:buNone/>
            </a:pPr>
            <a:r>
              <a:rPr lang="en-US" sz="1000" dirty="0" smtClean="0"/>
              <a:t>     </a:t>
            </a:r>
          </a:p>
          <a:p>
            <a:pPr marL="0" indent="0">
              <a:buNone/>
            </a:pPr>
            <a:r>
              <a:rPr lang="en-US" sz="1800" dirty="0" smtClean="0"/>
              <a:t>NOTE: Members of the graduate faculty recognize the award recipients during the Recognition Ceremony that is held annually each spring.</a:t>
            </a:r>
          </a:p>
        </p:txBody>
      </p:sp>
      <p:pic>
        <p:nvPicPr>
          <p:cNvPr id="7" name="Picture 6" descr="C:\Users\157841\Desktop\1puzz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409" y="1342575"/>
            <a:ext cx="6317673" cy="45249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46098" y="3186007"/>
            <a:ext cx="23374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pc="50" dirty="0">
                <a:ln w="11430">
                  <a:solidFill>
                    <a:schemeClr val="bg1"/>
                  </a:solidFill>
                </a:ln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4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C:\Users\157841\Desktop\2puzz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49317" y="-3576548"/>
            <a:ext cx="13515836" cy="75012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5" descr="C:\Users\157841\Desktop\6pic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0935" y="-364117"/>
            <a:ext cx="14404383" cy="71827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C:\Users\157841\Desktop\1puzzl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101" y="2527919"/>
            <a:ext cx="5486620" cy="39297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C:\Users\157841\Desktop\5 pictur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59" y="1326442"/>
            <a:ext cx="14343331" cy="70416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42227" y="4302268"/>
            <a:ext cx="241355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2</a:t>
            </a:r>
            <a:endParaRPr lang="en-US" sz="28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Picture 12" descr="C:\Users\157841\Desktop\3 pictur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576" y="986189"/>
            <a:ext cx="14396480" cy="7768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157841\Desktop\4 pictur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322" y="-728370"/>
            <a:ext cx="12642112" cy="71328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ame 11"/>
          <p:cNvSpPr/>
          <p:nvPr/>
        </p:nvSpPr>
        <p:spPr>
          <a:xfrm>
            <a:off x="526210" y="672860"/>
            <a:ext cx="8108831" cy="5460522"/>
          </a:xfrm>
          <a:prstGeom prst="frame">
            <a:avLst>
              <a:gd name="adj1" fmla="val 9069"/>
            </a:avLst>
          </a:prstGeom>
          <a:solidFill>
            <a:srgbClr val="000099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5872" y="4262755"/>
            <a:ext cx="222185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4</a:t>
            </a:r>
            <a:endParaRPr lang="en-US" sz="28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39061" y="4867973"/>
            <a:ext cx="235968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3</a:t>
            </a:r>
            <a:endParaRPr lang="en-US" sz="28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83508" y="1441897"/>
            <a:ext cx="2355495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1</a:t>
            </a:r>
            <a:endParaRPr lang="en-US" sz="28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62229" y="1609332"/>
            <a:ext cx="1913343" cy="1010940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50043"/>
              </a:avLst>
            </a:prstTxWarp>
            <a:spAutoFit/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1111FF"/>
                </a:solidFill>
              </a:rPr>
              <a:t>First </a:t>
            </a:r>
          </a:p>
          <a:p>
            <a:pPr algn="ctr"/>
            <a:r>
              <a:rPr lang="en-US" sz="4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1111FF"/>
                </a:solidFill>
              </a:rPr>
              <a:t>Choice</a:t>
            </a:r>
            <a:endParaRPr lang="en-US" sz="40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1111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3618" y="1591582"/>
            <a:ext cx="282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3175">
                  <a:solidFill>
                    <a:schemeClr val="bg1"/>
                  </a:solidFill>
                  <a:prstDash val="solid"/>
                </a:ln>
                <a:solidFill>
                  <a:srgbClr val="1111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Criterion 5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121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.00162 L -0.52778 0.00162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56783 L -3.88889E-6 3.7037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44202 -0.48935 " pathEditMode="relative" rAng="0" ptsTypes="AA">
                                      <p:cBhvr>
                                        <p:cTn id="10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01" y="-2446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59601 0.44167 " pathEditMode="relative" rAng="0" ptsTypes="AA">
                                      <p:cBhvr>
                                        <p:cTn id="12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2208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552 -0.23773 L 2.5E-6 -6.03145E-6 " pathEditMode="fixed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67" y="1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719 0.13761 L 0.50834 0.37511 " pathEditMode="fixed" rAng="0" ptsTypes="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67" y="1187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5" grpId="0"/>
      <p:bldP spid="16" grpId="0"/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36574" y="871907"/>
            <a:ext cx="4508451" cy="485895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000099"/>
                </a:solidFill>
              </a:rPr>
              <a:t>Graduate Coordinator </a:t>
            </a:r>
            <a:r>
              <a:rPr lang="en-US" dirty="0" smtClean="0">
                <a:solidFill>
                  <a:srgbClr val="000099"/>
                </a:solidFill>
              </a:rPr>
              <a:t>Service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250165" y="1475859"/>
            <a:ext cx="4394859" cy="5154987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480"/>
              </a:spcBef>
              <a:buBlip>
                <a:blip r:embed="rId2"/>
              </a:buBlip>
            </a:pPr>
            <a:r>
              <a:rPr lang="en-US" sz="1800" dirty="0" smtClean="0">
                <a:solidFill>
                  <a:srgbClr val="000ADA"/>
                </a:solidFill>
              </a:rPr>
              <a:t>Graduate Faculty </a:t>
            </a:r>
            <a:r>
              <a:rPr lang="en-US" dirty="0" smtClean="0">
                <a:solidFill>
                  <a:srgbClr val="000ADA"/>
                </a:solidFill>
              </a:rPr>
              <a:t>M</a:t>
            </a:r>
            <a:r>
              <a:rPr lang="en-US" sz="1800" dirty="0" smtClean="0">
                <a:solidFill>
                  <a:srgbClr val="000ADA"/>
                </a:solidFill>
              </a:rPr>
              <a:t>ember (1990-Present</a:t>
            </a:r>
            <a:r>
              <a:rPr lang="en-US" sz="1800" dirty="0">
                <a:solidFill>
                  <a:srgbClr val="000ADA"/>
                </a:solidFill>
              </a:rPr>
              <a:t>);</a:t>
            </a:r>
          </a:p>
          <a:p>
            <a:pPr>
              <a:lnSpc>
                <a:spcPct val="80000"/>
              </a:lnSpc>
              <a:spcBef>
                <a:spcPts val="480"/>
              </a:spcBef>
              <a:buBlip>
                <a:blip r:embed="rId2"/>
              </a:buBlip>
            </a:pPr>
            <a:r>
              <a:rPr lang="en-US" sz="1800" dirty="0">
                <a:solidFill>
                  <a:srgbClr val="000ADA"/>
                </a:solidFill>
              </a:rPr>
              <a:t>Graduate Coordinator (</a:t>
            </a:r>
            <a:r>
              <a:rPr lang="en-US" sz="1800" dirty="0" smtClean="0">
                <a:solidFill>
                  <a:srgbClr val="000ADA"/>
                </a:solidFill>
              </a:rPr>
              <a:t>2008-Present</a:t>
            </a:r>
            <a:r>
              <a:rPr lang="en-US" sz="1800" dirty="0">
                <a:solidFill>
                  <a:srgbClr val="000ADA"/>
                </a:solidFill>
              </a:rPr>
              <a:t>);</a:t>
            </a:r>
          </a:p>
          <a:p>
            <a:pPr>
              <a:lnSpc>
                <a:spcPct val="80000"/>
              </a:lnSpc>
              <a:spcBef>
                <a:spcPts val="480"/>
              </a:spcBef>
              <a:buBlip>
                <a:blip r:embed="rId2"/>
              </a:buBlip>
            </a:pPr>
            <a:r>
              <a:rPr lang="en-US" sz="1800" dirty="0">
                <a:solidFill>
                  <a:srgbClr val="000ADA"/>
                </a:solidFill>
              </a:rPr>
              <a:t>Graduate Assessment Committee</a:t>
            </a:r>
            <a:r>
              <a:rPr lang="en-US" sz="1800" dirty="0" smtClean="0">
                <a:solidFill>
                  <a:srgbClr val="000ADA"/>
                </a:solidFill>
              </a:rPr>
              <a:t>   (</a:t>
            </a:r>
            <a:r>
              <a:rPr lang="en-US" sz="1800" dirty="0">
                <a:solidFill>
                  <a:srgbClr val="000ADA"/>
                </a:solidFill>
              </a:rPr>
              <a:t>Co-</a:t>
            </a:r>
            <a:r>
              <a:rPr lang="en-US" sz="1800" dirty="0" smtClean="0">
                <a:solidFill>
                  <a:srgbClr val="000ADA"/>
                </a:solidFill>
              </a:rPr>
              <a:t>Chair </a:t>
            </a:r>
            <a:r>
              <a:rPr lang="en-US" sz="1800" dirty="0">
                <a:solidFill>
                  <a:srgbClr val="000ADA"/>
                </a:solidFill>
              </a:rPr>
              <a:t>2008-2009, Fall 2009;</a:t>
            </a:r>
            <a:r>
              <a:rPr lang="en-US" sz="1800" dirty="0" smtClean="0">
                <a:solidFill>
                  <a:srgbClr val="000ADA"/>
                </a:solidFill>
              </a:rPr>
              <a:t>     Chair </a:t>
            </a:r>
            <a:r>
              <a:rPr lang="en-US" sz="1800" dirty="0">
                <a:solidFill>
                  <a:srgbClr val="000ADA"/>
                </a:solidFill>
              </a:rPr>
              <a:t>Spring 2010-Present); </a:t>
            </a:r>
          </a:p>
          <a:p>
            <a:pPr>
              <a:lnSpc>
                <a:spcPct val="80000"/>
              </a:lnSpc>
              <a:spcBef>
                <a:spcPts val="480"/>
              </a:spcBef>
              <a:buBlip>
                <a:blip r:embed="rId2"/>
              </a:buBlip>
            </a:pPr>
            <a:r>
              <a:rPr lang="en-US" sz="1800" dirty="0">
                <a:solidFill>
                  <a:srgbClr val="000ADA"/>
                </a:solidFill>
              </a:rPr>
              <a:t>Council on Graduate Studies (Member 1998-2002; 2004-2005; April 2013); </a:t>
            </a:r>
          </a:p>
          <a:p>
            <a:pPr>
              <a:lnSpc>
                <a:spcPct val="80000"/>
              </a:lnSpc>
              <a:spcBef>
                <a:spcPts val="480"/>
              </a:spcBef>
              <a:buBlip>
                <a:blip r:embed="rId2"/>
              </a:buBlip>
            </a:pPr>
            <a:r>
              <a:rPr lang="en-US" sz="1800" dirty="0">
                <a:solidFill>
                  <a:srgbClr val="000ADA"/>
                </a:solidFill>
              </a:rPr>
              <a:t>Member (2009-2010) and Chair (2012-2013) of the Council on Graduate Studies Scholarships Committee;</a:t>
            </a:r>
          </a:p>
          <a:p>
            <a:pPr>
              <a:lnSpc>
                <a:spcPct val="80000"/>
              </a:lnSpc>
              <a:spcBef>
                <a:spcPts val="480"/>
              </a:spcBef>
              <a:buBlip>
                <a:blip r:embed="rId2"/>
              </a:buBlip>
            </a:pPr>
            <a:r>
              <a:rPr lang="en-US" sz="1800" dirty="0">
                <a:solidFill>
                  <a:srgbClr val="000ADA"/>
                </a:solidFill>
              </a:rPr>
              <a:t>Member (2009-2010, 2011-2012, 2012-2013) and Chair (2010-2011)</a:t>
            </a:r>
            <a:r>
              <a:rPr lang="en-US" sz="1800" dirty="0" smtClean="0">
                <a:solidFill>
                  <a:srgbClr val="000ADA"/>
                </a:solidFill>
              </a:rPr>
              <a:t> of </a:t>
            </a:r>
            <a:r>
              <a:rPr lang="en-US" sz="1800" dirty="0">
                <a:solidFill>
                  <a:srgbClr val="000ADA"/>
                </a:solidFill>
              </a:rPr>
              <a:t>the </a:t>
            </a:r>
            <a:r>
              <a:rPr lang="en-US" sz="1800" dirty="0" smtClean="0">
                <a:solidFill>
                  <a:srgbClr val="000ADA"/>
                </a:solidFill>
              </a:rPr>
              <a:t>CEPS King-Mertz </a:t>
            </a:r>
            <a:r>
              <a:rPr lang="en-US" sz="1800" dirty="0">
                <a:solidFill>
                  <a:srgbClr val="000ADA"/>
                </a:solidFill>
              </a:rPr>
              <a:t>Research/Creative Activity Screening Committee; and </a:t>
            </a:r>
          </a:p>
          <a:p>
            <a:pPr>
              <a:lnSpc>
                <a:spcPct val="80000"/>
              </a:lnSpc>
              <a:spcBef>
                <a:spcPts val="480"/>
              </a:spcBef>
              <a:buBlip>
                <a:blip r:embed="rId2"/>
              </a:buBlip>
            </a:pPr>
            <a:r>
              <a:rPr lang="en-US" sz="1800" dirty="0">
                <a:solidFill>
                  <a:srgbClr val="000ADA"/>
                </a:solidFill>
              </a:rPr>
              <a:t>Member (2010-2012) of the Council on Graduate Studies Enrollment Quality and Diversity Board.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645025" y="888366"/>
            <a:ext cx="4257675" cy="469436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0099"/>
                </a:solidFill>
              </a:rPr>
              <a:t>Awards/Recognition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860925" y="1497502"/>
            <a:ext cx="4041775" cy="538805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480"/>
              </a:spcBef>
              <a:buBlip>
                <a:blip r:embed="rId2"/>
              </a:buBlip>
            </a:pPr>
            <a:r>
              <a:rPr lang="en-US" sz="1800" dirty="0">
                <a:solidFill>
                  <a:srgbClr val="000ADA"/>
                </a:solidFill>
              </a:rPr>
              <a:t>At the </a:t>
            </a:r>
            <a:r>
              <a:rPr lang="en-US" sz="1800" dirty="0" smtClean="0">
                <a:solidFill>
                  <a:srgbClr val="000ADA"/>
                </a:solidFill>
              </a:rPr>
              <a:t>Spring Graduate </a:t>
            </a:r>
            <a:r>
              <a:rPr lang="en-US" sz="1800" dirty="0">
                <a:solidFill>
                  <a:srgbClr val="000ADA"/>
                </a:solidFill>
              </a:rPr>
              <a:t>Leaders Seminar </a:t>
            </a:r>
            <a:r>
              <a:rPr lang="en-US" sz="1800" dirty="0" smtClean="0">
                <a:solidFill>
                  <a:srgbClr val="000ADA"/>
                </a:solidFill>
              </a:rPr>
              <a:t>(January 17, 2012) Dr</a:t>
            </a:r>
            <a:r>
              <a:rPr lang="en-US" sz="1800" dirty="0">
                <a:solidFill>
                  <a:srgbClr val="000ADA"/>
                </a:solidFill>
              </a:rPr>
              <a:t>. </a:t>
            </a:r>
            <a:r>
              <a:rPr lang="en-US" sz="1800" dirty="0" err="1">
                <a:solidFill>
                  <a:srgbClr val="000ADA"/>
                </a:solidFill>
              </a:rPr>
              <a:t>Reven</a:t>
            </a:r>
            <a:r>
              <a:rPr lang="en-US" sz="1800" dirty="0">
                <a:solidFill>
                  <a:srgbClr val="000ADA"/>
                </a:solidFill>
              </a:rPr>
              <a:t> was recognized for outstanding service to the graduate community for participation as a member of the Enrollment Quality Diversity Board and her contributions to the development of </a:t>
            </a:r>
            <a:r>
              <a:rPr lang="en-US" sz="1800" i="1" dirty="0">
                <a:solidFill>
                  <a:srgbClr val="000ADA"/>
                </a:solidFill>
              </a:rPr>
              <a:t>The Integrative Graduate Studies Institute</a:t>
            </a:r>
            <a:r>
              <a:rPr lang="en-US" sz="1800" dirty="0">
                <a:solidFill>
                  <a:srgbClr val="000ADA"/>
                </a:solidFill>
              </a:rPr>
              <a:t>. </a:t>
            </a:r>
          </a:p>
          <a:p>
            <a:pPr>
              <a:lnSpc>
                <a:spcPct val="80000"/>
              </a:lnSpc>
              <a:spcBef>
                <a:spcPts val="480"/>
              </a:spcBef>
              <a:buBlip>
                <a:blip r:embed="rId2"/>
              </a:buBlip>
            </a:pPr>
            <a:r>
              <a:rPr lang="en-US" sz="1800" dirty="0">
                <a:solidFill>
                  <a:srgbClr val="000ADA"/>
                </a:solidFill>
              </a:rPr>
              <a:t>In 2013, Dr. Russell and Dr. </a:t>
            </a:r>
            <a:r>
              <a:rPr lang="en-US" sz="1800" dirty="0" err="1">
                <a:solidFill>
                  <a:srgbClr val="000ADA"/>
                </a:solidFill>
              </a:rPr>
              <a:t>Reven</a:t>
            </a:r>
            <a:r>
              <a:rPr lang="en-US" sz="1800" dirty="0">
                <a:solidFill>
                  <a:srgbClr val="000ADA"/>
                </a:solidFill>
              </a:rPr>
              <a:t> garnered the </a:t>
            </a:r>
            <a:r>
              <a:rPr lang="en-US" sz="1800" i="1" dirty="0">
                <a:solidFill>
                  <a:srgbClr val="000ADA"/>
                </a:solidFill>
              </a:rPr>
              <a:t>Graduate School Leadership Award</a:t>
            </a:r>
            <a:r>
              <a:rPr lang="en-US" sz="1800" dirty="0">
                <a:solidFill>
                  <a:srgbClr val="000ADA"/>
                </a:solidFill>
              </a:rPr>
              <a:t> for work accomplished during this evaluation period.  </a:t>
            </a:r>
          </a:p>
          <a:p>
            <a:pPr>
              <a:lnSpc>
                <a:spcPct val="80000"/>
              </a:lnSpc>
              <a:spcBef>
                <a:spcPts val="480"/>
              </a:spcBef>
              <a:buBlip>
                <a:blip r:embed="rId2"/>
              </a:buBlip>
            </a:pPr>
            <a:r>
              <a:rPr lang="en-US" sz="1800" dirty="0">
                <a:solidFill>
                  <a:srgbClr val="000ADA"/>
                </a:solidFill>
              </a:rPr>
              <a:t>Dr. Reven also received the </a:t>
            </a:r>
            <a:r>
              <a:rPr lang="en-US" sz="1800" i="1" dirty="0">
                <a:solidFill>
                  <a:srgbClr val="000ADA"/>
                </a:solidFill>
              </a:rPr>
              <a:t>Illinois Reading Council Educator of the Year</a:t>
            </a:r>
            <a:r>
              <a:rPr lang="en-US" sz="1800" dirty="0">
                <a:solidFill>
                  <a:srgbClr val="000ADA"/>
                </a:solidFill>
              </a:rPr>
              <a:t> </a:t>
            </a:r>
            <a:r>
              <a:rPr lang="en-US" sz="1800" dirty="0" smtClean="0">
                <a:solidFill>
                  <a:srgbClr val="000ADA"/>
                </a:solidFill>
              </a:rPr>
              <a:t>Award (2012), </a:t>
            </a:r>
            <a:r>
              <a:rPr lang="en-US" sz="1800" dirty="0">
                <a:solidFill>
                  <a:srgbClr val="000ADA"/>
                </a:solidFill>
              </a:rPr>
              <a:t>the first college professor to do </a:t>
            </a:r>
            <a:r>
              <a:rPr lang="en-US" sz="1800" dirty="0" smtClean="0">
                <a:solidFill>
                  <a:srgbClr val="000ADA"/>
                </a:solidFill>
              </a:rPr>
              <a:t>so</a:t>
            </a:r>
            <a:r>
              <a:rPr lang="en-US" sz="1800" dirty="0">
                <a:solidFill>
                  <a:srgbClr val="000ADA"/>
                </a:solidFill>
              </a:rPr>
              <a:t>.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50140" y="220813"/>
            <a:ext cx="6780695" cy="6510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>
                <a:solidFill>
                  <a:srgbClr val="000099"/>
                </a:solidFill>
              </a:rPr>
              <a:t>Coordinator Leadership</a:t>
            </a:r>
            <a:endParaRPr lang="en-US" sz="3200" dirty="0">
              <a:solidFill>
                <a:srgbClr val="000099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6951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332164"/>
              </p:ext>
            </p:extLst>
          </p:nvPr>
        </p:nvGraphicFramePr>
        <p:xfrm>
          <a:off x="332510" y="463139"/>
          <a:ext cx="8455232" cy="4365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8900"/>
                <a:gridCol w="1198483"/>
                <a:gridCol w="1014101"/>
                <a:gridCol w="1185313"/>
                <a:gridCol w="1158973"/>
                <a:gridCol w="1119462"/>
              </a:tblGrid>
              <a:tr h="428902">
                <a:tc gridSpan="6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Graduate Faculty Research</a:t>
                      </a:r>
                      <a:r>
                        <a:rPr lang="en-US" sz="2000" baseline="0" dirty="0" smtClean="0"/>
                        <a:t> and Creative Activity (2009-2012)</a:t>
                      </a:r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289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</a:tr>
              <a:tr h="428902">
                <a:tc>
                  <a:txBody>
                    <a:bodyPr/>
                    <a:lstStyle/>
                    <a:p>
                      <a:r>
                        <a:rPr lang="en-US" dirty="0" smtClean="0"/>
                        <a:t>Article Publication*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</a:t>
                      </a:r>
                      <a:endParaRPr lang="en-US" dirty="0"/>
                    </a:p>
                  </a:txBody>
                  <a:tcPr/>
                </a:tc>
              </a:tr>
              <a:tr h="428902">
                <a:tc>
                  <a:txBody>
                    <a:bodyPr/>
                    <a:lstStyle/>
                    <a:p>
                      <a:r>
                        <a:rPr lang="en-US" dirty="0" smtClean="0"/>
                        <a:t>Book Publication*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428902">
                <a:tc>
                  <a:txBody>
                    <a:bodyPr/>
                    <a:lstStyle/>
                    <a:p>
                      <a:r>
                        <a:rPr lang="en-US" dirty="0" smtClean="0"/>
                        <a:t>Grants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2**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5***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8****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/>
                </a:tc>
              </a:tr>
              <a:tr h="740297">
                <a:tc>
                  <a:txBody>
                    <a:bodyPr/>
                    <a:lstStyle/>
                    <a:p>
                      <a:r>
                        <a:rPr lang="en-US" dirty="0" smtClean="0"/>
                        <a:t>Conference Presentations*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110</a:t>
                      </a:r>
                      <a:endParaRPr lang="en-US" dirty="0"/>
                    </a:p>
                  </a:txBody>
                  <a:tcPr/>
                </a:tc>
              </a:tr>
              <a:tr h="740297">
                <a:tc>
                  <a:txBody>
                    <a:bodyPr/>
                    <a:lstStyle/>
                    <a:p>
                      <a:r>
                        <a:rPr lang="en-US" dirty="0" smtClean="0"/>
                        <a:t>Service to </a:t>
                      </a:r>
                    </a:p>
                    <a:p>
                      <a:r>
                        <a:rPr lang="en-US" dirty="0" smtClean="0"/>
                        <a:t>Practicing Teachers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</a:tr>
              <a:tr h="740297">
                <a:tc>
                  <a:txBody>
                    <a:bodyPr/>
                    <a:lstStyle/>
                    <a:p>
                      <a:r>
                        <a:rPr lang="en-US" dirty="0" smtClean="0"/>
                        <a:t>Service to </a:t>
                      </a:r>
                    </a:p>
                    <a:p>
                      <a:r>
                        <a:rPr lang="en-US" dirty="0" smtClean="0"/>
                        <a:t>Pre-service Teachers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32510" y="4851400"/>
            <a:ext cx="88114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ADA"/>
                </a:solidFill>
              </a:rPr>
              <a:t>    *Indicates blind, peer-reviewed, academic venues (i.e., journals, publishing companies, conferences). </a:t>
            </a:r>
          </a:p>
          <a:p>
            <a:r>
              <a:rPr lang="en-US" sz="1400" dirty="0" smtClean="0">
                <a:solidFill>
                  <a:srgbClr val="000ADA"/>
                </a:solidFill>
              </a:rPr>
              <a:t>  **One grant involved extra-mural funding by the Illinois Reading Council.</a:t>
            </a:r>
          </a:p>
          <a:p>
            <a:r>
              <a:rPr lang="en-US" sz="1400" dirty="0" smtClean="0">
                <a:solidFill>
                  <a:srgbClr val="000ADA"/>
                </a:solidFill>
              </a:rPr>
              <a:t> ***Two grants involved extra-mural funding by the Illinois Association of Teacher Education and the Illinois</a:t>
            </a:r>
          </a:p>
          <a:p>
            <a:r>
              <a:rPr lang="en-US" sz="1400" dirty="0" smtClean="0">
                <a:solidFill>
                  <a:srgbClr val="000ADA"/>
                </a:solidFill>
              </a:rPr>
              <a:t>     Board of Higher Education.</a:t>
            </a:r>
          </a:p>
          <a:p>
            <a:r>
              <a:rPr lang="en-US" sz="1400" dirty="0" smtClean="0">
                <a:solidFill>
                  <a:srgbClr val="000ADA"/>
                </a:solidFill>
              </a:rPr>
              <a:t>****Two grants involved extra-mural funding by the Illinois Board of Higher Education.</a:t>
            </a:r>
            <a:endParaRPr lang="en-US" sz="1400" dirty="0">
              <a:solidFill>
                <a:srgbClr val="000ADA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157841\Desktop\2puzz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33" y="-890648"/>
            <a:ext cx="16875396" cy="93658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975" y="14604"/>
            <a:ext cx="7228087" cy="6741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>
                <a:effectLst>
                  <a:reflection blurRad="6350" stA="55000" endA="300" endPos="45500" dir="5400000" sy="-100000" algn="bl" rotWithShape="0"/>
                </a:effectLst>
              </a:rPr>
              <a:t>Graduate Faculty Leadership</a:t>
            </a:r>
            <a:endParaRPr lang="en-US" sz="3200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54" y="458521"/>
            <a:ext cx="6294746" cy="6121730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spcBef>
                <a:spcPts val="480"/>
              </a:spcBef>
              <a:buNone/>
            </a:pPr>
            <a:endParaRPr lang="en-US" sz="2400" dirty="0" smtClean="0"/>
          </a:p>
          <a:p>
            <a:pPr algn="ctr">
              <a:lnSpc>
                <a:spcPct val="80000"/>
              </a:lnSpc>
              <a:spcBef>
                <a:spcPts val="480"/>
              </a:spcBef>
              <a:buNone/>
            </a:pPr>
            <a:r>
              <a:rPr lang="en-US" sz="2400" dirty="0" smtClean="0"/>
              <a:t>Service to Graduate Education</a:t>
            </a:r>
          </a:p>
          <a:p>
            <a:pPr algn="ctr">
              <a:lnSpc>
                <a:spcPct val="80000"/>
              </a:lnSpc>
              <a:spcBef>
                <a:spcPts val="480"/>
              </a:spcBef>
              <a:buNone/>
            </a:pPr>
            <a:r>
              <a:rPr lang="en-US" sz="800" dirty="0" smtClean="0"/>
              <a:t>     </a:t>
            </a:r>
            <a:r>
              <a:rPr lang="en-US" sz="1000" dirty="0" smtClean="0"/>
              <a:t> </a:t>
            </a:r>
            <a:r>
              <a:rPr lang="en-US" sz="800" dirty="0" smtClean="0"/>
              <a:t>     </a:t>
            </a:r>
            <a:r>
              <a:rPr lang="en-US" sz="1000" dirty="0" smtClean="0"/>
              <a:t>    </a:t>
            </a:r>
            <a:endParaRPr lang="en-US" sz="2400" dirty="0" smtClean="0"/>
          </a:p>
          <a:p>
            <a:r>
              <a:rPr lang="en-US" sz="1900" dirty="0" smtClean="0"/>
              <a:t>International Education Committee </a:t>
            </a:r>
          </a:p>
          <a:p>
            <a:pPr lvl="1">
              <a:buNone/>
            </a:pPr>
            <a:r>
              <a:rPr lang="en-US" sz="1900" dirty="0" smtClean="0">
                <a:solidFill>
                  <a:srgbClr val="000ADA"/>
                </a:solidFill>
              </a:rPr>
              <a:t>(Dr. Daniel Carter, 2011-Present) </a:t>
            </a:r>
          </a:p>
          <a:p>
            <a:r>
              <a:rPr lang="en-US" sz="1900" dirty="0" smtClean="0"/>
              <a:t>Institutional Review Board </a:t>
            </a:r>
          </a:p>
          <a:p>
            <a:pPr lvl="1">
              <a:buNone/>
            </a:pPr>
            <a:r>
              <a:rPr lang="en-US" sz="1900" dirty="0" smtClean="0">
                <a:solidFill>
                  <a:srgbClr val="000ADA"/>
                </a:solidFill>
              </a:rPr>
              <a:t>(Dr. John Bickford III, 2012-Present)</a:t>
            </a:r>
          </a:p>
          <a:p>
            <a:r>
              <a:rPr lang="en-US" sz="1900" dirty="0" smtClean="0"/>
              <a:t>Council of Faculty Research </a:t>
            </a:r>
          </a:p>
          <a:p>
            <a:pPr lvl="1">
              <a:buNone/>
            </a:pPr>
            <a:r>
              <a:rPr lang="en-US" sz="1900" dirty="0" smtClean="0">
                <a:solidFill>
                  <a:srgbClr val="000ADA"/>
                </a:solidFill>
              </a:rPr>
              <a:t>(Dr. </a:t>
            </a:r>
            <a:r>
              <a:rPr lang="en-US" sz="1900" dirty="0" err="1" smtClean="0">
                <a:solidFill>
                  <a:srgbClr val="000ADA"/>
                </a:solidFill>
              </a:rPr>
              <a:t>Sham’ah</a:t>
            </a:r>
            <a:r>
              <a:rPr lang="en-US" sz="1900" dirty="0" smtClean="0">
                <a:solidFill>
                  <a:srgbClr val="000ADA"/>
                </a:solidFill>
              </a:rPr>
              <a:t> </a:t>
            </a:r>
            <a:r>
              <a:rPr lang="en-US" sz="1900" dirty="0" err="1" smtClean="0">
                <a:solidFill>
                  <a:srgbClr val="000ADA"/>
                </a:solidFill>
              </a:rPr>
              <a:t>Md-Yunus</a:t>
            </a:r>
            <a:r>
              <a:rPr lang="en-US" sz="1900" dirty="0" smtClean="0">
                <a:solidFill>
                  <a:srgbClr val="000ADA"/>
                </a:solidFill>
              </a:rPr>
              <a:t>, 2009-2011)</a:t>
            </a:r>
          </a:p>
          <a:p>
            <a:r>
              <a:rPr lang="en-US" sz="1900" dirty="0" smtClean="0"/>
              <a:t>Council of Graduate Studies, Vice Chair</a:t>
            </a:r>
          </a:p>
          <a:p>
            <a:pPr lvl="1">
              <a:buNone/>
            </a:pPr>
            <a:r>
              <a:rPr lang="en-US" sz="1900" dirty="0" smtClean="0">
                <a:solidFill>
                  <a:srgbClr val="000ADA"/>
                </a:solidFill>
              </a:rPr>
              <a:t>(Dr. Carrie Dale, Fall 2012) </a:t>
            </a:r>
          </a:p>
          <a:p>
            <a:r>
              <a:rPr lang="en-US" sz="1900" dirty="0" smtClean="0"/>
              <a:t>Graduate Student Advisory Council, Faculty Advisor </a:t>
            </a:r>
          </a:p>
          <a:p>
            <a:pPr lvl="1">
              <a:buNone/>
            </a:pPr>
            <a:r>
              <a:rPr lang="en-US" sz="1900" dirty="0" smtClean="0">
                <a:solidFill>
                  <a:srgbClr val="000ADA"/>
                </a:solidFill>
              </a:rPr>
              <a:t>(Dr. Carrie Dale, Fall 2011-Fall 2012)</a:t>
            </a:r>
          </a:p>
          <a:p>
            <a:r>
              <a:rPr lang="en-US" sz="1900" dirty="0" smtClean="0"/>
              <a:t>Integrative Graduate Studies Institute, Board Member </a:t>
            </a:r>
          </a:p>
          <a:p>
            <a:pPr>
              <a:buNone/>
            </a:pPr>
            <a:r>
              <a:rPr lang="en-US" sz="1900" dirty="0" smtClean="0"/>
              <a:t>	  </a:t>
            </a:r>
            <a:r>
              <a:rPr lang="en-US" sz="1900" dirty="0" smtClean="0">
                <a:solidFill>
                  <a:srgbClr val="000ADA"/>
                </a:solidFill>
              </a:rPr>
              <a:t>(Dr. </a:t>
            </a:r>
            <a:r>
              <a:rPr lang="en-US" sz="1900" dirty="0" err="1" smtClean="0">
                <a:solidFill>
                  <a:srgbClr val="000ADA"/>
                </a:solidFill>
              </a:rPr>
              <a:t>Kiran</a:t>
            </a:r>
            <a:r>
              <a:rPr lang="en-US" sz="1900" dirty="0" smtClean="0">
                <a:solidFill>
                  <a:srgbClr val="000ADA"/>
                </a:solidFill>
              </a:rPr>
              <a:t> </a:t>
            </a:r>
            <a:r>
              <a:rPr lang="en-US" sz="1900" dirty="0" err="1" smtClean="0">
                <a:solidFill>
                  <a:srgbClr val="000ADA"/>
                </a:solidFill>
              </a:rPr>
              <a:t>Padmaraju</a:t>
            </a:r>
            <a:r>
              <a:rPr lang="en-US" sz="1900" dirty="0" smtClean="0">
                <a:solidFill>
                  <a:srgbClr val="000ADA"/>
                </a:solidFill>
              </a:rPr>
              <a:t>, Fall 2012–Present)</a:t>
            </a:r>
            <a:endParaRPr lang="en-US" sz="24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5035136" y="2519462"/>
            <a:ext cx="35943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3175">
                  <a:solidFill>
                    <a:schemeClr val="bg1"/>
                  </a:solidFill>
                  <a:prstDash val="solid"/>
                </a:ln>
                <a:solidFill>
                  <a:srgbClr val="1111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Criterion 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1" descr="C:\Users\157841\Desktop\2puzz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0924" y="-1002727"/>
            <a:ext cx="13515836" cy="75012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5" descr="C:\Users\157841\Desktop\6pic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0935" y="-364117"/>
            <a:ext cx="14404383" cy="71827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C:\Users\157841\Desktop\1puzzl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101" y="2527919"/>
            <a:ext cx="5486620" cy="39297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C:\Users\157841\Desktop\5 pictur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59" y="1326442"/>
            <a:ext cx="14343331" cy="70416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42227" y="4302268"/>
            <a:ext cx="241355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2</a:t>
            </a:r>
            <a:endParaRPr lang="en-US" sz="28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Picture 12" descr="C:\Users\157841\Desktop\3 pictur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576" y="986189"/>
            <a:ext cx="14396480" cy="7768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157841\Desktop\4 pictur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322" y="-728370"/>
            <a:ext cx="12642112" cy="71328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ame 11"/>
          <p:cNvSpPr/>
          <p:nvPr/>
        </p:nvSpPr>
        <p:spPr>
          <a:xfrm>
            <a:off x="526210" y="672860"/>
            <a:ext cx="8108831" cy="5460522"/>
          </a:xfrm>
          <a:prstGeom prst="frame">
            <a:avLst>
              <a:gd name="adj1" fmla="val 9069"/>
            </a:avLst>
          </a:prstGeom>
          <a:solidFill>
            <a:srgbClr val="000099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5872" y="4262755"/>
            <a:ext cx="222185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4</a:t>
            </a:r>
            <a:endParaRPr lang="en-US" sz="28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39061" y="4867973"/>
            <a:ext cx="235968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3</a:t>
            </a:r>
            <a:endParaRPr lang="en-US" sz="28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83508" y="1441897"/>
            <a:ext cx="2355495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1</a:t>
            </a:r>
            <a:endParaRPr lang="en-US" sz="28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62229" y="1609332"/>
            <a:ext cx="1913343" cy="1010940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50043"/>
              </a:avLst>
            </a:prstTxWarp>
            <a:spAutoFit/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1111FF"/>
                </a:solidFill>
              </a:rPr>
              <a:t>First </a:t>
            </a:r>
          </a:p>
          <a:p>
            <a:pPr algn="ctr"/>
            <a:r>
              <a:rPr lang="en-US" sz="4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1111FF"/>
                </a:solidFill>
              </a:rPr>
              <a:t>Choice</a:t>
            </a:r>
            <a:endParaRPr lang="en-US" sz="40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1111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3618" y="1591582"/>
            <a:ext cx="282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3175">
                  <a:solidFill>
                    <a:schemeClr val="bg1"/>
                  </a:solidFill>
                  <a:prstDash val="solid"/>
                </a:ln>
                <a:solidFill>
                  <a:srgbClr val="1111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Criterion 5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8" y="1138664"/>
            <a:ext cx="7172696" cy="4525866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056994" y="4487668"/>
            <a:ext cx="4971518" cy="1040422"/>
          </a:xfrm>
          <a:prstGeom prst="roundRect">
            <a:avLst/>
          </a:prstGeom>
          <a:solidFill>
            <a:srgbClr val="0202A6">
              <a:alpha val="82745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251137" y="4407714"/>
            <a:ext cx="654178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28575" cmpd="sng">
                  <a:solidFill>
                    <a:srgbClr val="000099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MSED in </a:t>
            </a:r>
            <a:br>
              <a:rPr lang="en-US" sz="3600" b="1" dirty="0" smtClean="0">
                <a:ln w="28575" cmpd="sng">
                  <a:solidFill>
                    <a:srgbClr val="000099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en-US" sz="3600" b="1" dirty="0" smtClean="0">
                <a:ln w="28575" cmpd="sng">
                  <a:solidFill>
                    <a:srgbClr val="000099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Elementary Education</a:t>
            </a:r>
            <a:endParaRPr lang="en-US" sz="3600" b="1" dirty="0">
              <a:ln w="28575" cmpd="sng">
                <a:solidFill>
                  <a:srgbClr val="000099">
                    <a:alpha val="55000"/>
                  </a:srgb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829976" y="1221667"/>
            <a:ext cx="1626554" cy="110799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  <a:sp3d extrusionH="57150">
              <a:bevelT w="38100" h="38100" prst="convex"/>
            </a:sp3d>
          </a:bodyPr>
          <a:lstStyle/>
          <a:p>
            <a:r>
              <a:rPr lang="en-US" sz="6600" b="1" dirty="0" smtClean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1111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EIU</a:t>
            </a:r>
            <a:endParaRPr lang="en-US" sz="6600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1111FF"/>
              </a:solidFill>
            </a:endParaRPr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928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11022E-16 L -0.52778 1.11022E-16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552 -0.2375 L 1.66667E-6 -3.7037E-7 " pathEditMode="fixed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67" y="1187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56783 L -3.88889E-6 3.703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8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44202 -0.48935 " pathEditMode="relative" rAng="0" ptsTypes="AA">
                                      <p:cBhvr>
                                        <p:cTn id="12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01" y="-2446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59601 0.4416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2208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552 -0.23773 L -3.61111E-6 -2.96296E-6 " pathEditMode="fixed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67" y="1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5" grpId="0"/>
      <p:bldP spid="16" grpId="0"/>
      <p:bldP spid="17" grpId="0"/>
      <p:bldP spid="19" grpId="0" animBg="1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1001395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00099"/>
                </a:solidFill>
              </a:rPr>
              <a:t>Technological</a:t>
            </a:r>
            <a:r>
              <a:rPr lang="en-US" sz="3200" dirty="0" smtClean="0">
                <a:solidFill>
                  <a:srgbClr val="000099"/>
                </a:solidFill>
              </a:rPr>
              <a:t> Tools </a:t>
            </a:r>
            <a:endParaRPr lang="en-US" sz="3200" dirty="0">
              <a:solidFill>
                <a:srgbClr val="000099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66254" y="1644606"/>
            <a:ext cx="4728783" cy="4178599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endParaRPr lang="en-US" dirty="0" smtClean="0"/>
          </a:p>
          <a:p>
            <a:pPr>
              <a:buBlip>
                <a:blip r:embed="rId2"/>
              </a:buBlip>
            </a:pPr>
            <a:r>
              <a:rPr lang="en-US" dirty="0" smtClean="0">
                <a:solidFill>
                  <a:srgbClr val="1111FF"/>
                </a:solidFill>
              </a:rPr>
              <a:t>Graduate Website</a:t>
            </a:r>
          </a:p>
          <a:p>
            <a:pPr marL="320040" lvl="1" indent="0">
              <a:buNone/>
            </a:pPr>
            <a:r>
              <a:rPr lang="en-US" sz="1200" u="sng" dirty="0" smtClean="0">
                <a:ln>
                  <a:solidFill>
                    <a:srgbClr val="1111FF"/>
                  </a:solidFill>
                </a:ln>
                <a:solidFill>
                  <a:srgbClr val="000099"/>
                </a:solidFill>
                <a:hlinkClick r:id="rId3"/>
              </a:rPr>
              <a:t>http</a:t>
            </a:r>
            <a:r>
              <a:rPr lang="en-US" sz="1200" u="sng" dirty="0">
                <a:ln>
                  <a:solidFill>
                    <a:srgbClr val="1111FF"/>
                  </a:solidFill>
                </a:ln>
                <a:solidFill>
                  <a:srgbClr val="000099"/>
                </a:solidFill>
                <a:hlinkClick r:id="rId3"/>
              </a:rPr>
              <a:t>://www.eiu.edu/elegrad</a:t>
            </a:r>
            <a:r>
              <a:rPr lang="en-US" sz="1200" u="sng" dirty="0" smtClean="0">
                <a:ln>
                  <a:solidFill>
                    <a:srgbClr val="1111FF"/>
                  </a:solidFill>
                </a:ln>
                <a:solidFill>
                  <a:srgbClr val="000099"/>
                </a:solidFill>
                <a:hlinkClick r:id="rId3"/>
              </a:rPr>
              <a:t>/</a:t>
            </a:r>
            <a:r>
              <a:rPr lang="en-US" sz="1200" dirty="0" smtClean="0">
                <a:ln>
                  <a:solidFill>
                    <a:srgbClr val="1111FF"/>
                  </a:solidFill>
                </a:ln>
                <a:solidFill>
                  <a:srgbClr val="000099"/>
                </a:solidFill>
              </a:rPr>
              <a:t> </a:t>
            </a:r>
            <a:br>
              <a:rPr lang="en-US" sz="1200" dirty="0" smtClean="0">
                <a:ln>
                  <a:solidFill>
                    <a:srgbClr val="1111FF"/>
                  </a:solidFill>
                </a:ln>
                <a:solidFill>
                  <a:srgbClr val="000099"/>
                </a:solidFill>
              </a:rPr>
            </a:br>
            <a:endParaRPr lang="en-US" sz="1200" dirty="0" smtClean="0">
              <a:ln>
                <a:solidFill>
                  <a:srgbClr val="1111FF"/>
                </a:solidFill>
              </a:ln>
              <a:solidFill>
                <a:srgbClr val="000099"/>
              </a:solidFill>
            </a:endParaRPr>
          </a:p>
          <a:p>
            <a:pPr>
              <a:buBlip>
                <a:blip r:embed="rId2"/>
              </a:buBlip>
            </a:pPr>
            <a:r>
              <a:rPr lang="en-US" dirty="0" smtClean="0">
                <a:solidFill>
                  <a:srgbClr val="1111FF"/>
                </a:solidFill>
              </a:rPr>
              <a:t>On-line Journal</a:t>
            </a:r>
            <a:endParaRPr lang="en-US" dirty="0">
              <a:solidFill>
                <a:srgbClr val="1111FF"/>
              </a:solidFill>
            </a:endParaRPr>
          </a:p>
          <a:p>
            <a:pPr marL="320040" lvl="1" indent="0">
              <a:buNone/>
            </a:pPr>
            <a:r>
              <a:rPr lang="en-US" sz="1200" u="sng" dirty="0" smtClean="0">
                <a:ln>
                  <a:solidFill>
                    <a:srgbClr val="000ADA"/>
                  </a:solidFill>
                </a:ln>
                <a:solidFill>
                  <a:srgbClr val="1111FF"/>
                </a:solidFill>
                <a:hlinkClick r:id="rId4"/>
              </a:rPr>
              <a:t>http</a:t>
            </a:r>
            <a:r>
              <a:rPr lang="en-US" sz="1200" u="sng" dirty="0">
                <a:ln>
                  <a:solidFill>
                    <a:srgbClr val="000ADA"/>
                  </a:solidFill>
                </a:ln>
                <a:solidFill>
                  <a:srgbClr val="1111FF"/>
                </a:solidFill>
                <a:hlinkClick r:id="rId4"/>
              </a:rPr>
              <a:t>://eiu.edu/researchinaction/</a:t>
            </a:r>
            <a:r>
              <a:rPr lang="en-US" sz="1200" u="sng" dirty="0" smtClean="0">
                <a:ln>
                  <a:solidFill>
                    <a:srgbClr val="000ADA"/>
                  </a:solidFill>
                </a:ln>
                <a:solidFill>
                  <a:srgbClr val="1111FF"/>
                </a:solidFill>
                <a:hlinkClick r:id="rId4"/>
              </a:rPr>
              <a:t>index.php</a:t>
            </a:r>
            <a:r>
              <a:rPr lang="en-US" sz="1200" u="sng" dirty="0" smtClean="0">
                <a:solidFill>
                  <a:srgbClr val="1111FF"/>
                </a:solidFill>
              </a:rPr>
              <a:t/>
            </a:r>
            <a:br>
              <a:rPr lang="en-US" sz="1200" u="sng" dirty="0" smtClean="0">
                <a:solidFill>
                  <a:srgbClr val="1111FF"/>
                </a:solidFill>
              </a:rPr>
            </a:br>
            <a:endParaRPr lang="en-US" sz="1200" dirty="0" smtClean="0">
              <a:solidFill>
                <a:srgbClr val="1111FF"/>
              </a:solidFill>
            </a:endParaRPr>
          </a:p>
          <a:p>
            <a:pPr>
              <a:buBlip>
                <a:blip r:embed="rId2"/>
              </a:buBlip>
            </a:pPr>
            <a:r>
              <a:rPr lang="en-US" dirty="0">
                <a:solidFill>
                  <a:srgbClr val="1111FF"/>
                </a:solidFill>
              </a:rPr>
              <a:t>Integrative Graduate Mentoring-EIU </a:t>
            </a:r>
            <a:r>
              <a:rPr lang="en-US" dirty="0" smtClean="0">
                <a:solidFill>
                  <a:srgbClr val="1111FF"/>
                </a:solidFill>
              </a:rPr>
              <a:t>video</a:t>
            </a:r>
          </a:p>
          <a:p>
            <a:pPr marL="320040" lvl="1" indent="0">
              <a:buNone/>
            </a:pPr>
            <a:r>
              <a:rPr lang="en-US" sz="1200" u="sng" dirty="0" smtClean="0">
                <a:ln>
                  <a:solidFill>
                    <a:srgbClr val="000099"/>
                  </a:solidFill>
                </a:ln>
                <a:solidFill>
                  <a:srgbClr val="1111FF"/>
                </a:solidFill>
                <a:hlinkClick r:id="rId5"/>
              </a:rPr>
              <a:t>http</a:t>
            </a:r>
            <a:r>
              <a:rPr lang="en-US" sz="1200" u="sng" dirty="0">
                <a:ln>
                  <a:solidFill>
                    <a:srgbClr val="000099"/>
                  </a:solidFill>
                </a:ln>
                <a:solidFill>
                  <a:srgbClr val="1111FF"/>
                </a:solidFill>
                <a:hlinkClick r:id="rId5"/>
              </a:rPr>
              <a:t>://www.youtube.com/watch?v=</a:t>
            </a:r>
            <a:r>
              <a:rPr lang="en-US" sz="1200" u="sng" dirty="0" smtClean="0">
                <a:ln>
                  <a:solidFill>
                    <a:srgbClr val="000099"/>
                  </a:solidFill>
                </a:ln>
                <a:solidFill>
                  <a:srgbClr val="1111FF"/>
                </a:solidFill>
                <a:hlinkClick r:id="rId5"/>
              </a:rPr>
              <a:t>pWazZY3dlY8</a:t>
            </a:r>
            <a:r>
              <a:rPr lang="en-US" sz="1200" dirty="0" smtClean="0">
                <a:ln>
                  <a:solidFill>
                    <a:srgbClr val="000099"/>
                  </a:solidFill>
                </a:ln>
                <a:solidFill>
                  <a:srgbClr val="1111FF"/>
                </a:solidFill>
              </a:rPr>
              <a:t> </a:t>
            </a:r>
            <a:endParaRPr lang="en-US" sz="1200" dirty="0">
              <a:ln>
                <a:solidFill>
                  <a:srgbClr val="000099"/>
                </a:solidFill>
              </a:ln>
              <a:solidFill>
                <a:srgbClr val="1111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645025" y="1001395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000099"/>
                </a:solidFill>
              </a:rPr>
              <a:t>Networking </a:t>
            </a:r>
            <a:endParaRPr lang="en-US" sz="3200" dirty="0">
              <a:solidFill>
                <a:srgbClr val="000099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918150" y="1697013"/>
            <a:ext cx="4041775" cy="4920187"/>
          </a:xfrm>
        </p:spPr>
        <p:txBody>
          <a:bodyPr>
            <a:normAutofit fontScale="92500"/>
          </a:bodyPr>
          <a:lstStyle/>
          <a:p>
            <a:pPr>
              <a:buBlip>
                <a:blip r:embed="rId2"/>
              </a:buBlip>
            </a:pPr>
            <a:r>
              <a:rPr lang="en-US" sz="1800" dirty="0">
                <a:solidFill>
                  <a:srgbClr val="000ADA"/>
                </a:solidFill>
              </a:rPr>
              <a:t>O</a:t>
            </a:r>
            <a:r>
              <a:rPr lang="en-US" sz="1800" dirty="0" smtClean="0">
                <a:solidFill>
                  <a:srgbClr val="000ADA"/>
                </a:solidFill>
              </a:rPr>
              <a:t>n</a:t>
            </a:r>
            <a:r>
              <a:rPr lang="en-US" sz="1800" dirty="0">
                <a:solidFill>
                  <a:srgbClr val="000ADA"/>
                </a:solidFill>
              </a:rPr>
              <a:t>-campus graduate </a:t>
            </a:r>
            <a:r>
              <a:rPr lang="en-US" sz="1800" dirty="0" smtClean="0">
                <a:solidFill>
                  <a:srgbClr val="000ADA"/>
                </a:solidFill>
              </a:rPr>
              <a:t>coordinator</a:t>
            </a:r>
          </a:p>
          <a:p>
            <a:pPr>
              <a:buBlip>
                <a:blip r:embed="rId2"/>
              </a:buBlip>
            </a:pPr>
            <a:r>
              <a:rPr lang="en-US" sz="1800" dirty="0" smtClean="0">
                <a:solidFill>
                  <a:srgbClr val="000ADA"/>
                </a:solidFill>
              </a:rPr>
              <a:t>Off-campus </a:t>
            </a:r>
            <a:r>
              <a:rPr lang="en-US" sz="1800" dirty="0">
                <a:solidFill>
                  <a:srgbClr val="000ADA"/>
                </a:solidFill>
              </a:rPr>
              <a:t>graduate cohort </a:t>
            </a:r>
            <a:r>
              <a:rPr lang="en-US" sz="1800" dirty="0" smtClean="0">
                <a:solidFill>
                  <a:srgbClr val="000ADA"/>
                </a:solidFill>
              </a:rPr>
              <a:t>liaison</a:t>
            </a:r>
          </a:p>
          <a:p>
            <a:pPr>
              <a:buBlip>
                <a:blip r:embed="rId2"/>
              </a:buBlip>
            </a:pPr>
            <a:r>
              <a:rPr lang="en-US" sz="1800" dirty="0">
                <a:solidFill>
                  <a:srgbClr val="000ADA"/>
                </a:solidFill>
              </a:rPr>
              <a:t>F</a:t>
            </a:r>
            <a:r>
              <a:rPr lang="en-US" sz="1800" dirty="0" smtClean="0">
                <a:solidFill>
                  <a:srgbClr val="000ADA"/>
                </a:solidFill>
              </a:rPr>
              <a:t>aculty </a:t>
            </a:r>
            <a:r>
              <a:rPr lang="en-US" sz="1800" dirty="0">
                <a:solidFill>
                  <a:srgbClr val="000ADA"/>
                </a:solidFill>
              </a:rPr>
              <a:t>interactions during professional </a:t>
            </a:r>
            <a:r>
              <a:rPr lang="en-US" sz="1800" dirty="0" smtClean="0">
                <a:solidFill>
                  <a:srgbClr val="000ADA"/>
                </a:solidFill>
              </a:rPr>
              <a:t>conferences</a:t>
            </a:r>
          </a:p>
          <a:p>
            <a:pPr>
              <a:buBlip>
                <a:blip r:embed="rId2"/>
              </a:buBlip>
            </a:pPr>
            <a:r>
              <a:rPr lang="en-US" sz="1800" dirty="0" smtClean="0">
                <a:solidFill>
                  <a:srgbClr val="000ADA"/>
                </a:solidFill>
              </a:rPr>
              <a:t>Graduate </a:t>
            </a:r>
            <a:r>
              <a:rPr lang="en-US" sz="1800" dirty="0">
                <a:solidFill>
                  <a:srgbClr val="000ADA"/>
                </a:solidFill>
              </a:rPr>
              <a:t>School Information </a:t>
            </a:r>
            <a:r>
              <a:rPr lang="en-US" sz="1800" dirty="0" smtClean="0">
                <a:solidFill>
                  <a:srgbClr val="000ADA"/>
                </a:solidFill>
              </a:rPr>
              <a:t>Day</a:t>
            </a:r>
          </a:p>
          <a:p>
            <a:pPr>
              <a:buBlip>
                <a:blip r:embed="rId2"/>
              </a:buBlip>
            </a:pPr>
            <a:r>
              <a:rPr lang="en-US" sz="1800" dirty="0">
                <a:solidFill>
                  <a:srgbClr val="000ADA"/>
                </a:solidFill>
              </a:rPr>
              <a:t>B</a:t>
            </a:r>
            <a:r>
              <a:rPr lang="en-US" sz="1800" dirty="0" smtClean="0">
                <a:solidFill>
                  <a:srgbClr val="000ADA"/>
                </a:solidFill>
              </a:rPr>
              <a:t>rochure </a:t>
            </a:r>
            <a:r>
              <a:rPr lang="en-US" sz="1800" dirty="0">
                <a:solidFill>
                  <a:srgbClr val="000ADA"/>
                </a:solidFill>
              </a:rPr>
              <a:t>distribution to prospective students during off-campus </a:t>
            </a:r>
            <a:r>
              <a:rPr lang="en-US" sz="1800" dirty="0" smtClean="0">
                <a:solidFill>
                  <a:srgbClr val="000ADA"/>
                </a:solidFill>
              </a:rPr>
              <a:t>visits</a:t>
            </a:r>
          </a:p>
          <a:p>
            <a:pPr>
              <a:buBlip>
                <a:blip r:embed="rId2"/>
              </a:buBlip>
            </a:pPr>
            <a:r>
              <a:rPr lang="en-US" sz="1800" dirty="0" smtClean="0">
                <a:solidFill>
                  <a:srgbClr val="000ADA"/>
                </a:solidFill>
              </a:rPr>
              <a:t>Off</a:t>
            </a:r>
            <a:r>
              <a:rPr lang="en-US" sz="1800" dirty="0">
                <a:solidFill>
                  <a:srgbClr val="000ADA"/>
                </a:solidFill>
              </a:rPr>
              <a:t>-campus presentations for potential </a:t>
            </a:r>
            <a:r>
              <a:rPr lang="en-US" sz="1800" dirty="0" smtClean="0">
                <a:solidFill>
                  <a:srgbClr val="000ADA"/>
                </a:solidFill>
              </a:rPr>
              <a:t>cohorts</a:t>
            </a:r>
          </a:p>
          <a:p>
            <a:pPr>
              <a:buBlip>
                <a:blip r:embed="rId2"/>
              </a:buBlip>
            </a:pPr>
            <a:r>
              <a:rPr lang="en-US" sz="1800" dirty="0" smtClean="0">
                <a:solidFill>
                  <a:srgbClr val="000ADA"/>
                </a:solidFill>
              </a:rPr>
              <a:t>Personal </a:t>
            </a:r>
            <a:r>
              <a:rPr lang="en-US" sz="1800" dirty="0">
                <a:solidFill>
                  <a:srgbClr val="000ADA"/>
                </a:solidFill>
              </a:rPr>
              <a:t>communication (phone calls, letters, or e-mails) with prospective </a:t>
            </a:r>
            <a:r>
              <a:rPr lang="en-US" sz="1800" dirty="0" smtClean="0">
                <a:solidFill>
                  <a:srgbClr val="000ADA"/>
                </a:solidFill>
              </a:rPr>
              <a:t>students</a:t>
            </a:r>
          </a:p>
          <a:p>
            <a:pPr>
              <a:buBlip>
                <a:blip r:embed="rId2"/>
              </a:buBlip>
            </a:pPr>
            <a:r>
              <a:rPr lang="en-US" sz="1800" dirty="0">
                <a:solidFill>
                  <a:srgbClr val="000ADA"/>
                </a:solidFill>
              </a:rPr>
              <a:t>U</a:t>
            </a:r>
            <a:r>
              <a:rPr lang="en-US" sz="1800" dirty="0" smtClean="0">
                <a:solidFill>
                  <a:srgbClr val="000ADA"/>
                </a:solidFill>
              </a:rPr>
              <a:t>ndergraduate </a:t>
            </a:r>
            <a:r>
              <a:rPr lang="en-US" sz="1800" dirty="0">
                <a:solidFill>
                  <a:srgbClr val="000ADA"/>
                </a:solidFill>
              </a:rPr>
              <a:t>advisors purposefully detail coursework that can be used to fulfill the requirements for the Reading Teacher </a:t>
            </a:r>
            <a:r>
              <a:rPr lang="en-US" sz="1800" dirty="0" smtClean="0">
                <a:solidFill>
                  <a:srgbClr val="000ADA"/>
                </a:solidFill>
              </a:rPr>
              <a:t>Endorsement</a:t>
            </a:r>
            <a:endParaRPr lang="en-US" sz="1800" dirty="0">
              <a:solidFill>
                <a:srgbClr val="000ADA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7576"/>
            <a:ext cx="82296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000099"/>
                </a:solidFill>
              </a:rPr>
              <a:t>Recruitment</a:t>
            </a:r>
            <a:r>
              <a:rPr lang="en-US" b="1" dirty="0">
                <a:solidFill>
                  <a:srgbClr val="000099"/>
                </a:solidFill>
              </a:rPr>
              <a:t> </a:t>
            </a:r>
            <a:r>
              <a:rPr lang="en-US" sz="3600" b="1" dirty="0">
                <a:solidFill>
                  <a:srgbClr val="000099"/>
                </a:solidFill>
              </a:rPr>
              <a:t>Plan</a:t>
            </a:r>
            <a:r>
              <a:rPr lang="en-US" dirty="0" smtClean="0">
                <a:solidFill>
                  <a:srgbClr val="000099"/>
                </a:solidFill>
              </a:rPr>
              <a:t> 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362891"/>
              </p:ext>
            </p:extLst>
          </p:nvPr>
        </p:nvGraphicFramePr>
        <p:xfrm>
          <a:off x="423332" y="510635"/>
          <a:ext cx="8314268" cy="4702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6501"/>
                <a:gridCol w="1871348"/>
                <a:gridCol w="2147852"/>
                <a:gridCol w="2078567"/>
              </a:tblGrid>
              <a:tr h="906508">
                <a:tc gridSpan="4"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Enrollment Data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939367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/>
                    </a:p>
                    <a:p>
                      <a:pPr algn="ctr"/>
                      <a:r>
                        <a:rPr lang="en-US" sz="2400" b="1" dirty="0" smtClean="0"/>
                        <a:t>MSED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Reading</a:t>
                      </a:r>
                    </a:p>
                    <a:p>
                      <a:pPr algn="ctr"/>
                      <a:r>
                        <a:rPr lang="en-US" sz="2400" b="1" dirty="0" smtClean="0"/>
                        <a:t>Certificate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 smtClean="0"/>
                    </a:p>
                    <a:p>
                      <a:pPr algn="ctr"/>
                      <a:r>
                        <a:rPr lang="en-US" sz="2400" b="1" dirty="0" smtClean="0"/>
                        <a:t>Total</a:t>
                      </a:r>
                      <a:endParaRPr lang="en-US" sz="2400" b="1" dirty="0"/>
                    </a:p>
                  </a:txBody>
                  <a:tcPr/>
                </a:tc>
              </a:tr>
              <a:tr h="90650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Semester</a:t>
                      </a:r>
                      <a:r>
                        <a:rPr lang="en-US" baseline="0" dirty="0" smtClean="0"/>
                        <a:t> Average</a:t>
                      </a:r>
                    </a:p>
                    <a:p>
                      <a:r>
                        <a:rPr lang="en-US" sz="1400" baseline="0" dirty="0" smtClean="0"/>
                        <a:t>Fall 2009 – Summer 2013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57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9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64</a:t>
                      </a:r>
                      <a:endParaRPr lang="en-US" sz="3600" dirty="0"/>
                    </a:p>
                  </a:txBody>
                  <a:tcPr/>
                </a:tc>
              </a:tr>
              <a:tr h="90650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Fall</a:t>
                      </a:r>
                      <a:r>
                        <a:rPr lang="en-US" baseline="0" dirty="0" smtClean="0"/>
                        <a:t> 2013 </a:t>
                      </a:r>
                    </a:p>
                    <a:p>
                      <a:pPr algn="ctr"/>
                      <a:r>
                        <a:rPr lang="en-US" baseline="0" dirty="0" smtClean="0"/>
                        <a:t>Enrollment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51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9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60</a:t>
                      </a:r>
                      <a:endParaRPr lang="en-US" sz="3600" dirty="0"/>
                    </a:p>
                  </a:txBody>
                  <a:tcPr/>
                </a:tc>
              </a:tr>
              <a:tr h="104374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EPS Enrollment Goal</a:t>
                      </a:r>
                    </a:p>
                    <a:p>
                      <a:pPr algn="ctr"/>
                      <a:r>
                        <a:rPr lang="en-US" dirty="0" smtClean="0"/>
                        <a:t>Fall 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66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12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78</a:t>
                      </a:r>
                      <a:endParaRPr lang="en-US" sz="3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510653" y="5342657"/>
            <a:ext cx="81464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1111FF"/>
                </a:solidFill>
                <a:latin typeface="Trebuchet MS" pitchFamily="34" charset="0"/>
              </a:rPr>
              <a:t>NOTE:  The program also provides </a:t>
            </a:r>
            <a:r>
              <a:rPr lang="en-US" sz="2000" dirty="0">
                <a:solidFill>
                  <a:srgbClr val="1111FF"/>
                </a:solidFill>
                <a:latin typeface="Trebuchet MS" pitchFamily="34" charset="0"/>
              </a:rPr>
              <a:t>coursework to</a:t>
            </a:r>
            <a:r>
              <a:rPr lang="en-US" sz="2000" dirty="0" smtClean="0">
                <a:solidFill>
                  <a:srgbClr val="1111FF"/>
                </a:solidFill>
                <a:latin typeface="Trebuchet MS" pitchFamily="34" charset="0"/>
              </a:rPr>
              <a:t> non</a:t>
            </a:r>
            <a:r>
              <a:rPr lang="en-US" sz="2000" dirty="0">
                <a:solidFill>
                  <a:srgbClr val="1111FF"/>
                </a:solidFill>
                <a:latin typeface="Trebuchet MS" pitchFamily="34" charset="0"/>
              </a:rPr>
              <a:t>-degree </a:t>
            </a:r>
            <a:r>
              <a:rPr lang="en-US" sz="2000" dirty="0" smtClean="0">
                <a:solidFill>
                  <a:srgbClr val="1111FF"/>
                </a:solidFill>
                <a:latin typeface="Trebuchet MS" pitchFamily="34" charset="0"/>
              </a:rPr>
              <a:t>seeking graduate </a:t>
            </a:r>
            <a:r>
              <a:rPr lang="en-US" sz="2000" dirty="0">
                <a:solidFill>
                  <a:srgbClr val="1111FF"/>
                </a:solidFill>
                <a:latin typeface="Trebuchet MS" pitchFamily="34" charset="0"/>
              </a:rPr>
              <a:t>students in order for them to qualify for Middle </a:t>
            </a:r>
            <a:r>
              <a:rPr lang="en-US" sz="2000" dirty="0" smtClean="0">
                <a:solidFill>
                  <a:srgbClr val="1111FF"/>
                </a:solidFill>
                <a:latin typeface="Trebuchet MS" pitchFamily="34" charset="0"/>
              </a:rPr>
              <a:t>Level Endorsements </a:t>
            </a:r>
            <a:r>
              <a:rPr lang="en-US" sz="2000" dirty="0">
                <a:solidFill>
                  <a:srgbClr val="1111FF"/>
                </a:solidFill>
                <a:latin typeface="Trebuchet MS" pitchFamily="34" charset="0"/>
              </a:rPr>
              <a:t>(i.e., an average of 39 endorsements have been earned in each of the past three years</a:t>
            </a:r>
            <a:r>
              <a:rPr lang="en-US" sz="2000" dirty="0" smtClean="0">
                <a:solidFill>
                  <a:srgbClr val="1111FF"/>
                </a:solidFill>
                <a:latin typeface="Trebuchet MS" pitchFamily="34" charset="0"/>
              </a:rPr>
              <a:t>).</a:t>
            </a:r>
            <a:endParaRPr lang="en-US" sz="2000" dirty="0">
              <a:solidFill>
                <a:srgbClr val="1111FF"/>
              </a:solidFill>
              <a:latin typeface="Trebuchet MS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 descr="C:\Users\157841\Desktop\4 pic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1577" y="-855022"/>
            <a:ext cx="18169721" cy="10251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357178" y="-595818"/>
            <a:ext cx="6476105" cy="18793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effectLst>
                  <a:reflection blurRad="6350" stA="55000" endA="300" endPos="45500" dir="5400000" sy="-100000" algn="bl" rotWithShape="0"/>
                </a:effectLst>
              </a:rPr>
              <a:t>Enrollment Management</a:t>
            </a:r>
            <a:r>
              <a:rPr lang="en-US" dirty="0" smtClean="0"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341906" y="1155940"/>
            <a:ext cx="5239910" cy="558924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400" dirty="0" smtClean="0"/>
              <a:t>Demonstrate diversity in regard to:</a:t>
            </a:r>
          </a:p>
          <a:p>
            <a:pPr>
              <a:buNone/>
            </a:pPr>
            <a:endParaRPr lang="en-US" sz="800" dirty="0" smtClean="0"/>
          </a:p>
          <a:p>
            <a:r>
              <a:rPr lang="en-US" sz="1800" dirty="0" smtClean="0"/>
              <a:t>Undergraduate institution (25.9</a:t>
            </a:r>
            <a:r>
              <a:rPr lang="en-US" sz="1800" dirty="0"/>
              <a:t>% </a:t>
            </a:r>
            <a:br>
              <a:rPr lang="en-US" sz="1800" dirty="0"/>
            </a:br>
            <a:r>
              <a:rPr lang="en-US" sz="1800" dirty="0" smtClean="0"/>
              <a:t>graduated </a:t>
            </a:r>
            <a:r>
              <a:rPr lang="en-US" sz="1800" dirty="0"/>
              <a:t>from</a:t>
            </a:r>
            <a:r>
              <a:rPr lang="en-US" sz="1800" dirty="0" smtClean="0"/>
              <a:t> non</a:t>
            </a:r>
            <a:r>
              <a:rPr lang="en-US" sz="1800" dirty="0"/>
              <a:t>-EIU domestic undergraduate universities),</a:t>
            </a:r>
            <a:r>
              <a:rPr lang="en-US" sz="1800" dirty="0" smtClean="0"/>
              <a:t> </a:t>
            </a:r>
            <a:br>
              <a:rPr lang="en-US" sz="1800" dirty="0" smtClean="0"/>
            </a:br>
            <a:r>
              <a:rPr lang="en-US" sz="1800" dirty="0" smtClean="0"/>
              <a:t>   </a:t>
            </a:r>
          </a:p>
          <a:p>
            <a:r>
              <a:rPr lang="en-US" sz="1800" dirty="0"/>
              <a:t>E</a:t>
            </a:r>
            <a:r>
              <a:rPr lang="en-US" sz="1800" dirty="0" smtClean="0"/>
              <a:t>thnicity </a:t>
            </a:r>
            <a:r>
              <a:rPr lang="en-US" sz="1800" dirty="0"/>
              <a:t>(3.7% represent persons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of </a:t>
            </a:r>
            <a:r>
              <a:rPr lang="en-US" sz="1800" dirty="0"/>
              <a:t>color), </a:t>
            </a:r>
            <a:r>
              <a:rPr lang="en-US" sz="1800" dirty="0" smtClean="0"/>
              <a:t>and</a:t>
            </a:r>
            <a:br>
              <a:rPr lang="en-US" sz="1800" dirty="0" smtClean="0"/>
            </a:br>
            <a:r>
              <a:rPr lang="en-US" sz="1800" dirty="0" smtClean="0"/>
              <a:t>   </a:t>
            </a:r>
          </a:p>
          <a:p>
            <a:r>
              <a:rPr lang="en-US" sz="1800" dirty="0" smtClean="0"/>
              <a:t> Gender </a:t>
            </a:r>
            <a:r>
              <a:rPr lang="en-US" sz="1800" dirty="0"/>
              <a:t>(4.9% are males</a:t>
            </a:r>
            <a:r>
              <a:rPr lang="en-US" sz="1800" dirty="0" smtClean="0"/>
              <a:t>).</a:t>
            </a:r>
          </a:p>
          <a:p>
            <a:pPr>
              <a:buNone/>
            </a:pPr>
            <a:r>
              <a:rPr lang="en-US" sz="1800" dirty="0" smtClean="0"/>
              <a:t>   </a:t>
            </a:r>
          </a:p>
          <a:p>
            <a:pPr>
              <a:buNone/>
            </a:pPr>
            <a:r>
              <a:rPr lang="en-US" sz="1800" dirty="0" smtClean="0"/>
              <a:t>NOTE: International students or students </a:t>
            </a:r>
            <a:br>
              <a:rPr lang="en-US" sz="1800" dirty="0" smtClean="0"/>
            </a:br>
            <a:r>
              <a:rPr lang="en-US" sz="1800" dirty="0" smtClean="0"/>
              <a:t>outside of Illinois may not qualify for the graduate program if they do not hold a </a:t>
            </a:r>
            <a:br>
              <a:rPr lang="en-US" sz="1800" dirty="0" smtClean="0"/>
            </a:br>
            <a:r>
              <a:rPr lang="en-US" sz="1800" dirty="0" smtClean="0"/>
              <a:t>current teaching certificate.</a:t>
            </a:r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52658" y="2130197"/>
            <a:ext cx="409408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1</a:t>
            </a:r>
            <a:endParaRPr lang="en-US" sz="32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C:\Users\157841\Desktop\4 pic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3452" y="-831272"/>
            <a:ext cx="18169721" cy="10251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20128" y="299267"/>
            <a:ext cx="6277697" cy="5461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effectLst>
                  <a:reflection blurRad="6350" stA="55000" endA="300" endPos="45500" dir="5400000" sy="-100000" algn="bl" rotWithShape="0"/>
                </a:effectLst>
              </a:rPr>
              <a:t>Enrollment </a:t>
            </a:r>
            <a:r>
              <a:rPr lang="en-US" dirty="0">
                <a:effectLst>
                  <a:reflection blurRad="6350" stA="55000" endA="300" endPos="45500" dir="5400000" sy="-100000" algn="bl" rotWithShape="0"/>
                </a:effectLst>
              </a:rPr>
              <a:t>Management</a:t>
            </a:r>
            <a:r>
              <a:rPr lang="en-US" dirty="0" smtClean="0"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54479" y="845389"/>
            <a:ext cx="4317521" cy="543665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/>
              <a:t>2012 Illinois School </a:t>
            </a:r>
          </a:p>
          <a:p>
            <a:pPr algn="ctr">
              <a:buNone/>
            </a:pPr>
            <a:r>
              <a:rPr lang="en-US" dirty="0" smtClean="0"/>
              <a:t>Report Card Data reveals…</a:t>
            </a:r>
          </a:p>
          <a:p>
            <a:r>
              <a:rPr lang="en-US" dirty="0" smtClean="0"/>
              <a:t>Regional schools represent </a:t>
            </a:r>
            <a:r>
              <a:rPr lang="en-US" dirty="0"/>
              <a:t>districts/communities of varying sizes that</a:t>
            </a:r>
            <a:r>
              <a:rPr lang="en-US" dirty="0" smtClean="0"/>
              <a:t> enhance </a:t>
            </a:r>
            <a:r>
              <a:rPr lang="en-US" dirty="0"/>
              <a:t>the diversity and </a:t>
            </a:r>
            <a:r>
              <a:rPr lang="en-US" dirty="0" smtClean="0"/>
              <a:t>broaden </a:t>
            </a:r>
            <a:r>
              <a:rPr lang="en-US" dirty="0"/>
              <a:t>the perspectives of the MSED </a:t>
            </a:r>
            <a:r>
              <a:rPr lang="en-US" dirty="0" smtClean="0"/>
              <a:t>candidates.</a:t>
            </a:r>
          </a:p>
          <a:p>
            <a:endParaRPr lang="en-US" sz="1514" dirty="0" smtClean="0"/>
          </a:p>
          <a:p>
            <a:r>
              <a:rPr lang="en-US" dirty="0" smtClean="0"/>
              <a:t>MSED </a:t>
            </a:r>
            <a:r>
              <a:rPr lang="en-US" dirty="0"/>
              <a:t>students are more diverse</a:t>
            </a:r>
            <a:r>
              <a:rPr lang="en-US" dirty="0" smtClean="0"/>
              <a:t> in regard to ethnicity/race than </a:t>
            </a:r>
            <a:r>
              <a:rPr lang="en-US" dirty="0"/>
              <a:t>the general population of teachers within regional </a:t>
            </a:r>
            <a:r>
              <a:rPr lang="en-US" dirty="0" smtClean="0"/>
              <a:t>schools.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50783" y="2153947"/>
            <a:ext cx="409408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1</a:t>
            </a:r>
            <a:endParaRPr lang="en-US" sz="32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C:\Users\157841\Desktop\4 pic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3452" y="-831272"/>
            <a:ext cx="18169721" cy="10251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326302" y="166255"/>
            <a:ext cx="6881547" cy="64454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effectLst>
                  <a:reflection blurRad="6350" stA="55000" endA="300" endPos="45500" dir="5400000" sy="-100000" algn="bl" rotWithShape="0"/>
                </a:effectLst>
              </a:rPr>
              <a:t>Enrollment </a:t>
            </a:r>
            <a:r>
              <a:rPr lang="en-US" dirty="0">
                <a:effectLst>
                  <a:reflection blurRad="6350" stA="55000" endA="300" endPos="45500" dir="5400000" sy="-100000" algn="bl" rotWithShape="0"/>
                </a:effectLst>
              </a:rPr>
              <a:t>Management</a:t>
            </a:r>
            <a:r>
              <a:rPr lang="en-US" dirty="0" smtClean="0"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endParaRPr lang="en-US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0" y="27317"/>
            <a:ext cx="4892634" cy="6830683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en-US" sz="8000" b="1" dirty="0" smtClean="0"/>
              <a:t>Selection Criteria</a:t>
            </a:r>
            <a:r>
              <a:rPr lang="en-US" sz="4211" b="1" dirty="0" smtClean="0"/>
              <a:t/>
            </a:r>
            <a:br>
              <a:rPr lang="en-US" sz="4211" b="1" dirty="0" smtClean="0"/>
            </a:br>
            <a:endParaRPr lang="en-US" sz="4211" b="1" dirty="0" smtClean="0"/>
          </a:p>
          <a:p>
            <a:pPr>
              <a:buNone/>
            </a:pPr>
            <a:r>
              <a:rPr lang="en-US" sz="8000" dirty="0" smtClean="0"/>
              <a:t>  The </a:t>
            </a:r>
            <a:r>
              <a:rPr lang="en-US" sz="7200" dirty="0" smtClean="0"/>
              <a:t>Entry Level Data Committee reviews the application materials and rates the candidate using the </a:t>
            </a:r>
            <a:r>
              <a:rPr lang="en-US" sz="7200" i="1" dirty="0" smtClean="0"/>
              <a:t>Advanced Candidate Assessment #1 – Entry Level Rubric</a:t>
            </a:r>
            <a:r>
              <a:rPr lang="en-US" sz="7200" dirty="0" smtClean="0"/>
              <a:t> in order to arrive at an appropriate admission decision. </a:t>
            </a:r>
            <a:r>
              <a:rPr lang="en-US" sz="5000" dirty="0" smtClean="0"/>
              <a:t/>
            </a:r>
            <a:br>
              <a:rPr lang="en-US" sz="5000" dirty="0" smtClean="0"/>
            </a:br>
            <a:endParaRPr lang="en-US" sz="5000" b="1" dirty="0" smtClean="0"/>
          </a:p>
          <a:p>
            <a:pPr algn="ctr">
              <a:buNone/>
            </a:pPr>
            <a:r>
              <a:rPr lang="en-US" sz="8000" b="1" dirty="0" smtClean="0"/>
              <a:t>Application Materials</a:t>
            </a:r>
          </a:p>
          <a:p>
            <a:pPr algn="ctr">
              <a:buNone/>
            </a:pPr>
            <a:endParaRPr lang="en-US" sz="3789" b="1" dirty="0" smtClean="0"/>
          </a:p>
          <a:p>
            <a:r>
              <a:rPr lang="en-US" sz="7200" dirty="0"/>
              <a:t>T</a:t>
            </a:r>
            <a:r>
              <a:rPr lang="en-US" sz="7200" dirty="0" smtClean="0"/>
              <a:t>ranscripts </a:t>
            </a:r>
            <a:r>
              <a:rPr lang="en-US" sz="7200" dirty="0"/>
              <a:t>showing the required 3.0 GPA within the last 60 hours of undergraduate study [or 3.0 GPA in the first 12 hours of graduate coursework];</a:t>
            </a:r>
            <a:r>
              <a:rPr lang="en-US" sz="7200" dirty="0" smtClean="0"/>
              <a:t> </a:t>
            </a:r>
          </a:p>
          <a:p>
            <a:r>
              <a:rPr lang="en-US" sz="7200" dirty="0"/>
              <a:t>C</a:t>
            </a:r>
            <a:r>
              <a:rPr lang="en-US" sz="7200" dirty="0" smtClean="0"/>
              <a:t>urrent </a:t>
            </a:r>
            <a:r>
              <a:rPr lang="en-US" sz="7200" dirty="0"/>
              <a:t>teaching </a:t>
            </a:r>
            <a:r>
              <a:rPr lang="en-US" sz="7200" dirty="0" smtClean="0"/>
              <a:t>certificate </a:t>
            </a:r>
            <a:r>
              <a:rPr lang="en-US" sz="7200" dirty="0"/>
              <a:t>[the applicant, if not appropriately </a:t>
            </a:r>
            <a:r>
              <a:rPr lang="en-US" sz="7200" dirty="0" smtClean="0"/>
              <a:t>certified, </a:t>
            </a:r>
            <a:r>
              <a:rPr lang="en-US" sz="7200" dirty="0"/>
              <a:t>must complete the necessary undergraduate course work];</a:t>
            </a:r>
            <a:r>
              <a:rPr lang="en-US" sz="7200" dirty="0" smtClean="0"/>
              <a:t> </a:t>
            </a:r>
          </a:p>
          <a:p>
            <a:r>
              <a:rPr lang="en-US" sz="7200" dirty="0"/>
              <a:t>T</a:t>
            </a:r>
            <a:r>
              <a:rPr lang="en-US" sz="7200" dirty="0" smtClean="0"/>
              <a:t>wo </a:t>
            </a:r>
            <a:r>
              <a:rPr lang="en-US" sz="7200" dirty="0"/>
              <a:t>letters of recommendation from professional </a:t>
            </a:r>
            <a:r>
              <a:rPr lang="en-US" sz="7200" dirty="0" smtClean="0"/>
              <a:t>sources; </a:t>
            </a:r>
          </a:p>
          <a:p>
            <a:r>
              <a:rPr lang="en-US" sz="7200" dirty="0"/>
              <a:t>P</a:t>
            </a:r>
            <a:r>
              <a:rPr lang="en-US" sz="7200" dirty="0" smtClean="0"/>
              <a:t>rofessional </a:t>
            </a:r>
            <a:r>
              <a:rPr lang="en-US" sz="7200" dirty="0"/>
              <a:t>resume;</a:t>
            </a:r>
            <a:r>
              <a:rPr lang="en-US" sz="7200" dirty="0" smtClean="0"/>
              <a:t> </a:t>
            </a:r>
          </a:p>
          <a:p>
            <a:r>
              <a:rPr lang="en-US" sz="7200" dirty="0" smtClean="0"/>
              <a:t>Formal letter </a:t>
            </a:r>
            <a:r>
              <a:rPr lang="en-US" sz="7200" dirty="0"/>
              <a:t>of application; and</a:t>
            </a:r>
            <a:r>
              <a:rPr lang="en-US" sz="7200" dirty="0" smtClean="0"/>
              <a:t> </a:t>
            </a:r>
          </a:p>
          <a:p>
            <a:r>
              <a:rPr lang="en-US" sz="7200" dirty="0" smtClean="0"/>
              <a:t>Completed </a:t>
            </a:r>
            <a:r>
              <a:rPr lang="en-US" sz="7200" i="1" dirty="0"/>
              <a:t>Advanced Candidate Self-Assessment</a:t>
            </a:r>
            <a:r>
              <a:rPr lang="en-US" sz="7200" dirty="0"/>
              <a:t> form</a:t>
            </a:r>
            <a:r>
              <a:rPr lang="en-US" sz="7200" dirty="0" smtClean="0"/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50783" y="2153947"/>
            <a:ext cx="409408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 smtClean="0">
                <a:ln w="11430"/>
                <a:solidFill>
                  <a:srgbClr val="1111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Criterion 1</a:t>
            </a:r>
            <a:endParaRPr lang="en-US" sz="3200" b="1" spc="50" dirty="0">
              <a:ln w="11430"/>
              <a:solidFill>
                <a:srgbClr val="1111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11/5/2013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D410-9DE3-1349-B75C-62CDD0BE65D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1747</TotalTime>
  <Words>3294</Words>
  <Application>Microsoft Office PowerPoint</Application>
  <PresentationFormat>On-screen Show (4:3)</PresentationFormat>
  <Paragraphs>612</Paragraphs>
  <Slides>49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Slipstream</vt:lpstr>
      <vt:lpstr>First Choice Program Review</vt:lpstr>
      <vt:lpstr>PowerPoint Presentation</vt:lpstr>
      <vt:lpstr>PowerPoint Presentation</vt:lpstr>
      <vt:lpstr>Enrollment Management </vt:lpstr>
      <vt:lpstr>Recruitment Plan </vt:lpstr>
      <vt:lpstr>PowerPoint Presentation</vt:lpstr>
      <vt:lpstr> Enrollment Management  </vt:lpstr>
      <vt:lpstr>Enrollment Management </vt:lpstr>
      <vt:lpstr>Enrollment Management </vt:lpstr>
      <vt:lpstr>PowerPoint Presentation</vt:lpstr>
      <vt:lpstr>Assistantship/Scholarship Management </vt:lpstr>
      <vt:lpstr>Assistantship/Scholarship  Management  </vt:lpstr>
      <vt:lpstr>Assistantship/Scholarship  Management  </vt:lpstr>
      <vt:lpstr>Assistantship/Scholarship  Management  </vt:lpstr>
      <vt:lpstr>PowerPoint Presentation</vt:lpstr>
      <vt:lpstr>Matriculation Management </vt:lpstr>
      <vt:lpstr>PowerPoint Presentation</vt:lpstr>
      <vt:lpstr>PowerPoint Presentation</vt:lpstr>
      <vt:lpstr>Graduate Placement </vt:lpstr>
      <vt:lpstr>Graduate Placement </vt:lpstr>
      <vt:lpstr>PowerPoint Presentation</vt:lpstr>
      <vt:lpstr>PowerPoint Presentation</vt:lpstr>
      <vt:lpstr>Assessment</vt:lpstr>
      <vt:lpstr>PowerPoint Presentation</vt:lpstr>
      <vt:lpstr>Assessment Results Documented by CASA</vt:lpstr>
      <vt:lpstr>Assessment Results Documented by  the Graduate School</vt:lpstr>
      <vt:lpstr>Provost’s Assessment Award </vt:lpstr>
      <vt:lpstr>PowerPoint Presentation</vt:lpstr>
      <vt:lpstr>Mission and Planning Leadership</vt:lpstr>
      <vt:lpstr>Administrative Leadership</vt:lpstr>
      <vt:lpstr>Graduate Faculty Leadership</vt:lpstr>
      <vt:lpstr>Graduate Faculty Leadership</vt:lpstr>
      <vt:lpstr>Curricular Leadership by External Review</vt:lpstr>
      <vt:lpstr>Capstone Leadership</vt:lpstr>
      <vt:lpstr>Student Leadership</vt:lpstr>
      <vt:lpstr>Alumni Leadership</vt:lpstr>
      <vt:lpstr>External Partnerships</vt:lpstr>
      <vt:lpstr>PowerPoint Presentation</vt:lpstr>
      <vt:lpstr>Student Research Leadership</vt:lpstr>
      <vt:lpstr>Student Research Leadership</vt:lpstr>
      <vt:lpstr>Research and Travel Grants</vt:lpstr>
      <vt:lpstr>Showcasing Graduate Scholarship/Creative Activity</vt:lpstr>
      <vt:lpstr>Award Program Participation</vt:lpstr>
      <vt:lpstr>Award Program Participation</vt:lpstr>
      <vt:lpstr>PowerPoint Presentation</vt:lpstr>
      <vt:lpstr>Coordinator Leadership</vt:lpstr>
      <vt:lpstr>PowerPoint Presentation</vt:lpstr>
      <vt:lpstr>Graduate Faculty Leadership</vt:lpstr>
      <vt:lpstr>PowerPoint Presentation</vt:lpstr>
    </vt:vector>
  </TitlesOfParts>
  <Company>Eastern Illinois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Criterion 1: Enrollment Management</dc:title>
  <dc:creator>Linda Reven</dc:creator>
  <cp:lastModifiedBy>Linda M Reven</cp:lastModifiedBy>
  <cp:revision>216</cp:revision>
  <cp:lastPrinted>2013-09-30T00:13:35Z</cp:lastPrinted>
  <dcterms:created xsi:type="dcterms:W3CDTF">2013-11-01T12:25:39Z</dcterms:created>
  <dcterms:modified xsi:type="dcterms:W3CDTF">2013-11-01T15:24:11Z</dcterms:modified>
</cp:coreProperties>
</file>