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91" y="-15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oleObject" Target="file:///\\gradserv\grad\Dean-Assistant\Completed\Theses%20Reports\Thesis%20Summary%202000%20to%20Present.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gradserv\grad\Dean-Assistant\Completed\Theses%20Reports\Thesis%20Summary%202000%20to%20Present.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gradserv\grad\Dean-Assistant\Completed\Theses%20Reports\Thesis%20Summary%202000%20to%20Present.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gradserv\grad\Dean-Assistant\Completed\Theses%20Reports\Thesis%20Summary%202000%20to%20Present.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gradserv\grad\Dean-Assistant\Completed\Theses%20Reports\Thesis%20Summary%202000%20to%20Present.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gradserv\grad\Dean-Assistant\Completed\Theses%20Reports\Thesis%20Summary%202000%20to%20Present.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Thesis</a:t>
            </a:r>
            <a:r>
              <a:rPr lang="en-US" baseline="0" dirty="0"/>
              <a:t> Production </a:t>
            </a:r>
            <a:r>
              <a:rPr lang="en-US" baseline="0" dirty="0" smtClean="0"/>
              <a:t>2002-2012</a:t>
            </a:r>
            <a:endParaRPr lang="en-US" dirty="0"/>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dLbls>
            <c:spPr>
              <a:ln>
                <a:solidFill>
                  <a:schemeClr val="tx1"/>
                </a:solidFill>
              </a:ln>
            </c:spPr>
            <c:showLegendKey val="0"/>
            <c:showVal val="1"/>
            <c:showCatName val="0"/>
            <c:showSerName val="0"/>
            <c:showPercent val="0"/>
            <c:showBubbleSize val="0"/>
            <c:showLeaderLines val="0"/>
          </c:dLbls>
          <c:cat>
            <c:strRef>
              <c:f>Sheet1!$E$4:$O$4</c:f>
              <c:strCache>
                <c:ptCount val="11"/>
                <c:pt idx="0">
                  <c:v> FY 2002</c:v>
                </c:pt>
                <c:pt idx="1">
                  <c:v>FY 2003</c:v>
                </c:pt>
                <c:pt idx="2">
                  <c:v>FY 2004</c:v>
                </c:pt>
                <c:pt idx="3">
                  <c:v>FY 2005</c:v>
                </c:pt>
                <c:pt idx="4">
                  <c:v>FY 2006</c:v>
                </c:pt>
                <c:pt idx="5">
                  <c:v>FY 2007</c:v>
                </c:pt>
                <c:pt idx="6">
                  <c:v>FY 2008</c:v>
                </c:pt>
                <c:pt idx="7">
                  <c:v>FY 2009</c:v>
                </c:pt>
                <c:pt idx="8">
                  <c:v>FY 2010</c:v>
                </c:pt>
                <c:pt idx="9">
                  <c:v>FY 2011</c:v>
                </c:pt>
                <c:pt idx="10">
                  <c:v>FY 2012</c:v>
                </c:pt>
              </c:strCache>
            </c:strRef>
          </c:cat>
          <c:val>
            <c:numRef>
              <c:f>Sheet1!$E$41:$O$41</c:f>
              <c:numCache>
                <c:formatCode>General</c:formatCode>
                <c:ptCount val="11"/>
                <c:pt idx="0">
                  <c:v>56</c:v>
                </c:pt>
                <c:pt idx="1">
                  <c:v>49</c:v>
                </c:pt>
                <c:pt idx="2">
                  <c:v>57</c:v>
                </c:pt>
                <c:pt idx="3">
                  <c:v>56</c:v>
                </c:pt>
                <c:pt idx="4">
                  <c:v>46</c:v>
                </c:pt>
                <c:pt idx="5">
                  <c:v>128</c:v>
                </c:pt>
                <c:pt idx="6">
                  <c:v>77</c:v>
                </c:pt>
                <c:pt idx="7">
                  <c:v>139</c:v>
                </c:pt>
                <c:pt idx="8">
                  <c:v>136</c:v>
                </c:pt>
                <c:pt idx="9">
                  <c:v>133</c:v>
                </c:pt>
                <c:pt idx="10">
                  <c:v>118</c:v>
                </c:pt>
              </c:numCache>
            </c:numRef>
          </c:val>
        </c:ser>
        <c:dLbls>
          <c:showLegendKey val="0"/>
          <c:showVal val="0"/>
          <c:showCatName val="0"/>
          <c:showSerName val="0"/>
          <c:showPercent val="0"/>
          <c:showBubbleSize val="0"/>
        </c:dLbls>
        <c:gapWidth val="150"/>
        <c:shape val="box"/>
        <c:axId val="83441536"/>
        <c:axId val="83443072"/>
        <c:axId val="0"/>
      </c:bar3DChart>
      <c:catAx>
        <c:axId val="83441536"/>
        <c:scaling>
          <c:orientation val="minMax"/>
        </c:scaling>
        <c:delete val="0"/>
        <c:axPos val="b"/>
        <c:majorTickMark val="none"/>
        <c:minorTickMark val="none"/>
        <c:tickLblPos val="nextTo"/>
        <c:crossAx val="83443072"/>
        <c:crosses val="autoZero"/>
        <c:auto val="1"/>
        <c:lblAlgn val="ctr"/>
        <c:lblOffset val="100"/>
        <c:noMultiLvlLbl val="0"/>
      </c:catAx>
      <c:valAx>
        <c:axId val="83443072"/>
        <c:scaling>
          <c:orientation val="minMax"/>
        </c:scaling>
        <c:delete val="0"/>
        <c:axPos val="l"/>
        <c:majorGridlines/>
        <c:numFmt formatCode="General" sourceLinked="1"/>
        <c:majorTickMark val="none"/>
        <c:minorTickMark val="none"/>
        <c:tickLblPos val="nextTo"/>
        <c:crossAx val="83441536"/>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Counseling</a:t>
            </a:r>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dLbls>
            <c:spPr>
              <a:solidFill>
                <a:schemeClr val="bg1"/>
              </a:solidFill>
              <a:ln>
                <a:solidFill>
                  <a:schemeClr val="tx1"/>
                </a:solidFill>
              </a:ln>
            </c:spPr>
            <c:showLegendKey val="0"/>
            <c:showVal val="1"/>
            <c:showCatName val="0"/>
            <c:showSerName val="0"/>
            <c:showPercent val="0"/>
            <c:showBubbleSize val="0"/>
            <c:showLeaderLines val="0"/>
          </c:dLbls>
          <c:cat>
            <c:strRef>
              <c:f>Sheet1!$K$4:$O$4</c:f>
              <c:strCache>
                <c:ptCount val="5"/>
                <c:pt idx="0">
                  <c:v>FY 2008</c:v>
                </c:pt>
                <c:pt idx="1">
                  <c:v>FY 2009</c:v>
                </c:pt>
                <c:pt idx="2">
                  <c:v>FY 2010</c:v>
                </c:pt>
                <c:pt idx="3">
                  <c:v>FY 2011</c:v>
                </c:pt>
                <c:pt idx="4">
                  <c:v>FY 2012</c:v>
                </c:pt>
              </c:strCache>
            </c:strRef>
          </c:cat>
          <c:val>
            <c:numRef>
              <c:f>Sheet1!$K$21:$O$21</c:f>
              <c:numCache>
                <c:formatCode>General</c:formatCode>
                <c:ptCount val="5"/>
                <c:pt idx="0">
                  <c:v>0</c:v>
                </c:pt>
                <c:pt idx="1">
                  <c:v>19</c:v>
                </c:pt>
                <c:pt idx="2" formatCode="0">
                  <c:v>26</c:v>
                </c:pt>
                <c:pt idx="3" formatCode="0">
                  <c:v>30</c:v>
                </c:pt>
                <c:pt idx="4" formatCode="0">
                  <c:v>26</c:v>
                </c:pt>
              </c:numCache>
            </c:numRef>
          </c:val>
        </c:ser>
        <c:dLbls>
          <c:showLegendKey val="0"/>
          <c:showVal val="0"/>
          <c:showCatName val="0"/>
          <c:showSerName val="0"/>
          <c:showPercent val="0"/>
          <c:showBubbleSize val="0"/>
        </c:dLbls>
        <c:gapWidth val="150"/>
        <c:shape val="box"/>
        <c:axId val="87228800"/>
        <c:axId val="87230336"/>
        <c:axId val="0"/>
      </c:bar3DChart>
      <c:catAx>
        <c:axId val="87228800"/>
        <c:scaling>
          <c:orientation val="minMax"/>
        </c:scaling>
        <c:delete val="0"/>
        <c:axPos val="b"/>
        <c:majorTickMark val="none"/>
        <c:minorTickMark val="none"/>
        <c:tickLblPos val="nextTo"/>
        <c:crossAx val="87230336"/>
        <c:crosses val="autoZero"/>
        <c:auto val="1"/>
        <c:lblAlgn val="ctr"/>
        <c:lblOffset val="100"/>
        <c:noMultiLvlLbl val="0"/>
      </c:catAx>
      <c:valAx>
        <c:axId val="87230336"/>
        <c:scaling>
          <c:orientation val="minMax"/>
        </c:scaling>
        <c:delete val="0"/>
        <c:axPos val="l"/>
        <c:majorGridlines/>
        <c:numFmt formatCode="General" sourceLinked="1"/>
        <c:majorTickMark val="none"/>
        <c:minorTickMark val="none"/>
        <c:tickLblPos val="nextTo"/>
        <c:crossAx val="87228800"/>
        <c:crosses val="autoZero"/>
        <c:crossBetween val="between"/>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smtClean="0"/>
              <a:t>Psychology</a:t>
            </a:r>
            <a:endParaRPr lang="en-US" dirty="0"/>
          </a:p>
        </c:rich>
      </c:tx>
      <c:layout/>
      <c:overlay val="0"/>
    </c:title>
    <c:autoTitleDeleted val="0"/>
    <c:view3D>
      <c:rotX val="15"/>
      <c:rotY val="20"/>
      <c:rAngAx val="1"/>
    </c:view3D>
    <c:floor>
      <c:thickness val="0"/>
    </c:floor>
    <c:sideWall>
      <c:thickness val="0"/>
    </c:sideWall>
    <c:backWall>
      <c:thickness val="0"/>
    </c:backWall>
    <c:plotArea>
      <c:layout/>
      <c:bar3DChart>
        <c:barDir val="col"/>
        <c:grouping val="stacked"/>
        <c:varyColors val="0"/>
        <c:ser>
          <c:idx val="0"/>
          <c:order val="0"/>
          <c:invertIfNegative val="0"/>
          <c:dLbls>
            <c:spPr>
              <a:solidFill>
                <a:schemeClr val="bg1"/>
              </a:solidFill>
              <a:ln>
                <a:solidFill>
                  <a:schemeClr val="tx1"/>
                </a:solidFill>
              </a:ln>
            </c:spPr>
            <c:showLegendKey val="0"/>
            <c:showVal val="1"/>
            <c:showCatName val="0"/>
            <c:showSerName val="0"/>
            <c:showPercent val="0"/>
            <c:showBubbleSize val="0"/>
            <c:showLeaderLines val="0"/>
          </c:dLbls>
          <c:cat>
            <c:strRef>
              <c:f>Sheet1!$K$4:$O$4</c:f>
              <c:strCache>
                <c:ptCount val="5"/>
                <c:pt idx="0">
                  <c:v>FY 2008</c:v>
                </c:pt>
                <c:pt idx="1">
                  <c:v>FY 2009</c:v>
                </c:pt>
                <c:pt idx="2">
                  <c:v>FY 2010</c:v>
                </c:pt>
                <c:pt idx="3">
                  <c:v>FY 2011</c:v>
                </c:pt>
                <c:pt idx="4">
                  <c:v>FY 2012</c:v>
                </c:pt>
              </c:strCache>
            </c:strRef>
          </c:cat>
          <c:val>
            <c:numRef>
              <c:f>Sheet1!$K$37:$O$37</c:f>
              <c:numCache>
                <c:formatCode>General</c:formatCode>
                <c:ptCount val="5"/>
                <c:pt idx="0">
                  <c:v>4</c:v>
                </c:pt>
                <c:pt idx="1">
                  <c:v>13</c:v>
                </c:pt>
                <c:pt idx="2">
                  <c:v>12</c:v>
                </c:pt>
                <c:pt idx="3">
                  <c:v>17</c:v>
                </c:pt>
                <c:pt idx="4">
                  <c:v>9</c:v>
                </c:pt>
              </c:numCache>
            </c:numRef>
          </c:val>
        </c:ser>
        <c:ser>
          <c:idx val="1"/>
          <c:order val="1"/>
          <c:invertIfNegative val="0"/>
          <c:dLbls>
            <c:spPr>
              <a:solidFill>
                <a:schemeClr val="bg1"/>
              </a:solidFill>
              <a:ln>
                <a:solidFill>
                  <a:schemeClr val="tx1"/>
                </a:solidFill>
              </a:ln>
            </c:spPr>
            <c:showLegendKey val="0"/>
            <c:showVal val="1"/>
            <c:showCatName val="0"/>
            <c:showSerName val="0"/>
            <c:showPercent val="0"/>
            <c:showBubbleSize val="0"/>
            <c:showLeaderLines val="0"/>
          </c:dLbls>
          <c:cat>
            <c:strRef>
              <c:f>Sheet1!$K$4:$O$4</c:f>
              <c:strCache>
                <c:ptCount val="5"/>
                <c:pt idx="0">
                  <c:v>FY 2008</c:v>
                </c:pt>
                <c:pt idx="1">
                  <c:v>FY 2009</c:v>
                </c:pt>
                <c:pt idx="2">
                  <c:v>FY 2010</c:v>
                </c:pt>
                <c:pt idx="3">
                  <c:v>FY 2011</c:v>
                </c:pt>
                <c:pt idx="4">
                  <c:v>FY 2012</c:v>
                </c:pt>
              </c:strCache>
            </c:strRef>
          </c:cat>
          <c:val>
            <c:numRef>
              <c:f>Sheet1!$K$38:$O$38</c:f>
              <c:numCache>
                <c:formatCode>General</c:formatCode>
                <c:ptCount val="5"/>
                <c:pt idx="0">
                  <c:v>11</c:v>
                </c:pt>
                <c:pt idx="1">
                  <c:v>13</c:v>
                </c:pt>
                <c:pt idx="2">
                  <c:v>11</c:v>
                </c:pt>
                <c:pt idx="3">
                  <c:v>9</c:v>
                </c:pt>
                <c:pt idx="4">
                  <c:v>13</c:v>
                </c:pt>
              </c:numCache>
            </c:numRef>
          </c:val>
        </c:ser>
        <c:dLbls>
          <c:showLegendKey val="0"/>
          <c:showVal val="0"/>
          <c:showCatName val="0"/>
          <c:showSerName val="0"/>
          <c:showPercent val="0"/>
          <c:showBubbleSize val="0"/>
        </c:dLbls>
        <c:gapWidth val="55"/>
        <c:gapDepth val="55"/>
        <c:shape val="box"/>
        <c:axId val="87261184"/>
        <c:axId val="87262720"/>
        <c:axId val="0"/>
      </c:bar3DChart>
      <c:catAx>
        <c:axId val="87261184"/>
        <c:scaling>
          <c:orientation val="minMax"/>
        </c:scaling>
        <c:delete val="0"/>
        <c:axPos val="b"/>
        <c:majorTickMark val="none"/>
        <c:minorTickMark val="none"/>
        <c:tickLblPos val="nextTo"/>
        <c:crossAx val="87262720"/>
        <c:crosses val="autoZero"/>
        <c:auto val="1"/>
        <c:lblAlgn val="ctr"/>
        <c:lblOffset val="100"/>
        <c:noMultiLvlLbl val="0"/>
      </c:catAx>
      <c:valAx>
        <c:axId val="87262720"/>
        <c:scaling>
          <c:orientation val="minMax"/>
        </c:scaling>
        <c:delete val="0"/>
        <c:axPos val="l"/>
        <c:majorGridlines/>
        <c:numFmt formatCode="General" sourceLinked="1"/>
        <c:majorTickMark val="none"/>
        <c:minorTickMark val="none"/>
        <c:tickLblPos val="nextTo"/>
        <c:crossAx val="87261184"/>
        <c:crosses val="autoZero"/>
        <c:crossBetween val="between"/>
      </c:valAx>
    </c:plotArea>
    <c:legend>
      <c:legendPos val="r"/>
      <c:layout/>
      <c:overlay val="0"/>
    </c:legend>
    <c:plotVisOnly val="1"/>
    <c:dispBlanksAs val="gap"/>
    <c:showDLblsOverMax val="0"/>
  </c:chart>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Biological</a:t>
            </a:r>
            <a:r>
              <a:rPr lang="en-US" baseline="0"/>
              <a:t> Sciences</a:t>
            </a:r>
            <a:endParaRPr lang="en-US"/>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dLbls>
            <c:spPr>
              <a:solidFill>
                <a:schemeClr val="bg1"/>
              </a:solidFill>
              <a:ln>
                <a:solidFill>
                  <a:schemeClr val="tx1"/>
                </a:solidFill>
              </a:ln>
            </c:spPr>
            <c:showLegendKey val="0"/>
            <c:showVal val="1"/>
            <c:showCatName val="0"/>
            <c:showSerName val="0"/>
            <c:showPercent val="0"/>
            <c:showBubbleSize val="0"/>
            <c:showLeaderLines val="0"/>
          </c:dLbls>
          <c:cat>
            <c:strRef>
              <c:f>Sheet1!$K$4:$O$4</c:f>
              <c:strCache>
                <c:ptCount val="5"/>
                <c:pt idx="0">
                  <c:v>FY 2008</c:v>
                </c:pt>
                <c:pt idx="1">
                  <c:v>FY 2009</c:v>
                </c:pt>
                <c:pt idx="2">
                  <c:v>FY 2010</c:v>
                </c:pt>
                <c:pt idx="3">
                  <c:v>FY 2011</c:v>
                </c:pt>
                <c:pt idx="4">
                  <c:v>FY 2012</c:v>
                </c:pt>
              </c:strCache>
            </c:strRef>
          </c:cat>
          <c:val>
            <c:numRef>
              <c:f>Sheet1!$K$29:$O$29</c:f>
              <c:numCache>
                <c:formatCode>General</c:formatCode>
                <c:ptCount val="5"/>
                <c:pt idx="0">
                  <c:v>11</c:v>
                </c:pt>
                <c:pt idx="1">
                  <c:v>23</c:v>
                </c:pt>
                <c:pt idx="2">
                  <c:v>21</c:v>
                </c:pt>
                <c:pt idx="3">
                  <c:v>13</c:v>
                </c:pt>
                <c:pt idx="4">
                  <c:v>7</c:v>
                </c:pt>
              </c:numCache>
            </c:numRef>
          </c:val>
        </c:ser>
        <c:dLbls>
          <c:showLegendKey val="0"/>
          <c:showVal val="0"/>
          <c:showCatName val="0"/>
          <c:showSerName val="0"/>
          <c:showPercent val="0"/>
          <c:showBubbleSize val="0"/>
        </c:dLbls>
        <c:gapWidth val="150"/>
        <c:shape val="box"/>
        <c:axId val="87284352"/>
        <c:axId val="87306624"/>
        <c:axId val="0"/>
      </c:bar3DChart>
      <c:catAx>
        <c:axId val="87284352"/>
        <c:scaling>
          <c:orientation val="minMax"/>
        </c:scaling>
        <c:delete val="0"/>
        <c:axPos val="b"/>
        <c:majorTickMark val="none"/>
        <c:minorTickMark val="none"/>
        <c:tickLblPos val="nextTo"/>
        <c:crossAx val="87306624"/>
        <c:crosses val="autoZero"/>
        <c:auto val="1"/>
        <c:lblAlgn val="ctr"/>
        <c:lblOffset val="100"/>
        <c:noMultiLvlLbl val="0"/>
      </c:catAx>
      <c:valAx>
        <c:axId val="87306624"/>
        <c:scaling>
          <c:orientation val="minMax"/>
        </c:scaling>
        <c:delete val="0"/>
        <c:axPos val="l"/>
        <c:majorGridlines/>
        <c:numFmt formatCode="General" sourceLinked="1"/>
        <c:majorTickMark val="none"/>
        <c:minorTickMark val="none"/>
        <c:tickLblPos val="nextTo"/>
        <c:crossAx val="87284352"/>
        <c:crosses val="autoZero"/>
        <c:crossBetween val="between"/>
      </c:valAx>
    </c:plotArea>
    <c:plotVisOnly val="1"/>
    <c:dispBlanksAs val="gap"/>
    <c:showDLblsOverMax val="0"/>
  </c:chart>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Communication</a:t>
            </a:r>
            <a:r>
              <a:rPr lang="en-US" baseline="0"/>
              <a:t> Studies</a:t>
            </a:r>
            <a:endParaRPr lang="en-US"/>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dLbls>
            <c:spPr>
              <a:solidFill>
                <a:schemeClr val="bg1"/>
              </a:solidFill>
              <a:ln>
                <a:solidFill>
                  <a:schemeClr val="tx1"/>
                </a:solidFill>
              </a:ln>
            </c:spPr>
            <c:showLegendKey val="0"/>
            <c:showVal val="1"/>
            <c:showCatName val="0"/>
            <c:showSerName val="0"/>
            <c:showPercent val="0"/>
            <c:showBubbleSize val="0"/>
            <c:showLeaderLines val="0"/>
          </c:dLbls>
          <c:cat>
            <c:strRef>
              <c:f>Sheet1!$K$4:$O$4</c:f>
              <c:strCache>
                <c:ptCount val="5"/>
                <c:pt idx="0">
                  <c:v>FY 2008</c:v>
                </c:pt>
                <c:pt idx="1">
                  <c:v>FY 2009</c:v>
                </c:pt>
                <c:pt idx="2">
                  <c:v>FY 2010</c:v>
                </c:pt>
                <c:pt idx="3">
                  <c:v>FY 2011</c:v>
                </c:pt>
                <c:pt idx="4">
                  <c:v>FY 2012</c:v>
                </c:pt>
              </c:strCache>
            </c:strRef>
          </c:cat>
          <c:val>
            <c:numRef>
              <c:f>Sheet1!$K$7:$O$7</c:f>
              <c:numCache>
                <c:formatCode>General</c:formatCode>
                <c:ptCount val="5"/>
                <c:pt idx="0">
                  <c:v>3</c:v>
                </c:pt>
                <c:pt idx="1">
                  <c:v>7</c:v>
                </c:pt>
                <c:pt idx="2">
                  <c:v>8</c:v>
                </c:pt>
                <c:pt idx="3">
                  <c:v>4</c:v>
                </c:pt>
                <c:pt idx="4">
                  <c:v>5</c:v>
                </c:pt>
              </c:numCache>
            </c:numRef>
          </c:val>
        </c:ser>
        <c:dLbls>
          <c:showLegendKey val="0"/>
          <c:showVal val="0"/>
          <c:showCatName val="0"/>
          <c:showSerName val="0"/>
          <c:showPercent val="0"/>
          <c:showBubbleSize val="0"/>
        </c:dLbls>
        <c:gapWidth val="150"/>
        <c:shape val="box"/>
        <c:axId val="87327872"/>
        <c:axId val="87329408"/>
        <c:axId val="0"/>
      </c:bar3DChart>
      <c:catAx>
        <c:axId val="87327872"/>
        <c:scaling>
          <c:orientation val="minMax"/>
        </c:scaling>
        <c:delete val="0"/>
        <c:axPos val="b"/>
        <c:majorTickMark val="none"/>
        <c:minorTickMark val="none"/>
        <c:tickLblPos val="nextTo"/>
        <c:crossAx val="87329408"/>
        <c:crosses val="autoZero"/>
        <c:auto val="1"/>
        <c:lblAlgn val="ctr"/>
        <c:lblOffset val="100"/>
        <c:noMultiLvlLbl val="0"/>
      </c:catAx>
      <c:valAx>
        <c:axId val="87329408"/>
        <c:scaling>
          <c:orientation val="minMax"/>
        </c:scaling>
        <c:delete val="0"/>
        <c:axPos val="l"/>
        <c:majorGridlines/>
        <c:numFmt formatCode="General" sourceLinked="1"/>
        <c:majorTickMark val="none"/>
        <c:minorTickMark val="none"/>
        <c:tickLblPos val="nextTo"/>
        <c:crossAx val="87327872"/>
        <c:crosses val="autoZero"/>
        <c:crossBetween val="between"/>
      </c:valAx>
    </c:plotArea>
    <c:plotVisOnly val="1"/>
    <c:dispBlanksAs val="gap"/>
    <c:showDLblsOverMax val="0"/>
  </c:chart>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Family</a:t>
            </a:r>
            <a:r>
              <a:rPr lang="en-US" baseline="0"/>
              <a:t> &amp; Consumer Sciences </a:t>
            </a:r>
            <a:endParaRPr lang="en-US"/>
          </a:p>
        </c:rich>
      </c:tx>
      <c:layout/>
      <c:overlay val="0"/>
    </c:title>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dLbls>
            <c:spPr>
              <a:solidFill>
                <a:schemeClr val="bg1"/>
              </a:solidFill>
              <a:ln>
                <a:solidFill>
                  <a:schemeClr val="tx1"/>
                </a:solidFill>
              </a:ln>
            </c:spPr>
            <c:showLegendKey val="0"/>
            <c:showVal val="1"/>
            <c:showCatName val="0"/>
            <c:showSerName val="0"/>
            <c:showPercent val="0"/>
            <c:showBubbleSize val="0"/>
            <c:showLeaderLines val="0"/>
          </c:dLbls>
          <c:cat>
            <c:strRef>
              <c:f>Sheet1!$K$4:$O$4</c:f>
              <c:strCache>
                <c:ptCount val="5"/>
                <c:pt idx="0">
                  <c:v>FY 2008</c:v>
                </c:pt>
                <c:pt idx="1">
                  <c:v>FY 2009</c:v>
                </c:pt>
                <c:pt idx="2">
                  <c:v>FY 2010</c:v>
                </c:pt>
                <c:pt idx="3">
                  <c:v>FY 2011</c:v>
                </c:pt>
                <c:pt idx="4">
                  <c:v>FY 2012</c:v>
                </c:pt>
              </c:strCache>
            </c:strRef>
          </c:cat>
          <c:val>
            <c:numRef>
              <c:f>Sheet1!$K$14:$O$14</c:f>
              <c:numCache>
                <c:formatCode>General</c:formatCode>
                <c:ptCount val="5"/>
                <c:pt idx="0">
                  <c:v>8</c:v>
                </c:pt>
                <c:pt idx="1">
                  <c:v>12</c:v>
                </c:pt>
                <c:pt idx="2">
                  <c:v>5</c:v>
                </c:pt>
                <c:pt idx="3">
                  <c:v>5</c:v>
                </c:pt>
                <c:pt idx="4">
                  <c:v>8</c:v>
                </c:pt>
              </c:numCache>
            </c:numRef>
          </c:val>
        </c:ser>
        <c:dLbls>
          <c:showLegendKey val="0"/>
          <c:showVal val="0"/>
          <c:showCatName val="0"/>
          <c:showSerName val="0"/>
          <c:showPercent val="0"/>
          <c:showBubbleSize val="0"/>
        </c:dLbls>
        <c:gapWidth val="150"/>
        <c:shape val="box"/>
        <c:axId val="87444864"/>
        <c:axId val="87446656"/>
        <c:axId val="0"/>
      </c:bar3DChart>
      <c:catAx>
        <c:axId val="87444864"/>
        <c:scaling>
          <c:orientation val="minMax"/>
        </c:scaling>
        <c:delete val="0"/>
        <c:axPos val="b"/>
        <c:majorTickMark val="none"/>
        <c:minorTickMark val="none"/>
        <c:tickLblPos val="nextTo"/>
        <c:crossAx val="87446656"/>
        <c:crosses val="autoZero"/>
        <c:auto val="1"/>
        <c:lblAlgn val="ctr"/>
        <c:lblOffset val="100"/>
        <c:noMultiLvlLbl val="0"/>
      </c:catAx>
      <c:valAx>
        <c:axId val="87446656"/>
        <c:scaling>
          <c:orientation val="minMax"/>
        </c:scaling>
        <c:delete val="0"/>
        <c:axPos val="l"/>
        <c:majorGridlines/>
        <c:numFmt formatCode="General" sourceLinked="1"/>
        <c:majorTickMark val="none"/>
        <c:minorTickMark val="none"/>
        <c:tickLblPos val="nextTo"/>
        <c:crossAx val="87444864"/>
        <c:crosses val="autoZero"/>
        <c:crossBetween val="between"/>
      </c:valAx>
    </c:plotArea>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12" name="Picture 11" descr="9_02.jpg"/>
          <p:cNvPicPr preferRelativeResize="0">
            <a:picLocks/>
          </p:cNvPicPr>
          <p:nvPr/>
        </p:nvPicPr>
        <p:blipFill>
          <a:blip r:embed="rId2">
            <a:duotone>
              <a:schemeClr val="accent1">
                <a:shade val="45000"/>
                <a:satMod val="135000"/>
              </a:schemeClr>
              <a:prstClr val="white"/>
            </a:duotone>
          </a:blip>
          <a:stretch>
            <a:fillRect/>
          </a:stretch>
        </p:blipFill>
        <p:spPr>
          <a:xfrm>
            <a:off x="7754112" y="0"/>
            <a:ext cx="73152" cy="6858000"/>
          </a:xfrm>
          <a:prstGeom prst="rect">
            <a:avLst/>
          </a:prstGeom>
        </p:spPr>
      </p:pic>
      <p:pic>
        <p:nvPicPr>
          <p:cNvPr id="7" name="Picture 6" descr="1_05.jpg"/>
          <p:cNvPicPr>
            <a:picLocks noChangeAspect="1"/>
          </p:cNvPicPr>
          <p:nvPr/>
        </p:nvPicPr>
        <p:blipFill>
          <a:blip r:embed="rId3"/>
          <a:stretch>
            <a:fillRect/>
          </a:stretch>
        </p:blipFill>
        <p:spPr>
          <a:xfrm>
            <a:off x="7810500" y="0"/>
            <a:ext cx="1333500" cy="6858000"/>
          </a:xfrm>
          <a:prstGeom prst="rect">
            <a:avLst/>
          </a:prstGeom>
        </p:spPr>
      </p:pic>
      <p:grpSp>
        <p:nvGrpSpPr>
          <p:cNvPr id="4" name="Group 17"/>
          <p:cNvGrpSpPr/>
          <p:nvPr/>
        </p:nvGrpSpPr>
        <p:grpSpPr>
          <a:xfrm>
            <a:off x="0" y="6630352"/>
            <a:ext cx="9144000" cy="228600"/>
            <a:chOff x="0" y="6582727"/>
            <a:chExt cx="9144000" cy="228600"/>
          </a:xfrm>
        </p:grpSpPr>
        <p:sp>
          <p:nvSpPr>
            <p:cNvPr id="10" name="Rectangle 9"/>
            <p:cNvSpPr/>
            <p:nvPr/>
          </p:nvSpPr>
          <p:spPr>
            <a:xfrm>
              <a:off x="7813040" y="6582727"/>
              <a:ext cx="1330960" cy="228600"/>
            </a:xfrm>
            <a:prstGeom prst="rect">
              <a:avLst/>
            </a:pr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134101" y="6582727"/>
              <a:ext cx="1609724"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6582727"/>
              <a:ext cx="6096000" cy="228600"/>
            </a:xfrm>
            <a:prstGeom prst="rect">
              <a:avLst/>
            </a:pr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ctrTitle"/>
          </p:nvPr>
        </p:nvSpPr>
        <p:spPr>
          <a:xfrm>
            <a:off x="457200" y="1371600"/>
            <a:ext cx="6781800" cy="1069975"/>
          </a:xfrm>
        </p:spPr>
        <p:txBody>
          <a:bodyPr bIns="0" anchor="b" anchorCtr="0">
            <a:noAutofit/>
          </a:bodyPr>
          <a:lstStyle>
            <a:lvl1pPr>
              <a:defRPr sz="4200" baseline="0"/>
            </a:lvl1pPr>
          </a:lstStyle>
          <a:p>
            <a:r>
              <a:rPr lang="en-US" smtClean="0"/>
              <a:t>Click to edit Master title style</a:t>
            </a:r>
            <a:endParaRPr lang="en-US" dirty="0"/>
          </a:p>
        </p:txBody>
      </p:sp>
      <p:sp>
        <p:nvSpPr>
          <p:cNvPr id="3" name="Subtitle 2"/>
          <p:cNvSpPr>
            <a:spLocks noGrp="1"/>
          </p:cNvSpPr>
          <p:nvPr>
            <p:ph type="subTitle" idx="1"/>
          </p:nvPr>
        </p:nvSpPr>
        <p:spPr>
          <a:xfrm>
            <a:off x="457200" y="2438400"/>
            <a:ext cx="6781800" cy="762000"/>
          </a:xfrm>
        </p:spPr>
        <p:txBody>
          <a:bodyPr lIns="0" tIns="0" rIns="0">
            <a:normAutofit/>
          </a:bodyPr>
          <a:lstStyle>
            <a:lvl1pPr marL="0" indent="0" algn="l">
              <a:buNone/>
              <a:defRPr sz="2400"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9" name="Date Placeholder 18"/>
          <p:cNvSpPr>
            <a:spLocks noGrp="1"/>
          </p:cNvSpPr>
          <p:nvPr>
            <p:ph type="dt" sz="half" idx="10"/>
          </p:nvPr>
        </p:nvSpPr>
        <p:spPr>
          <a:xfrm>
            <a:off x="6210300" y="6610350"/>
            <a:ext cx="1524000" cy="228600"/>
          </a:xfrm>
        </p:spPr>
        <p:txBody>
          <a:bodyPr/>
          <a:lstStyle/>
          <a:p>
            <a:fld id="{E597E110-E30C-4ED7-86DA-CB063EEE74DA}" type="datetimeFigureOut">
              <a:rPr lang="en-US" smtClean="0"/>
              <a:t>9/2/2014</a:t>
            </a:fld>
            <a:endParaRPr lang="en-US"/>
          </a:p>
        </p:txBody>
      </p:sp>
      <p:sp>
        <p:nvSpPr>
          <p:cNvPr id="20" name="Slide Number Placeholder 19"/>
          <p:cNvSpPr>
            <a:spLocks noGrp="1"/>
          </p:cNvSpPr>
          <p:nvPr>
            <p:ph type="sldNum" sz="quarter" idx="11"/>
          </p:nvPr>
        </p:nvSpPr>
        <p:spPr>
          <a:xfrm>
            <a:off x="7924800" y="6610350"/>
            <a:ext cx="1198880" cy="228600"/>
          </a:xfrm>
        </p:spPr>
        <p:txBody>
          <a:bodyPr/>
          <a:lstStyle/>
          <a:p>
            <a:fld id="{60A09C3A-CDF0-41EC-A937-8493F939EE56}" type="slidenum">
              <a:rPr lang="en-US" smtClean="0"/>
              <a:t>‹#›</a:t>
            </a:fld>
            <a:endParaRPr lang="en-US"/>
          </a:p>
        </p:txBody>
      </p:sp>
      <p:sp>
        <p:nvSpPr>
          <p:cNvPr id="21" name="Footer Placeholder 20"/>
          <p:cNvSpPr>
            <a:spLocks noGrp="1"/>
          </p:cNvSpPr>
          <p:nvPr>
            <p:ph type="ftr" sz="quarter" idx="12"/>
          </p:nvPr>
        </p:nvSpPr>
        <p:spPr>
          <a:xfrm>
            <a:off x="457200" y="6611112"/>
            <a:ext cx="5600700" cy="228600"/>
          </a:xfrm>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Date Placeholder 21"/>
          <p:cNvSpPr>
            <a:spLocks noGrp="1"/>
          </p:cNvSpPr>
          <p:nvPr>
            <p:ph type="dt" sz="half" idx="10"/>
          </p:nvPr>
        </p:nvSpPr>
        <p:spPr/>
        <p:txBody>
          <a:bodyPr/>
          <a:lstStyle/>
          <a:p>
            <a:fld id="{E597E110-E30C-4ED7-86DA-CB063EEE74DA}" type="datetimeFigureOut">
              <a:rPr lang="en-US" smtClean="0"/>
              <a:t>9/2/2014</a:t>
            </a:fld>
            <a:endParaRPr lang="en-US"/>
          </a:p>
        </p:txBody>
      </p:sp>
      <p:sp>
        <p:nvSpPr>
          <p:cNvPr id="23" name="Slide Number Placeholder 22"/>
          <p:cNvSpPr>
            <a:spLocks noGrp="1"/>
          </p:cNvSpPr>
          <p:nvPr>
            <p:ph type="sldNum" sz="quarter" idx="11"/>
          </p:nvPr>
        </p:nvSpPr>
        <p:spPr/>
        <p:txBody>
          <a:bodyPr/>
          <a:lstStyle/>
          <a:p>
            <a:fld id="{60A09C3A-CDF0-41EC-A937-8493F939EE56}" type="slidenum">
              <a:rPr lang="en-US" smtClean="0"/>
              <a:t>‹#›</a:t>
            </a:fld>
            <a:endParaRPr lang="en-US"/>
          </a:p>
        </p:txBody>
      </p:sp>
      <p:sp>
        <p:nvSpPr>
          <p:cNvPr id="24" name="Footer Placeholder 23"/>
          <p:cNvSpPr>
            <a:spLocks noGrp="1"/>
          </p:cNvSpPr>
          <p:nvPr>
            <p:ph type="ftr" sz="quarter" idx="12"/>
          </p:nvPr>
        </p:nvSpPr>
        <p:spPr/>
        <p:txBody>
          <a:bodyPr/>
          <a:lstStyle/>
          <a:p>
            <a:endParaRPr lang="en-US"/>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a:stretch>
            <a:fillRect/>
          </a:stretch>
        </p:blipFill>
        <p:spPr>
          <a:xfrm>
            <a:off x="0" y="0"/>
            <a:ext cx="9144000" cy="403860"/>
          </a:xfrm>
          <a:prstGeom prst="rect">
            <a:avLst/>
          </a:prstGeom>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89085"/>
            <a:ext cx="2057400" cy="553707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585216"/>
            <a:ext cx="6019800" cy="554126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grpSp>
        <p:nvGrpSpPr>
          <p:cNvPr id="4" name="Group 10"/>
          <p:cNvGrpSpPr/>
          <p:nvPr/>
        </p:nvGrpSpPr>
        <p:grpSpPr>
          <a:xfrm>
            <a:off x="0" y="6631305"/>
            <a:ext cx="9144000" cy="228600"/>
            <a:chOff x="0" y="6583680"/>
            <a:chExt cx="9144000" cy="228600"/>
          </a:xfrm>
        </p:grpSpPr>
        <p:sp>
          <p:nvSpPr>
            <p:cNvPr id="12" name="Rectangle 1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2" name="Date Placeholder 21"/>
          <p:cNvSpPr>
            <a:spLocks noGrp="1"/>
          </p:cNvSpPr>
          <p:nvPr>
            <p:ph type="dt" sz="half" idx="10"/>
          </p:nvPr>
        </p:nvSpPr>
        <p:spPr/>
        <p:txBody>
          <a:bodyPr/>
          <a:lstStyle/>
          <a:p>
            <a:fld id="{E597E110-E30C-4ED7-86DA-CB063EEE74DA}" type="datetimeFigureOut">
              <a:rPr lang="en-US" smtClean="0"/>
              <a:t>9/2/2014</a:t>
            </a:fld>
            <a:endParaRPr lang="en-US"/>
          </a:p>
        </p:txBody>
      </p:sp>
      <p:sp>
        <p:nvSpPr>
          <p:cNvPr id="23" name="Slide Number Placeholder 22"/>
          <p:cNvSpPr>
            <a:spLocks noGrp="1"/>
          </p:cNvSpPr>
          <p:nvPr>
            <p:ph type="sldNum" sz="quarter" idx="11"/>
          </p:nvPr>
        </p:nvSpPr>
        <p:spPr/>
        <p:txBody>
          <a:bodyPr/>
          <a:lstStyle/>
          <a:p>
            <a:fld id="{60A09C3A-CDF0-41EC-A937-8493F939EE56}" type="slidenum">
              <a:rPr lang="en-US" smtClean="0"/>
              <a:t>‹#›</a:t>
            </a:fld>
            <a:endParaRPr lang="en-US"/>
          </a:p>
        </p:txBody>
      </p:sp>
      <p:sp>
        <p:nvSpPr>
          <p:cNvPr id="24" name="Footer Placeholder 23"/>
          <p:cNvSpPr>
            <a:spLocks noGrp="1"/>
          </p:cNvSpPr>
          <p:nvPr>
            <p:ph type="ftr" sz="quarter" idx="12"/>
          </p:nvPr>
        </p:nvSpPr>
        <p:spPr/>
        <p:txBody>
          <a:bodyPr/>
          <a:lstStyle/>
          <a:p>
            <a:endParaRPr lang="en-US"/>
          </a:p>
        </p:txBody>
      </p:sp>
      <p:pic>
        <p:nvPicPr>
          <p:cNvPr id="11" name="Picture 10"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4" name="Picture 13" descr="2_01.jpg"/>
          <p:cNvPicPr>
            <a:picLocks noChangeAspect="1"/>
          </p:cNvPicPr>
          <p:nvPr/>
        </p:nvPicPr>
        <p:blipFill>
          <a:blip r:embed="rId3"/>
          <a:stretch>
            <a:fillRect/>
          </a:stretch>
        </p:blipFill>
        <p:spPr>
          <a:xfrm>
            <a:off x="0" y="0"/>
            <a:ext cx="9144000" cy="403860"/>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4" name="Group 20"/>
          <p:cNvGrpSpPr/>
          <p:nvPr/>
        </p:nvGrpSpPr>
        <p:grpSpPr>
          <a:xfrm>
            <a:off x="0" y="6631305"/>
            <a:ext cx="9144000" cy="228600"/>
            <a:chOff x="0" y="6583680"/>
            <a:chExt cx="9144000" cy="228600"/>
          </a:xfrm>
        </p:grpSpPr>
        <p:sp>
          <p:nvSpPr>
            <p:cNvPr id="32" name="Rectangle 31"/>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13" name="Picture 12" descr="bar_06.png"/>
          <p:cNvPicPr>
            <a:picLocks noChangeAspect="1"/>
          </p:cNvPicPr>
          <p:nvPr/>
        </p:nvPicPr>
        <p:blipFill>
          <a:blip r:embed="rId2">
            <a:duotone>
              <a:schemeClr val="accent2">
                <a:shade val="45000"/>
                <a:satMod val="135000"/>
              </a:schemeClr>
              <a:prstClr val="white"/>
            </a:duotone>
          </a:blip>
          <a:stretch>
            <a:fillRect/>
          </a:stretch>
        </p:blipFill>
        <p:spPr>
          <a:xfrm>
            <a:off x="0" y="403860"/>
            <a:ext cx="9144000" cy="53340"/>
          </a:xfrm>
          <a:prstGeom prst="rect">
            <a:avLst/>
          </a:prstGeom>
        </p:spPr>
      </p:pic>
      <p:pic>
        <p:nvPicPr>
          <p:cNvPr id="10" name="Picture 9" descr="2_01.jpg"/>
          <p:cNvPicPr>
            <a:picLocks noChangeAspect="1"/>
          </p:cNvPicPr>
          <p:nvPr/>
        </p:nvPicPr>
        <p:blipFill>
          <a:blip r:embed="rId3"/>
          <a:stretch>
            <a:fillRect/>
          </a:stretch>
        </p:blipFill>
        <p:spPr>
          <a:xfrm>
            <a:off x="0" y="0"/>
            <a:ext cx="9144000" cy="40386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16"/>
          <p:cNvSpPr>
            <a:spLocks noGrp="1"/>
          </p:cNvSpPr>
          <p:nvPr>
            <p:ph type="dt" sz="half" idx="10"/>
          </p:nvPr>
        </p:nvSpPr>
        <p:spPr/>
        <p:txBody>
          <a:bodyPr/>
          <a:lstStyle/>
          <a:p>
            <a:fld id="{E597E110-E30C-4ED7-86DA-CB063EEE74DA}" type="datetimeFigureOut">
              <a:rPr lang="en-US" smtClean="0"/>
              <a:t>9/2/2014</a:t>
            </a:fld>
            <a:endParaRPr lang="en-US"/>
          </a:p>
        </p:txBody>
      </p:sp>
      <p:sp>
        <p:nvSpPr>
          <p:cNvPr id="18" name="Slide Number Placeholder 17"/>
          <p:cNvSpPr>
            <a:spLocks noGrp="1"/>
          </p:cNvSpPr>
          <p:nvPr>
            <p:ph type="sldNum" sz="quarter" idx="11"/>
          </p:nvPr>
        </p:nvSpPr>
        <p:spPr/>
        <p:txBody>
          <a:bodyPr/>
          <a:lstStyle/>
          <a:p>
            <a:fld id="{60A09C3A-CDF0-41EC-A937-8493F939EE56}" type="slidenum">
              <a:rPr lang="en-US" smtClean="0"/>
              <a:t>‹#›</a:t>
            </a:fld>
            <a:endParaRPr lang="en-US"/>
          </a:p>
        </p:txBody>
      </p:sp>
      <p:sp>
        <p:nvSpPr>
          <p:cNvPr id="20" name="Footer Placeholder 19"/>
          <p:cNvSpPr>
            <a:spLocks noGrp="1"/>
          </p:cNvSpPr>
          <p:nvPr>
            <p:ph type="ftr" sz="quarter" idx="12"/>
          </p:nvPr>
        </p:nvSpPr>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4" name="Group 22"/>
          <p:cNvGrpSpPr/>
          <p:nvPr/>
        </p:nvGrpSpPr>
        <p:grpSpPr>
          <a:xfrm>
            <a:off x="1438274" y="6629400"/>
            <a:ext cx="7705726" cy="228600"/>
            <a:chOff x="1438274" y="6629400"/>
            <a:chExt cx="7705726" cy="228600"/>
          </a:xfrm>
        </p:grpSpPr>
        <p:sp>
          <p:nvSpPr>
            <p:cNvPr id="27" name="Rectangle 26"/>
            <p:cNvSpPr/>
            <p:nvPr/>
          </p:nvSpPr>
          <p:spPr>
            <a:xfrm>
              <a:off x="8763000" y="662940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7142480" y="662940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a:off x="1438274" y="6629400"/>
              <a:ext cx="5663565"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1752600" y="5245101"/>
            <a:ext cx="6934199" cy="1155700"/>
          </a:xfrm>
        </p:spPr>
        <p:txBody>
          <a:bodyPr anchor="t">
            <a:normAutofit/>
          </a:bodyPr>
          <a:lstStyle>
            <a:lvl1pPr algn="r">
              <a:defRPr sz="4200" b="0" i="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752600" y="4114800"/>
            <a:ext cx="6934199" cy="1130300"/>
          </a:xfrm>
        </p:spPr>
        <p:txBody>
          <a:bodyPr anchor="b">
            <a:normAutofit/>
          </a:bodyPr>
          <a:lstStyle>
            <a:lvl1pPr marL="0" indent="0" algn="r">
              <a:buNone/>
              <a:defRPr sz="24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pic>
        <p:nvPicPr>
          <p:cNvPr id="10" name="Picture 9" descr="9_01.jpg"/>
          <p:cNvPicPr>
            <a:picLocks noChangeAspect="1"/>
          </p:cNvPicPr>
          <p:nvPr/>
        </p:nvPicPr>
        <p:blipFill>
          <a:blip r:embed="rId2"/>
          <a:stretch>
            <a:fillRect/>
          </a:stretch>
        </p:blipFill>
        <p:spPr>
          <a:xfrm>
            <a:off x="0" y="0"/>
            <a:ext cx="1363980" cy="6858000"/>
          </a:xfrm>
          <a:prstGeom prst="rect">
            <a:avLst/>
          </a:prstGeom>
        </p:spPr>
      </p:pic>
      <p:sp>
        <p:nvSpPr>
          <p:cNvPr id="24" name="Date Placeholder 23"/>
          <p:cNvSpPr>
            <a:spLocks noGrp="1"/>
          </p:cNvSpPr>
          <p:nvPr>
            <p:ph type="dt" sz="half" idx="10"/>
          </p:nvPr>
        </p:nvSpPr>
        <p:spPr>
          <a:xfrm>
            <a:off x="7162800" y="6610350"/>
            <a:ext cx="1524000" cy="246888"/>
          </a:xfrm>
        </p:spPr>
        <p:txBody>
          <a:bodyPr/>
          <a:lstStyle/>
          <a:p>
            <a:fld id="{E597E110-E30C-4ED7-86DA-CB063EEE74DA}" type="datetimeFigureOut">
              <a:rPr lang="en-US" smtClean="0"/>
              <a:t>9/2/2014</a:t>
            </a:fld>
            <a:endParaRPr lang="en-US"/>
          </a:p>
        </p:txBody>
      </p:sp>
      <p:sp>
        <p:nvSpPr>
          <p:cNvPr id="25" name="Slide Number Placeholder 24"/>
          <p:cNvSpPr>
            <a:spLocks noGrp="1"/>
          </p:cNvSpPr>
          <p:nvPr>
            <p:ph type="sldNum" sz="quarter" idx="11"/>
          </p:nvPr>
        </p:nvSpPr>
        <p:spPr>
          <a:xfrm>
            <a:off x="8742680" y="6610350"/>
            <a:ext cx="381000" cy="246888"/>
          </a:xfrm>
        </p:spPr>
        <p:txBody>
          <a:bodyPr/>
          <a:lstStyle/>
          <a:p>
            <a:fld id="{60A09C3A-CDF0-41EC-A937-8493F939EE56}" type="slidenum">
              <a:rPr lang="en-US" smtClean="0"/>
              <a:t>‹#›</a:t>
            </a:fld>
            <a:endParaRPr lang="en-US"/>
          </a:p>
        </p:txBody>
      </p:sp>
      <p:sp>
        <p:nvSpPr>
          <p:cNvPr id="26" name="Footer Placeholder 25"/>
          <p:cNvSpPr>
            <a:spLocks noGrp="1"/>
          </p:cNvSpPr>
          <p:nvPr>
            <p:ph type="ftr" sz="quarter" idx="12"/>
          </p:nvPr>
        </p:nvSpPr>
        <p:spPr>
          <a:xfrm>
            <a:off x="1524000" y="6610350"/>
            <a:ext cx="5562600" cy="247650"/>
          </a:xfrm>
        </p:spPr>
        <p:txBody>
          <a:bodyPr/>
          <a:lstStyle/>
          <a:p>
            <a:endParaRPr lang="en-US"/>
          </a:p>
        </p:txBody>
      </p:sp>
      <p:pic>
        <p:nvPicPr>
          <p:cNvPr id="20" name="Picture 19" descr="vert_bar_02.png"/>
          <p:cNvPicPr preferRelativeResize="0">
            <a:picLocks/>
          </p:cNvPicPr>
          <p:nvPr/>
        </p:nvPicPr>
        <p:blipFill>
          <a:blip r:embed="rId3">
            <a:duotone>
              <a:schemeClr val="accent3">
                <a:shade val="45000"/>
                <a:satMod val="135000"/>
              </a:schemeClr>
              <a:prstClr val="white"/>
            </a:duotone>
          </a:blip>
          <a:stretch>
            <a:fillRect/>
          </a:stretch>
        </p:blipFill>
        <p:spPr>
          <a:xfrm>
            <a:off x="1362456" y="0"/>
            <a:ext cx="73152" cy="6858000"/>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3" name="Picture 12" descr="bar_06.png"/>
          <p:cNvPicPr>
            <a:picLocks noChangeAspect="1"/>
          </p:cNvPicPr>
          <p:nvPr/>
        </p:nvPicPr>
        <p:blipFill>
          <a:blip r:embed="rId2">
            <a:duotone>
              <a:schemeClr val="accent4">
                <a:shade val="45000"/>
                <a:satMod val="135000"/>
              </a:schemeClr>
              <a:prstClr val="white"/>
            </a:duotone>
          </a:blip>
          <a:stretch>
            <a:fillRect/>
          </a:stretch>
        </p:blipFill>
        <p:spPr>
          <a:xfrm>
            <a:off x="0" y="403860"/>
            <a:ext cx="9144000" cy="53340"/>
          </a:xfrm>
          <a:prstGeom prst="rect">
            <a:avLst/>
          </a:prstGeom>
        </p:spPr>
      </p:pic>
      <p:sp>
        <p:nvSpPr>
          <p:cNvPr id="2" name="Title 1"/>
          <p:cNvSpPr>
            <a:spLocks noGrp="1"/>
          </p:cNvSpPr>
          <p:nvPr>
            <p:ph type="title"/>
          </p:nvPr>
        </p:nvSpPr>
        <p:spPr/>
        <p:txBody>
          <a:bodyPr/>
          <a:lstStyle/>
          <a:p>
            <a:r>
              <a:rPr lang="en-US" smtClean="0"/>
              <a:t>Click to edit Master title style</a:t>
            </a:r>
            <a:endParaRPr lang="en-US"/>
          </a:p>
        </p:txBody>
      </p:sp>
      <p:pic>
        <p:nvPicPr>
          <p:cNvPr id="12" name="Picture 11" descr="3_01.jpg"/>
          <p:cNvPicPr>
            <a:picLocks noChangeAspect="1"/>
          </p:cNvPicPr>
          <p:nvPr/>
        </p:nvPicPr>
        <p:blipFill>
          <a:blip r:embed="rId3"/>
          <a:stretch>
            <a:fillRect/>
          </a:stretch>
        </p:blipFill>
        <p:spPr>
          <a:xfrm>
            <a:off x="0" y="0"/>
            <a:ext cx="9144000" cy="403860"/>
          </a:xfrm>
          <a:prstGeom prst="rect">
            <a:avLst/>
          </a:prstGeom>
        </p:spPr>
      </p:pic>
      <p:sp>
        <p:nvSpPr>
          <p:cNvPr id="14" name="Content Placeholder 13"/>
          <p:cNvSpPr>
            <a:spLocks noGrp="1"/>
          </p:cNvSpPr>
          <p:nvPr>
            <p:ph sz="quarter" idx="13"/>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Content Placeholder 15"/>
          <p:cNvSpPr>
            <a:spLocks noGrp="1"/>
          </p:cNvSpPr>
          <p:nvPr>
            <p:ph sz="quarter" idx="14"/>
          </p:nvPr>
        </p:nvSpPr>
        <p:spPr>
          <a:xfrm>
            <a:off x="4648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grpSp>
        <p:nvGrpSpPr>
          <p:cNvPr id="3" name="Group 14"/>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Date Placeholder 19"/>
          <p:cNvSpPr>
            <a:spLocks noGrp="1"/>
          </p:cNvSpPr>
          <p:nvPr>
            <p:ph type="dt" sz="half" idx="15"/>
          </p:nvPr>
        </p:nvSpPr>
        <p:spPr/>
        <p:txBody>
          <a:bodyPr/>
          <a:lstStyle/>
          <a:p>
            <a:fld id="{E597E110-E30C-4ED7-86DA-CB063EEE74DA}" type="datetimeFigureOut">
              <a:rPr lang="en-US" smtClean="0"/>
              <a:t>9/2/2014</a:t>
            </a:fld>
            <a:endParaRPr lang="en-US"/>
          </a:p>
        </p:txBody>
      </p:sp>
      <p:sp>
        <p:nvSpPr>
          <p:cNvPr id="21" name="Slide Number Placeholder 20"/>
          <p:cNvSpPr>
            <a:spLocks noGrp="1"/>
          </p:cNvSpPr>
          <p:nvPr>
            <p:ph type="sldNum" sz="quarter" idx="16"/>
          </p:nvPr>
        </p:nvSpPr>
        <p:spPr/>
        <p:txBody>
          <a:bodyPr/>
          <a:lstStyle/>
          <a:p>
            <a:fld id="{60A09C3A-CDF0-41EC-A937-8493F939EE56}" type="slidenum">
              <a:rPr lang="en-US" smtClean="0"/>
              <a:t>‹#›</a:t>
            </a:fld>
            <a:endParaRPr lang="en-US"/>
          </a:p>
        </p:txBody>
      </p:sp>
      <p:sp>
        <p:nvSpPr>
          <p:cNvPr id="22" name="Footer Placeholder 21"/>
          <p:cNvSpPr>
            <a:spLocks noGrp="1"/>
          </p:cNvSpPr>
          <p:nvPr>
            <p:ph type="ftr" sz="quarter" idx="17"/>
          </p:nvPr>
        </p:nvSpPr>
        <p:spPr/>
        <p:txBody>
          <a:bodyPr/>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pic>
        <p:nvPicPr>
          <p:cNvPr id="14" name="Picture 13" descr="4_01.jpg"/>
          <p:cNvPicPr>
            <a:picLocks noChangeAspect="1"/>
          </p:cNvPicPr>
          <p:nvPr/>
        </p:nvPicPr>
        <p:blipFill>
          <a:blip r:embed="rId2"/>
          <a:stretch>
            <a:fillRect/>
          </a:stretch>
        </p:blipFill>
        <p:spPr>
          <a:xfrm>
            <a:off x="0" y="0"/>
            <a:ext cx="9144000" cy="403860"/>
          </a:xfrm>
          <a:prstGeom prst="rect">
            <a:avLst/>
          </a:prstGeom>
        </p:spPr>
      </p:pic>
      <p:sp>
        <p:nvSpPr>
          <p:cNvPr id="15" name="Text Placeholder 2"/>
          <p:cNvSpPr>
            <a:spLocks noGrp="1"/>
          </p:cNvSpPr>
          <p:nvPr>
            <p:ph type="body" idx="13"/>
          </p:nvPr>
        </p:nvSpPr>
        <p:spPr>
          <a:xfrm>
            <a:off x="4648200" y="1981200"/>
            <a:ext cx="4040188" cy="411162"/>
          </a:xfrm>
        </p:spPr>
        <p:txBody>
          <a:bodyPr lIns="0" rIns="0" anchor="b">
            <a:noAutofit/>
          </a:bodyPr>
          <a:lstStyle>
            <a:lvl1pPr marL="0" indent="0">
              <a:lnSpc>
                <a:spcPct val="100000"/>
              </a:lnSpc>
              <a:buNone/>
              <a:defRPr sz="16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7" name="Content Placeholder 16"/>
          <p:cNvSpPr>
            <a:spLocks noGrp="1"/>
          </p:cNvSpPr>
          <p:nvPr>
            <p:ph sz="quarter" idx="14"/>
          </p:nvPr>
        </p:nvSpPr>
        <p:spPr>
          <a:xfrm>
            <a:off x="457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9" name="Content Placeholder 18"/>
          <p:cNvSpPr>
            <a:spLocks noGrp="1"/>
          </p:cNvSpPr>
          <p:nvPr>
            <p:ph sz="quarter" idx="15"/>
          </p:nvPr>
        </p:nvSpPr>
        <p:spPr>
          <a:xfrm>
            <a:off x="4648200" y="2438400"/>
            <a:ext cx="4038600" cy="3657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16" name="Picture 15" descr="bar_06.png"/>
          <p:cNvPicPr>
            <a:picLocks noChangeAspect="1"/>
          </p:cNvPicPr>
          <p:nvPr/>
        </p:nvPicPr>
        <p:blipFill>
          <a:blip r:embed="rId3">
            <a:duotone>
              <a:schemeClr val="accent5">
                <a:shade val="45000"/>
                <a:satMod val="135000"/>
              </a:schemeClr>
              <a:prstClr val="white"/>
            </a:duotone>
          </a:blip>
          <a:stretch>
            <a:fillRect/>
          </a:stretch>
        </p:blipFill>
        <p:spPr>
          <a:xfrm>
            <a:off x="0" y="403860"/>
            <a:ext cx="9144000" cy="53340"/>
          </a:xfrm>
          <a:prstGeom prst="rect">
            <a:avLst/>
          </a:prstGeom>
        </p:spPr>
      </p:pic>
      <p:grpSp>
        <p:nvGrpSpPr>
          <p:cNvPr id="4" name="Group 17"/>
          <p:cNvGrpSpPr/>
          <p:nvPr/>
        </p:nvGrpSpPr>
        <p:grpSpPr>
          <a:xfrm>
            <a:off x="0" y="6631305"/>
            <a:ext cx="9144000" cy="228600"/>
            <a:chOff x="0" y="6583680"/>
            <a:chExt cx="9144000" cy="228600"/>
          </a:xfrm>
        </p:grpSpPr>
        <p:sp>
          <p:nvSpPr>
            <p:cNvPr id="20" name="Rectangle 1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3" name="Date Placeholder 22"/>
          <p:cNvSpPr>
            <a:spLocks noGrp="1"/>
          </p:cNvSpPr>
          <p:nvPr>
            <p:ph type="dt" sz="half" idx="16"/>
          </p:nvPr>
        </p:nvSpPr>
        <p:spPr/>
        <p:txBody>
          <a:bodyPr/>
          <a:lstStyle/>
          <a:p>
            <a:fld id="{E597E110-E30C-4ED7-86DA-CB063EEE74DA}" type="datetimeFigureOut">
              <a:rPr lang="en-US" smtClean="0"/>
              <a:t>9/2/2014</a:t>
            </a:fld>
            <a:endParaRPr lang="en-US"/>
          </a:p>
        </p:txBody>
      </p:sp>
      <p:sp>
        <p:nvSpPr>
          <p:cNvPr id="24" name="Slide Number Placeholder 23"/>
          <p:cNvSpPr>
            <a:spLocks noGrp="1"/>
          </p:cNvSpPr>
          <p:nvPr>
            <p:ph type="sldNum" sz="quarter" idx="17"/>
          </p:nvPr>
        </p:nvSpPr>
        <p:spPr/>
        <p:txBody>
          <a:bodyPr/>
          <a:lstStyle/>
          <a:p>
            <a:fld id="{60A09C3A-CDF0-41EC-A937-8493F939EE56}" type="slidenum">
              <a:rPr lang="en-US" smtClean="0"/>
              <a:t>‹#›</a:t>
            </a:fld>
            <a:endParaRPr lang="en-US"/>
          </a:p>
        </p:txBody>
      </p:sp>
      <p:sp>
        <p:nvSpPr>
          <p:cNvPr id="25" name="Footer Placeholder 24"/>
          <p:cNvSpPr>
            <a:spLocks noGrp="1"/>
          </p:cNvSpPr>
          <p:nvPr>
            <p:ph type="ftr" sz="quarter" idx="18"/>
          </p:nvPr>
        </p:nvSpPr>
        <p:spPr/>
        <p:txBody>
          <a:body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pic>
        <p:nvPicPr>
          <p:cNvPr id="10" name="Picture 9" descr="2_01.jpg"/>
          <p:cNvPicPr>
            <a:picLocks noChangeAspect="1"/>
          </p:cNvPicPr>
          <p:nvPr/>
        </p:nvPicPr>
        <p:blipFill>
          <a:blip r:embed="rId2"/>
          <a:stretch>
            <a:fillRect/>
          </a:stretch>
        </p:blipFill>
        <p:spPr>
          <a:xfrm>
            <a:off x="0" y="0"/>
            <a:ext cx="9144000" cy="403860"/>
          </a:xfrm>
          <a:prstGeom prst="rect">
            <a:avLst/>
          </a:prstGeom>
        </p:spPr>
      </p:pic>
      <p:pic>
        <p:nvPicPr>
          <p:cNvPr id="11" name="Picture 10" descr="bar_06.png"/>
          <p:cNvPicPr>
            <a:picLocks noChangeAspect="1"/>
          </p:cNvPicPr>
          <p:nvPr/>
        </p:nvPicPr>
        <p:blipFill>
          <a:blip r:embed="rId3">
            <a:duotone>
              <a:schemeClr val="accent6">
                <a:shade val="45000"/>
                <a:satMod val="135000"/>
              </a:schemeClr>
              <a:prstClr val="white"/>
            </a:duotone>
          </a:blip>
          <a:stretch>
            <a:fillRect/>
          </a:stretch>
        </p:blipFill>
        <p:spPr>
          <a:xfrm>
            <a:off x="0" y="403860"/>
            <a:ext cx="9144000" cy="53340"/>
          </a:xfrm>
          <a:prstGeom prst="rect">
            <a:avLst/>
          </a:prstGeom>
        </p:spPr>
      </p:pic>
      <p:grpSp>
        <p:nvGrpSpPr>
          <p:cNvPr id="3" name="Group 11"/>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Date Placeholder 15"/>
          <p:cNvSpPr>
            <a:spLocks noGrp="1"/>
          </p:cNvSpPr>
          <p:nvPr>
            <p:ph type="dt" sz="half" idx="10"/>
          </p:nvPr>
        </p:nvSpPr>
        <p:spPr/>
        <p:txBody>
          <a:bodyPr/>
          <a:lstStyle/>
          <a:p>
            <a:fld id="{E597E110-E30C-4ED7-86DA-CB063EEE74DA}" type="datetimeFigureOut">
              <a:rPr lang="en-US" smtClean="0"/>
              <a:t>9/2/2014</a:t>
            </a:fld>
            <a:endParaRPr lang="en-US"/>
          </a:p>
        </p:txBody>
      </p:sp>
      <p:sp>
        <p:nvSpPr>
          <p:cNvPr id="17" name="Slide Number Placeholder 16"/>
          <p:cNvSpPr>
            <a:spLocks noGrp="1"/>
          </p:cNvSpPr>
          <p:nvPr>
            <p:ph type="sldNum" sz="quarter" idx="11"/>
          </p:nvPr>
        </p:nvSpPr>
        <p:spPr/>
        <p:txBody>
          <a:bodyPr/>
          <a:lstStyle/>
          <a:p>
            <a:fld id="{60A09C3A-CDF0-41EC-A937-8493F939EE56}" type="slidenum">
              <a:rPr lang="en-US" smtClean="0"/>
              <a:t>‹#›</a:t>
            </a:fld>
            <a:endParaRPr lang="en-US"/>
          </a:p>
        </p:txBody>
      </p:sp>
      <p:sp>
        <p:nvSpPr>
          <p:cNvPr id="18" name="Footer Placeholder 17"/>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8"/>
          <p:cNvGrpSpPr/>
          <p:nvPr/>
        </p:nvGrpSpPr>
        <p:grpSpPr>
          <a:xfrm>
            <a:off x="0" y="6631305"/>
            <a:ext cx="9144000" cy="228600"/>
            <a:chOff x="0" y="6583680"/>
            <a:chExt cx="9144000" cy="228600"/>
          </a:xfrm>
        </p:grpSpPr>
        <p:sp>
          <p:nvSpPr>
            <p:cNvPr id="10" name="Rectangle 9"/>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3" name="Date Placeholder 12"/>
          <p:cNvSpPr>
            <a:spLocks noGrp="1"/>
          </p:cNvSpPr>
          <p:nvPr>
            <p:ph type="dt" sz="half" idx="10"/>
          </p:nvPr>
        </p:nvSpPr>
        <p:spPr/>
        <p:txBody>
          <a:bodyPr/>
          <a:lstStyle/>
          <a:p>
            <a:fld id="{E597E110-E30C-4ED7-86DA-CB063EEE74DA}" type="datetimeFigureOut">
              <a:rPr lang="en-US" smtClean="0"/>
              <a:t>9/2/2014</a:t>
            </a:fld>
            <a:endParaRPr lang="en-US"/>
          </a:p>
        </p:txBody>
      </p:sp>
      <p:sp>
        <p:nvSpPr>
          <p:cNvPr id="14" name="Slide Number Placeholder 13"/>
          <p:cNvSpPr>
            <a:spLocks noGrp="1"/>
          </p:cNvSpPr>
          <p:nvPr>
            <p:ph type="sldNum" sz="quarter" idx="11"/>
          </p:nvPr>
        </p:nvSpPr>
        <p:spPr/>
        <p:txBody>
          <a:bodyPr/>
          <a:lstStyle/>
          <a:p>
            <a:fld id="{60A09C3A-CDF0-41EC-A937-8493F939EE56}" type="slidenum">
              <a:rPr lang="en-US" smtClean="0"/>
              <a:t>‹#›</a:t>
            </a:fld>
            <a:endParaRPr lang="en-US"/>
          </a:p>
        </p:txBody>
      </p:sp>
      <p:sp>
        <p:nvSpPr>
          <p:cNvPr id="22" name="Footer Placeholder 21"/>
          <p:cNvSpPr>
            <a:spLocks noGrp="1"/>
          </p:cNvSpPr>
          <p:nvPr>
            <p:ph type="ftr" sz="quarter" idx="12"/>
          </p:nvPr>
        </p:nvSpPr>
        <p:spPr/>
        <p:txBody>
          <a:body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2" name="Picture 11" descr="3_01.jpg"/>
          <p:cNvPicPr>
            <a:picLocks noChangeAspect="1"/>
          </p:cNvPicPr>
          <p:nvPr/>
        </p:nvPicPr>
        <p:blipFill>
          <a:blip r:embed="rId2"/>
          <a:stretch>
            <a:fillRect/>
          </a:stretch>
        </p:blipFill>
        <p:spPr>
          <a:xfrm>
            <a:off x="0" y="0"/>
            <a:ext cx="9144000" cy="403860"/>
          </a:xfrm>
          <a:prstGeom prst="rect">
            <a:avLst/>
          </a:prstGeom>
        </p:spPr>
      </p:pic>
      <p:sp>
        <p:nvSpPr>
          <p:cNvPr id="13" name="Text Placeholder 2"/>
          <p:cNvSpPr>
            <a:spLocks noGrp="1"/>
          </p:cNvSpPr>
          <p:nvPr>
            <p:ph type="title"/>
          </p:nvPr>
        </p:nvSpPr>
        <p:spPr>
          <a:xfrm>
            <a:off x="457200" y="1524000"/>
            <a:ext cx="3352800" cy="914400"/>
          </a:xfrm>
        </p:spPr>
        <p:txBody>
          <a:bodyPr lIns="0" rIns="0" anchor="b">
            <a:noAutofit/>
          </a:bodyPr>
          <a:lstStyle>
            <a:lvl1pPr marL="0" indent="0">
              <a:lnSpc>
                <a:spcPct val="100000"/>
              </a:lnSpc>
              <a:buNone/>
              <a:defRPr sz="1800" b="1" i="0" cap="all" spc="1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title style</a:t>
            </a:r>
          </a:p>
        </p:txBody>
      </p:sp>
      <p:sp>
        <p:nvSpPr>
          <p:cNvPr id="15" name="Content Placeholder 14"/>
          <p:cNvSpPr>
            <a:spLocks noGrp="1"/>
          </p:cNvSpPr>
          <p:nvPr>
            <p:ph sz="quarter" idx="14"/>
          </p:nvPr>
        </p:nvSpPr>
        <p:spPr>
          <a:xfrm>
            <a:off x="4419600" y="1524000"/>
            <a:ext cx="42672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idx="2"/>
          </p:nvPr>
        </p:nvSpPr>
        <p:spPr>
          <a:xfrm>
            <a:off x="457201" y="2514599"/>
            <a:ext cx="3352800" cy="3127248"/>
          </a:xfrm>
        </p:spPr>
        <p:txBody>
          <a:bodyPr/>
          <a:lstStyle>
            <a:lvl1pPr marL="0" indent="0">
              <a:lnSpc>
                <a:spcPct val="150000"/>
              </a:lnSpc>
              <a:spcBef>
                <a:spcPts val="0"/>
              </a:spcBef>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pic>
        <p:nvPicPr>
          <p:cNvPr id="14" name="Picture 13" descr="bar_06.png"/>
          <p:cNvPicPr>
            <a:picLocks noChangeAspect="1"/>
          </p:cNvPicPr>
          <p:nvPr/>
        </p:nvPicPr>
        <p:blipFill>
          <a:blip r:embed="rId3">
            <a:duotone>
              <a:schemeClr val="accent1">
                <a:shade val="45000"/>
                <a:satMod val="135000"/>
              </a:schemeClr>
              <a:prstClr val="white"/>
            </a:duotone>
          </a:blip>
          <a:stretch>
            <a:fillRect/>
          </a:stretch>
        </p:blipFill>
        <p:spPr>
          <a:xfrm>
            <a:off x="0" y="403860"/>
            <a:ext cx="9144000" cy="53340"/>
          </a:xfrm>
          <a:prstGeom prst="rect">
            <a:avLst/>
          </a:prstGeom>
        </p:spPr>
      </p:pic>
      <p:grpSp>
        <p:nvGrpSpPr>
          <p:cNvPr id="2" name="Group 15"/>
          <p:cNvGrpSpPr/>
          <p:nvPr/>
        </p:nvGrpSpPr>
        <p:grpSpPr>
          <a:xfrm>
            <a:off x="0" y="6631305"/>
            <a:ext cx="9144000" cy="228600"/>
            <a:chOff x="0" y="6583680"/>
            <a:chExt cx="9144000" cy="228600"/>
          </a:xfrm>
        </p:grpSpPr>
        <p:sp>
          <p:nvSpPr>
            <p:cNvPr id="17" name="Rectangle 16"/>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Date Placeholder 19"/>
          <p:cNvSpPr>
            <a:spLocks noGrp="1"/>
          </p:cNvSpPr>
          <p:nvPr>
            <p:ph type="dt" sz="half" idx="15"/>
          </p:nvPr>
        </p:nvSpPr>
        <p:spPr/>
        <p:txBody>
          <a:bodyPr/>
          <a:lstStyle/>
          <a:p>
            <a:fld id="{E597E110-E30C-4ED7-86DA-CB063EEE74DA}" type="datetimeFigureOut">
              <a:rPr lang="en-US" smtClean="0"/>
              <a:t>9/2/2014</a:t>
            </a:fld>
            <a:endParaRPr lang="en-US"/>
          </a:p>
        </p:txBody>
      </p:sp>
      <p:sp>
        <p:nvSpPr>
          <p:cNvPr id="21" name="Slide Number Placeholder 20"/>
          <p:cNvSpPr>
            <a:spLocks noGrp="1"/>
          </p:cNvSpPr>
          <p:nvPr>
            <p:ph type="sldNum" sz="quarter" idx="16"/>
          </p:nvPr>
        </p:nvSpPr>
        <p:spPr/>
        <p:txBody>
          <a:bodyPr/>
          <a:lstStyle/>
          <a:p>
            <a:fld id="{60A09C3A-CDF0-41EC-A937-8493F939EE56}" type="slidenum">
              <a:rPr lang="en-US" smtClean="0"/>
              <a:t>‹#›</a:t>
            </a:fld>
            <a:endParaRPr lang="en-US"/>
          </a:p>
        </p:txBody>
      </p:sp>
      <p:sp>
        <p:nvSpPr>
          <p:cNvPr id="22" name="Footer Placeholder 21"/>
          <p:cNvSpPr>
            <a:spLocks noGrp="1"/>
          </p:cNvSpPr>
          <p:nvPr>
            <p:ph type="ftr" sz="quarter" idx="17"/>
          </p:nvPr>
        </p:nvSpPr>
        <p:spPr/>
        <p:txBody>
          <a:body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2" name="Group 15"/>
          <p:cNvGrpSpPr/>
          <p:nvPr/>
        </p:nvGrpSpPr>
        <p:grpSpPr>
          <a:xfrm>
            <a:off x="0" y="6631305"/>
            <a:ext cx="9144000" cy="228600"/>
            <a:chOff x="0" y="6583680"/>
            <a:chExt cx="9144000" cy="228600"/>
          </a:xfrm>
        </p:grpSpPr>
        <p:sp>
          <p:nvSpPr>
            <p:cNvPr id="13" name="Rectangle 12"/>
            <p:cNvSpPr/>
            <p:nvPr/>
          </p:nvSpPr>
          <p:spPr>
            <a:xfrm>
              <a:off x="8763000" y="6583680"/>
              <a:ext cx="381000"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7142480" y="6583680"/>
              <a:ext cx="1581912" cy="228600"/>
            </a:xfrm>
            <a:prstGeom prst="rect">
              <a:avLst/>
            </a:prstGeom>
            <a:solidFill>
              <a:schemeClr val="bg1">
                <a:alpha val="30196"/>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p:cNvSpPr/>
            <p:nvPr/>
          </p:nvSpPr>
          <p:spPr>
            <a:xfrm>
              <a:off x="0" y="6583680"/>
              <a:ext cx="7101840" cy="228600"/>
            </a:xfrm>
            <a:prstGeom prst="rect">
              <a:avLst/>
            </a:prstGeom>
            <a:solidFill>
              <a:schemeClr val="bg1">
                <a:alpha val="29804"/>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p:cNvSpPr>
            <a:spLocks noGrp="1"/>
          </p:cNvSpPr>
          <p:nvPr>
            <p:ph type="title"/>
          </p:nvPr>
        </p:nvSpPr>
        <p:spPr>
          <a:xfrm>
            <a:off x="457200" y="1527048"/>
            <a:ext cx="3355848" cy="914400"/>
          </a:xfrm>
        </p:spPr>
        <p:txBody>
          <a:bodyPr anchor="b">
            <a:normAutofit/>
          </a:bodyPr>
          <a:lstStyle>
            <a:lvl1pPr algn="l">
              <a:defRPr lang="en-US" sz="1800" b="1" i="0" kern="1200" cap="all" spc="100" baseline="0" dirty="0" smtClean="0">
                <a:solidFill>
                  <a:schemeClr val="tx2"/>
                </a:solidFill>
                <a:latin typeface="+mn-lt"/>
                <a:ea typeface="+mn-ea"/>
                <a:cs typeface="+mn-cs"/>
              </a:defRPr>
            </a:lvl1pPr>
          </a:lstStyle>
          <a:p>
            <a:pPr marL="0" lvl="0" indent="0" algn="l" defTabSz="914400" rtl="0" eaLnBrk="1" latinLnBrk="0" hangingPunct="1">
              <a:lnSpc>
                <a:spcPct val="100000"/>
              </a:lnSpc>
              <a:spcBef>
                <a:spcPct val="20000"/>
              </a:spcBef>
              <a:spcAft>
                <a:spcPts val="600"/>
              </a:spcAft>
              <a:buFont typeface="Wingdings" pitchFamily="2" charset="2"/>
              <a:buNone/>
            </a:pPr>
            <a:r>
              <a:rPr lang="en-US" smtClean="0"/>
              <a:t>Click to edit Master title style</a:t>
            </a:r>
            <a:endParaRPr lang="en-US" dirty="0"/>
          </a:p>
        </p:txBody>
      </p:sp>
      <p:sp>
        <p:nvSpPr>
          <p:cNvPr id="3" name="Picture Placeholder 2"/>
          <p:cNvSpPr>
            <a:spLocks noGrp="1"/>
          </p:cNvSpPr>
          <p:nvPr>
            <p:ph type="pic" idx="1"/>
          </p:nvPr>
        </p:nvSpPr>
        <p:spPr>
          <a:xfrm>
            <a:off x="4425696" y="1554480"/>
            <a:ext cx="4270248" cy="4059936"/>
          </a:xfrm>
          <a:solidFill>
            <a:schemeClr val="bg1"/>
          </a:solidFill>
        </p:spPr>
        <p:txBody>
          <a:bodyPr>
            <a:normAutofit/>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514600"/>
            <a:ext cx="3355848" cy="3127248"/>
          </a:xfrm>
        </p:spPr>
        <p:txBody>
          <a:bodyPr/>
          <a:lstStyle>
            <a:lvl1pPr marL="0" indent="0">
              <a:lnSpc>
                <a:spcPct val="150000"/>
              </a:lnSpc>
              <a:spcBef>
                <a:spcPts val="0"/>
              </a:spcBef>
              <a:buNone/>
              <a:defRPr lang="en-US" sz="1400" kern="1200" baseline="0" dirty="0" smtClean="0">
                <a:solidFill>
                  <a:schemeClr val="tx2"/>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597E110-E30C-4ED7-86DA-CB063EEE74DA}" type="datetimeFigureOut">
              <a:rPr lang="en-US" smtClean="0"/>
              <a:t>9/2/2014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0A09C3A-CDF0-41EC-A937-8493F939EE56}" type="slidenum">
              <a:rPr lang="en-US" smtClean="0"/>
              <a:t>‹#›</a:t>
            </a:fld>
            <a:endParaRPr lang="en-US"/>
          </a:p>
        </p:txBody>
      </p:sp>
      <p:pic>
        <p:nvPicPr>
          <p:cNvPr id="8" name="Picture 7" descr="4_01.jpg"/>
          <p:cNvPicPr>
            <a:picLocks noChangeAspect="1"/>
          </p:cNvPicPr>
          <p:nvPr/>
        </p:nvPicPr>
        <p:blipFill>
          <a:blip r:embed="rId2"/>
          <a:stretch>
            <a:fillRect/>
          </a:stretch>
        </p:blipFill>
        <p:spPr>
          <a:xfrm>
            <a:off x="0" y="0"/>
            <a:ext cx="9144000" cy="403860"/>
          </a:xfrm>
          <a:prstGeom prst="rect">
            <a:avLst/>
          </a:prstGeom>
        </p:spPr>
      </p:pic>
      <p:pic>
        <p:nvPicPr>
          <p:cNvPr id="9" name="Picture 8" descr="bar_06.png"/>
          <p:cNvPicPr>
            <a:picLocks noChangeAspect="1"/>
          </p:cNvPicPr>
          <p:nvPr/>
        </p:nvPicPr>
        <p:blipFill>
          <a:blip r:embed="rId3">
            <a:duotone>
              <a:schemeClr val="accent2">
                <a:shade val="45000"/>
                <a:satMod val="135000"/>
              </a:schemeClr>
              <a:prstClr val="white"/>
            </a:duotone>
          </a:blip>
          <a:stretch>
            <a:fillRect/>
          </a:stretch>
        </p:blipFill>
        <p:spPr>
          <a:xfrm>
            <a:off x="0" y="403860"/>
            <a:ext cx="9144000" cy="53340"/>
          </a:xfrm>
          <a:prstGeom prst="rect">
            <a:avLst/>
          </a:prstGeom>
        </p:spPr>
      </p:pic>
      <p:cxnSp>
        <p:nvCxnSpPr>
          <p:cNvPr id="10" name="Straight Connector 9"/>
          <p:cNvCxnSpPr/>
          <p:nvPr/>
        </p:nvCxnSpPr>
        <p:spPr>
          <a:xfrm>
            <a:off x="4419600" y="1524000"/>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419600" y="5637212"/>
            <a:ext cx="4267200" cy="1588"/>
          </a:xfrm>
          <a:prstGeom prst="line">
            <a:avLst/>
          </a:prstGeom>
          <a:ln w="57150">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a:gsLst>
              <a:gs pos="0">
                <a:schemeClr val="bg1">
                  <a:alpha val="0"/>
                </a:schemeClr>
              </a:gs>
              <a:gs pos="34000">
                <a:schemeClr val="bg1">
                  <a:lumMod val="75000"/>
                  <a:alpha val="61000"/>
                </a:schemeClr>
              </a:gs>
              <a:gs pos="38000">
                <a:schemeClr val="bg1">
                  <a:lumMod val="75000"/>
                  <a:alpha val="76000"/>
                </a:schemeClr>
              </a:gs>
              <a:gs pos="100000">
                <a:schemeClr val="bg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990600"/>
            <a:ext cx="8229600" cy="9144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981200"/>
            <a:ext cx="8229600" cy="4144963"/>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162800" y="6610350"/>
            <a:ext cx="1524000" cy="228600"/>
          </a:xfrm>
          <a:prstGeom prst="rect">
            <a:avLst/>
          </a:prstGeom>
        </p:spPr>
        <p:txBody>
          <a:bodyPr vert="horz" lIns="91440" tIns="45720" rIns="91440" bIns="45720" rtlCol="0" anchor="ctr"/>
          <a:lstStyle>
            <a:lvl1pPr algn="r">
              <a:defRPr sz="900" baseline="0">
                <a:solidFill>
                  <a:schemeClr val="tx1"/>
                </a:solidFill>
              </a:defRPr>
            </a:lvl1pPr>
          </a:lstStyle>
          <a:p>
            <a:fld id="{E597E110-E30C-4ED7-86DA-CB063EEE74DA}" type="datetimeFigureOut">
              <a:rPr lang="en-US" smtClean="0"/>
              <a:t>9/2/2014</a:t>
            </a:fld>
            <a:endParaRPr lang="en-US"/>
          </a:p>
        </p:txBody>
      </p:sp>
      <p:sp>
        <p:nvSpPr>
          <p:cNvPr id="5" name="Footer Placeholder 4"/>
          <p:cNvSpPr>
            <a:spLocks noGrp="1"/>
          </p:cNvSpPr>
          <p:nvPr>
            <p:ph type="ftr" sz="quarter" idx="3"/>
          </p:nvPr>
        </p:nvSpPr>
        <p:spPr>
          <a:xfrm>
            <a:off x="457200" y="6610350"/>
            <a:ext cx="6629400" cy="228600"/>
          </a:xfrm>
          <a:prstGeom prst="rect">
            <a:avLst/>
          </a:prstGeom>
        </p:spPr>
        <p:txBody>
          <a:bodyPr vert="horz" lIns="91440" tIns="45720" rIns="91440" bIns="45720" rtlCol="0" anchor="ctr"/>
          <a:lstStyle>
            <a:lvl1pPr algn="r">
              <a:defRPr sz="900" baseline="0">
                <a:solidFill>
                  <a:schemeClr val="tx1"/>
                </a:solidFill>
              </a:defRPr>
            </a:lvl1pPr>
          </a:lstStyle>
          <a:p>
            <a:endParaRPr lang="en-US"/>
          </a:p>
        </p:txBody>
      </p:sp>
      <p:sp>
        <p:nvSpPr>
          <p:cNvPr id="6" name="Slide Number Placeholder 5"/>
          <p:cNvSpPr>
            <a:spLocks noGrp="1"/>
          </p:cNvSpPr>
          <p:nvPr>
            <p:ph type="sldNum" sz="quarter" idx="4"/>
          </p:nvPr>
        </p:nvSpPr>
        <p:spPr>
          <a:xfrm>
            <a:off x="8742680" y="6610350"/>
            <a:ext cx="381000" cy="228600"/>
          </a:xfrm>
          <a:prstGeom prst="rect">
            <a:avLst/>
          </a:prstGeom>
        </p:spPr>
        <p:txBody>
          <a:bodyPr vert="horz" lIns="91440" tIns="45720" rIns="91440" bIns="45720" rtlCol="0" anchor="ctr"/>
          <a:lstStyle>
            <a:lvl1pPr algn="r">
              <a:defRPr sz="900" baseline="0">
                <a:solidFill>
                  <a:schemeClr val="tx1"/>
                </a:solidFill>
              </a:defRPr>
            </a:lvl1pPr>
          </a:lstStyle>
          <a:p>
            <a:fld id="{60A09C3A-CDF0-41EC-A937-8493F939EE56}"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Font typeface="Wingdings" pitchFamily="2" charset="2"/>
        <a:buChar char="§"/>
        <a:defRPr sz="2000" kern="1200" baseline="0">
          <a:solidFill>
            <a:schemeClr val="tx2"/>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Char char="§"/>
        <a:defRPr sz="1600" kern="1200" baseline="0">
          <a:solidFill>
            <a:schemeClr val="tx2"/>
          </a:solidFill>
          <a:latin typeface="+mn-lt"/>
          <a:ea typeface="+mn-ea"/>
          <a:cs typeface="+mn-cs"/>
        </a:defRPr>
      </a:lvl2pPr>
      <a:lvl3pPr marL="1143000" indent="-228600" algn="l" defTabSz="914400" rtl="0" eaLnBrk="1" latinLnBrk="0" hangingPunct="1">
        <a:lnSpc>
          <a:spcPct val="100000"/>
        </a:lnSpc>
        <a:spcBef>
          <a:spcPct val="20000"/>
        </a:spcBef>
        <a:spcAft>
          <a:spcPts val="600"/>
        </a:spcAft>
        <a:buFont typeface="Wingdings" pitchFamily="2" charset="2"/>
        <a:buNone/>
        <a:defRPr sz="1400" kern="1200" baseline="0">
          <a:solidFill>
            <a:schemeClr val="tx2"/>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1">
            <a:lumMod val="50000"/>
            <a:lumOff val="50000"/>
          </a:schemeClr>
        </a:buClr>
        <a:buFont typeface="Wingdings" pitchFamily="2" charset="2"/>
        <a:buNone/>
        <a:defRPr sz="1400" kern="1200" baseline="0">
          <a:solidFill>
            <a:schemeClr val="tx2"/>
          </a:solidFill>
          <a:latin typeface="+mn-lt"/>
          <a:ea typeface="+mn-ea"/>
          <a:cs typeface="+mn-cs"/>
        </a:defRPr>
      </a:lvl5pPr>
      <a:lvl6pPr marL="25146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6pPr>
      <a:lvl7pPr marL="29718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7pPr>
      <a:lvl8pPr marL="34290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8pPr>
      <a:lvl9pPr marL="3886200" indent="-228600" algn="l" defTabSz="914400" rtl="0" eaLnBrk="1" latinLnBrk="0" hangingPunct="1">
        <a:lnSpc>
          <a:spcPct val="100000"/>
        </a:lnSpc>
        <a:spcBef>
          <a:spcPct val="20000"/>
        </a:spcBef>
        <a:spcAft>
          <a:spcPts val="600"/>
        </a:spcAft>
        <a:buFontTx/>
        <a:buNone/>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Graduate Research </a:t>
            </a:r>
            <a:endParaRPr lang="en-US" dirty="0"/>
          </a:p>
        </p:txBody>
      </p:sp>
      <p:sp>
        <p:nvSpPr>
          <p:cNvPr id="3" name="Subtitle 2"/>
          <p:cNvSpPr>
            <a:spLocks noGrp="1"/>
          </p:cNvSpPr>
          <p:nvPr>
            <p:ph type="subTitle" idx="1"/>
          </p:nvPr>
        </p:nvSpPr>
        <p:spPr/>
        <p:txBody>
          <a:bodyPr/>
          <a:lstStyle/>
          <a:p>
            <a:r>
              <a:rPr lang="en-US" dirty="0" smtClean="0"/>
              <a:t>Meeting the Mission of Inquiry </a:t>
            </a:r>
            <a:endParaRPr lang="en-US" dirty="0"/>
          </a:p>
        </p:txBody>
      </p:sp>
    </p:spTree>
    <p:extLst>
      <p:ext uri="{BB962C8B-B14F-4D97-AF65-F5344CB8AC3E}">
        <p14:creationId xmlns:p14="http://schemas.microsoft.com/office/powerpoint/2010/main" val="1392861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4294967295"/>
            <p:extLst>
              <p:ext uri="{D42A27DB-BD31-4B8C-83A1-F6EECF244321}">
                <p14:modId xmlns:p14="http://schemas.microsoft.com/office/powerpoint/2010/main" val="1125572508"/>
              </p:ext>
            </p:extLst>
          </p:nvPr>
        </p:nvGraphicFramePr>
        <p:xfrm>
          <a:off x="457200" y="457200"/>
          <a:ext cx="8153400" cy="5791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37156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683679535"/>
              </p:ext>
            </p:extLst>
          </p:nvPr>
        </p:nvGraphicFramePr>
        <p:xfrm>
          <a:off x="381000" y="304800"/>
          <a:ext cx="8153400" cy="6019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8178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347641692"/>
              </p:ext>
            </p:extLst>
          </p:nvPr>
        </p:nvGraphicFramePr>
        <p:xfrm>
          <a:off x="381000" y="228600"/>
          <a:ext cx="8305800" cy="6172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618804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766668098"/>
              </p:ext>
            </p:extLst>
          </p:nvPr>
        </p:nvGraphicFramePr>
        <p:xfrm>
          <a:off x="609600" y="304800"/>
          <a:ext cx="8153400" cy="60198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302449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234247399"/>
              </p:ext>
            </p:extLst>
          </p:nvPr>
        </p:nvGraphicFramePr>
        <p:xfrm>
          <a:off x="381000" y="304800"/>
          <a:ext cx="8229600" cy="6172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08058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ext uri="{D42A27DB-BD31-4B8C-83A1-F6EECF244321}">
                <p14:modId xmlns:p14="http://schemas.microsoft.com/office/powerpoint/2010/main" val="1672408601"/>
              </p:ext>
            </p:extLst>
          </p:nvPr>
        </p:nvGraphicFramePr>
        <p:xfrm>
          <a:off x="457200" y="381000"/>
          <a:ext cx="8153400" cy="5943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3554827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Thesis Withholding Policy </a:t>
            </a:r>
            <a:endParaRPr lang="en-US" dirty="0"/>
          </a:p>
        </p:txBody>
      </p:sp>
      <p:sp>
        <p:nvSpPr>
          <p:cNvPr id="3" name="Content Placeholder 2"/>
          <p:cNvSpPr>
            <a:spLocks noGrp="1"/>
          </p:cNvSpPr>
          <p:nvPr>
            <p:ph idx="1"/>
          </p:nvPr>
        </p:nvSpPr>
        <p:spPr/>
        <p:txBody>
          <a:bodyPr/>
          <a:lstStyle/>
          <a:p>
            <a:r>
              <a:rPr lang="en-US" dirty="0" smtClean="0"/>
              <a:t>Faculty Request</a:t>
            </a:r>
          </a:p>
          <a:p>
            <a:r>
              <a:rPr lang="en-US" dirty="0" smtClean="0"/>
              <a:t>Consultations</a:t>
            </a:r>
          </a:p>
          <a:p>
            <a:r>
              <a:rPr lang="en-US" dirty="0" smtClean="0"/>
              <a:t>Review of Best Practice Documents</a:t>
            </a:r>
          </a:p>
          <a:p>
            <a:r>
              <a:rPr lang="en-US" dirty="0" smtClean="0"/>
              <a:t>Findings</a:t>
            </a:r>
          </a:p>
          <a:p>
            <a:pPr lvl="1"/>
            <a:r>
              <a:rPr lang="en-US" dirty="0" smtClean="0"/>
              <a:t>Thesis is the intellectual property of the student</a:t>
            </a:r>
          </a:p>
          <a:p>
            <a:pPr lvl="1"/>
            <a:r>
              <a:rPr lang="en-US" dirty="0" smtClean="0"/>
              <a:t>Deposit with library standard requirement</a:t>
            </a:r>
          </a:p>
          <a:p>
            <a:pPr lvl="1"/>
            <a:r>
              <a:rPr lang="en-US" dirty="0" smtClean="0"/>
              <a:t>Formal withholding policy = best practice</a:t>
            </a:r>
          </a:p>
          <a:p>
            <a:pPr lvl="1"/>
            <a:r>
              <a:rPr lang="en-US" dirty="0" smtClean="0"/>
              <a:t>Degrees certified when deposited</a:t>
            </a:r>
          </a:p>
          <a:p>
            <a:pPr lvl="1"/>
            <a:r>
              <a:rPr lang="en-US" dirty="0" smtClean="0"/>
              <a:t>Faculty mentor should reveal to student in advance if potential for withholding</a:t>
            </a:r>
          </a:p>
          <a:p>
            <a:pPr lvl="1"/>
            <a:r>
              <a:rPr lang="en-US" dirty="0" smtClean="0"/>
              <a:t>Forms to specify reasons and time table </a:t>
            </a:r>
          </a:p>
          <a:p>
            <a:pPr lvl="1"/>
            <a:endParaRPr lang="en-US" dirty="0"/>
          </a:p>
        </p:txBody>
      </p:sp>
    </p:spTree>
    <p:extLst>
      <p:ext uri="{BB962C8B-B14F-4D97-AF65-F5344CB8AC3E}">
        <p14:creationId xmlns:p14="http://schemas.microsoft.com/office/powerpoint/2010/main" val="3577240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EIU Policy</a:t>
            </a:r>
            <a:endParaRPr lang="en-US" dirty="0"/>
          </a:p>
        </p:txBody>
      </p:sp>
      <p:sp>
        <p:nvSpPr>
          <p:cNvPr id="3" name="Content Placeholder 2"/>
          <p:cNvSpPr>
            <a:spLocks noGrp="1"/>
          </p:cNvSpPr>
          <p:nvPr>
            <p:ph idx="1"/>
          </p:nvPr>
        </p:nvSpPr>
        <p:spPr/>
        <p:txBody>
          <a:bodyPr>
            <a:normAutofit fontScale="70000" lnSpcReduction="20000"/>
          </a:bodyPr>
          <a:lstStyle/>
          <a:p>
            <a:r>
              <a:rPr lang="en-US" b="1" dirty="0"/>
              <a:t>Policies on Withholding the Graduate Thesis from Public Release </a:t>
            </a:r>
            <a:endParaRPr lang="en-US" dirty="0"/>
          </a:p>
          <a:p>
            <a:r>
              <a:rPr lang="en-US" dirty="0"/>
              <a:t>In some cases, the master’s thesis might result in marketable intellectual property or may be part of a larger funded or unfunded project leading to publications including articles, books, or related scholarly work. In these cases, the candidate or the director may require that the work be temporarily withheld from open access until these processes are initiated. This must be done through the formal process of submitting a Thesis Withholding Request Form through Booth Library. </a:t>
            </a:r>
          </a:p>
          <a:p>
            <a:r>
              <a:rPr lang="en-US" dirty="0"/>
              <a:t>• </a:t>
            </a:r>
            <a:r>
              <a:rPr lang="en-US" b="1" dirty="0"/>
              <a:t>Deposit of the Thesis: </a:t>
            </a:r>
            <a:r>
              <a:rPr lang="en-US" dirty="0"/>
              <a:t>In order to have the graduate degree certified to the transcript, the approved thesis must be deposited with Booth Library. </a:t>
            </a:r>
          </a:p>
          <a:p>
            <a:r>
              <a:rPr lang="en-US" dirty="0"/>
              <a:t>• </a:t>
            </a:r>
            <a:r>
              <a:rPr lang="en-US" b="1" dirty="0"/>
              <a:t>Withholding the Graduate Thesis Criteria: </a:t>
            </a:r>
            <a:r>
              <a:rPr lang="en-US" dirty="0"/>
              <a:t>Candidates and their thesis directors must provide evidence by completing the Thesis Withholding Request Form that the thesis must be withheld to protect a contractual obligation such as a grant or sponsored research, that the work is under consideration for publication, or that the work includes a potentially patentable invention. Request to withhold publication for other reasons will not be considered. </a:t>
            </a:r>
          </a:p>
          <a:p>
            <a:r>
              <a:rPr lang="en-US" dirty="0"/>
              <a:t>• </a:t>
            </a:r>
            <a:r>
              <a:rPr lang="en-US" b="1" dirty="0"/>
              <a:t>Period of Withholding: </a:t>
            </a:r>
            <a:r>
              <a:rPr lang="en-US" dirty="0"/>
              <a:t>Candidates may request that the master’s thesis be withheld for one year and may request an additional extension of one year. After two years, the master’s thesis will be made accessible. </a:t>
            </a:r>
          </a:p>
          <a:p>
            <a:r>
              <a:rPr lang="en-US" dirty="0"/>
              <a:t>• </a:t>
            </a:r>
            <a:r>
              <a:rPr lang="en-US" b="1" dirty="0"/>
              <a:t>Withholding by Candidate or Director: </a:t>
            </a:r>
            <a:r>
              <a:rPr lang="en-US" dirty="0"/>
              <a:t>The graduate candidate, the thesis director, or both may request that a thesis be withheld. </a:t>
            </a:r>
          </a:p>
          <a:p>
            <a:endParaRPr lang="en-US" dirty="0"/>
          </a:p>
        </p:txBody>
      </p:sp>
    </p:spTree>
    <p:extLst>
      <p:ext uri="{BB962C8B-B14F-4D97-AF65-F5344CB8AC3E}">
        <p14:creationId xmlns:p14="http://schemas.microsoft.com/office/powerpoint/2010/main" val="4233488950"/>
      </p:ext>
    </p:extLst>
  </p:cSld>
  <p:clrMapOvr>
    <a:masterClrMapping/>
  </p:clrMapOvr>
</p:sld>
</file>

<file path=ppt/theme/theme1.xml><?xml version="1.0" encoding="utf-8"?>
<a:theme xmlns:a="http://schemas.openxmlformats.org/drawingml/2006/main" name="Macro">
  <a:themeElements>
    <a:clrScheme name="Macro">
      <a:dk1>
        <a:sysClr val="windowText" lastClr="000000"/>
      </a:dk1>
      <a:lt1>
        <a:sysClr val="window" lastClr="FFFFFF"/>
      </a:lt1>
      <a:dk2>
        <a:srgbClr val="3F3F4D"/>
      </a:dk2>
      <a:lt2>
        <a:srgbClr val="DDDDDD"/>
      </a:lt2>
      <a:accent1>
        <a:srgbClr val="A51009"/>
      </a:accent1>
      <a:accent2>
        <a:srgbClr val="DE7014"/>
      </a:accent2>
      <a:accent3>
        <a:srgbClr val="704836"/>
      </a:accent3>
      <a:accent4>
        <a:srgbClr val="F2B431"/>
      </a:accent4>
      <a:accent5>
        <a:srgbClr val="7F221D"/>
      </a:accent5>
      <a:accent6>
        <a:srgbClr val="CDAC77"/>
      </a:accent6>
      <a:hlink>
        <a:srgbClr val="F5B123"/>
      </a:hlink>
      <a:folHlink>
        <a:srgbClr val="E19B0B"/>
      </a:folHlink>
    </a:clrScheme>
    <a:fontScheme name="Macro">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cro">
      <a:fillStyleLst>
        <a:solidFill>
          <a:schemeClr val="phClr"/>
        </a:solidFill>
        <a:gradFill rotWithShape="1">
          <a:gsLst>
            <a:gs pos="0">
              <a:schemeClr val="phClr">
                <a:tint val="65000"/>
                <a:satMod val="300000"/>
              </a:schemeClr>
            </a:gs>
            <a:gs pos="100000">
              <a:schemeClr val="phClr">
                <a:tint val="80000"/>
                <a:satMod val="150000"/>
              </a:schemeClr>
            </a:gs>
          </a:gsLst>
          <a:lin ang="5400000" scaled="0"/>
        </a:gradFill>
        <a:gradFill rotWithShape="1">
          <a:gsLst>
            <a:gs pos="0">
              <a:schemeClr val="phClr">
                <a:shade val="90000"/>
                <a:satMod val="300000"/>
              </a:schemeClr>
            </a:gs>
            <a:gs pos="100000">
              <a:schemeClr val="phClr">
                <a:satMod val="150000"/>
              </a:schemeClr>
            </a:gs>
          </a:gsLst>
          <a:path path="circle">
            <a:fillToRect l="50000" t="100000" r="100000" b="50000"/>
          </a:path>
        </a:gradFill>
      </a:fillStyleLst>
      <a:lnStyleLst>
        <a:ln w="9525" cap="flat" cmpd="sng" algn="ctr">
          <a:solidFill>
            <a:schemeClr val="phClr"/>
          </a:solidFill>
          <a:prstDash val="solid"/>
        </a:ln>
        <a:ln w="13970" cap="flat" cmpd="sng" algn="ctr">
          <a:solidFill>
            <a:schemeClr val="phClr"/>
          </a:solidFill>
          <a:prstDash val="solid"/>
        </a:ln>
        <a:ln w="22225" cap="flat" cmpd="sng" algn="ctr">
          <a:solidFill>
            <a:schemeClr val="phClr"/>
          </a:solidFill>
          <a:prstDash val="solid"/>
        </a:ln>
      </a:lnStyleLst>
      <a:effectStyleLst>
        <a:effectStyle>
          <a:effectLst>
            <a:outerShdw blurRad="50800" dist="25400" dir="5400000" rotWithShape="0">
              <a:srgbClr val="000000">
                <a:alpha val="70000"/>
              </a:srgbClr>
            </a:outerShdw>
          </a:effectLst>
        </a:effectStyle>
        <a:effectStyle>
          <a:effectLst>
            <a:outerShdw blurRad="25400" dist="25400" dir="5400000" rotWithShape="0">
              <a:srgbClr val="000000">
                <a:alpha val="70000"/>
              </a:srgbClr>
            </a:outerShdw>
          </a:effectLst>
          <a:scene3d>
            <a:camera prst="orthographicFront">
              <a:rot lat="0" lon="0" rev="0"/>
            </a:camera>
            <a:lightRig rig="threePt" dir="tl"/>
          </a:scene3d>
          <a:sp3d contourW="15875" prstMaterial="softmetal">
            <a:bevelT w="25400" h="19050" prst="angle"/>
            <a:contourClr>
              <a:schemeClr val="phClr">
                <a:shade val="30000"/>
              </a:schemeClr>
            </a:contourClr>
          </a:sp3d>
        </a:effectStyle>
        <a:effectStyle>
          <a:effectLst>
            <a:outerShdw blurRad="25400" dist="25400" dir="5400000" rotWithShape="0">
              <a:srgbClr val="000000">
                <a:alpha val="40000"/>
              </a:srgbClr>
            </a:outerShdw>
          </a:effectLst>
          <a:scene3d>
            <a:camera prst="orthographicFront">
              <a:rot lat="0" lon="0" rev="0"/>
            </a:camera>
            <a:lightRig rig="threePt" dir="tl"/>
          </a:scene3d>
          <a:sp3d contourW="19050" prstMaterial="metal">
            <a:bevelT w="63500" h="31750" prst="angle"/>
            <a:contourClr>
              <a:schemeClr val="phClr">
                <a:shade val="25000"/>
                <a:satMod val="130000"/>
              </a:schemeClr>
            </a:contourClr>
          </a:sp3d>
        </a:effectStyle>
      </a:effectStyleLst>
      <a:bgFillStyleLst>
        <a:solidFill>
          <a:schemeClr val="phClr"/>
        </a:solidFill>
        <a:gradFill rotWithShape="1">
          <a:gsLst>
            <a:gs pos="0">
              <a:schemeClr val="phClr">
                <a:tint val="67000"/>
                <a:shade val="93000"/>
                <a:satMod val="110000"/>
                <a:lumMod val="90000"/>
              </a:schemeClr>
            </a:gs>
            <a:gs pos="76000">
              <a:schemeClr val="phClr">
                <a:tint val="85000"/>
                <a:shade val="75000"/>
                <a:satMod val="120000"/>
              </a:schemeClr>
            </a:gs>
            <a:gs pos="100000">
              <a:schemeClr val="phClr">
                <a:tint val="86000"/>
                <a:shade val="50000"/>
                <a:satMod val="130000"/>
              </a:schemeClr>
            </a:gs>
          </a:gsLst>
          <a:lin ang="5400000" scaled="0"/>
        </a:gradFill>
        <a:gradFill rotWithShape="1">
          <a:gsLst>
            <a:gs pos="0">
              <a:schemeClr val="phClr">
                <a:tint val="96000"/>
                <a:shade val="35000"/>
                <a:satMod val="146000"/>
                <a:lumMod val="101000"/>
              </a:schemeClr>
            </a:gs>
            <a:gs pos="26000">
              <a:schemeClr val="phClr">
                <a:tint val="96000"/>
                <a:shade val="96000"/>
                <a:satMod val="190000"/>
              </a:schemeClr>
            </a:gs>
            <a:gs pos="100000">
              <a:schemeClr val="phClr">
                <a:tint val="60000"/>
                <a:shade val="90000"/>
                <a:satMod val="220000"/>
                <a:lumMod val="110000"/>
              </a:schemeClr>
            </a:gs>
          </a:gsLst>
          <a:lin ang="5400000" scaled="0"/>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TC101859866[[fn=Macro]]</Template>
  <TotalTime>177</TotalTime>
  <Words>331</Words>
  <Application>Microsoft Office PowerPoint</Application>
  <PresentationFormat>On-screen Show (4:3)</PresentationFormat>
  <Paragraphs>26</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Macro</vt:lpstr>
      <vt:lpstr>Graduate Research </vt:lpstr>
      <vt:lpstr>PowerPoint Presentation</vt:lpstr>
      <vt:lpstr>PowerPoint Presentation</vt:lpstr>
      <vt:lpstr>PowerPoint Presentation</vt:lpstr>
      <vt:lpstr>PowerPoint Presentation</vt:lpstr>
      <vt:lpstr>PowerPoint Presentation</vt:lpstr>
      <vt:lpstr>PowerPoint Presentation</vt:lpstr>
      <vt:lpstr>Thesis Withholding Policy </vt:lpstr>
      <vt:lpstr>EIU Policy</vt:lpstr>
    </vt:vector>
  </TitlesOfParts>
  <Company>Eastern Illinois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Graduate Research</dc:title>
  <dc:creator>Robert Augustine</dc:creator>
  <cp:lastModifiedBy>Lori Henderson</cp:lastModifiedBy>
  <cp:revision>5</cp:revision>
  <dcterms:created xsi:type="dcterms:W3CDTF">2014-09-02T17:30:05Z</dcterms:created>
  <dcterms:modified xsi:type="dcterms:W3CDTF">2014-09-02T20:32:43Z</dcterms:modified>
</cp:coreProperties>
</file>