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1"/>
  </p:sldMasterIdLst>
  <p:handoutMasterIdLst>
    <p:handoutMasterId r:id="rId14"/>
  </p:handoutMasterIdLst>
  <p:sldIdLst>
    <p:sldId id="331" r:id="rId2"/>
    <p:sldId id="329" r:id="rId3"/>
    <p:sldId id="332" r:id="rId4"/>
    <p:sldId id="350" r:id="rId5"/>
    <p:sldId id="351" r:id="rId6"/>
    <p:sldId id="354" r:id="rId7"/>
    <p:sldId id="363" r:id="rId8"/>
    <p:sldId id="364" r:id="rId9"/>
    <p:sldId id="359" r:id="rId10"/>
    <p:sldId id="365" r:id="rId11"/>
    <p:sldId id="360" r:id="rId12"/>
    <p:sldId id="327" r:id="rId1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853" autoAdjust="0"/>
  </p:normalViewPr>
  <p:slideViewPr>
    <p:cSldViewPr>
      <p:cViewPr varScale="1">
        <p:scale>
          <a:sx n="77" d="100"/>
          <a:sy n="77" d="100"/>
        </p:scale>
        <p:origin x="-91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7A29F54-08C7-4B80-91C0-2C1288519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4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FAA65E0-3818-4C9C-9DF1-744A09502E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10432-345F-45F6-A54D-23827662DC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BFFFC-F685-4AF4-8BB8-70DA2E8D4C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55606-3F50-46DB-898F-9170E9D8D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16726"/>
      </p:ext>
    </p:extLst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0500B7-68F0-40A9-9771-C2D348E8FC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0117D-1450-4BE2-A11C-D3D21C9A54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B4B09-0CA0-45BC-BBA5-B9B03D3302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63AA12BC-886B-4D11-B6B8-6032180AB2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321B0C81-86E4-42FF-BEA5-8E35B3035D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81C57-2B6B-4E43-BD1E-8E1C679C3C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C9783-3E36-4616-A377-4F16FD931E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51800-4376-44FB-B664-3C3818D8F1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5CF4259-CD47-4D69-B60D-D4A397CDFE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transition spd="med">
    <p:diamond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371600"/>
            <a:ext cx="4495800" cy="2438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Advancing Graduate Study at Eastern </a:t>
            </a:r>
            <a:br>
              <a:rPr lang="en-US" sz="4800" dirty="0" smtClean="0"/>
            </a:br>
            <a:endParaRPr lang="en-US" sz="4800" dirty="0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724400"/>
            <a:ext cx="7696200" cy="99060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3100" dirty="0" smtClean="0"/>
              <a:t>Opportunities for Graduate Coordinators, Chairs, &amp; Deans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36" y="365760"/>
            <a:ext cx="3913664" cy="29870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1371600"/>
            <a:ext cx="5715000" cy="1139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100" dirty="0" smtClean="0"/>
              <a:t>Student Commencement Speaker Theme 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3581400"/>
            <a:ext cx="7467600" cy="3048000"/>
          </a:xfrm>
        </p:spPr>
        <p:txBody>
          <a:bodyPr>
            <a:normAutofit/>
          </a:bodyPr>
          <a:lstStyle/>
          <a:p>
            <a:r>
              <a:rPr lang="en-US" i="1" dirty="0"/>
              <a:t>The Things that Matter are the Things that Last:  What educational experiences mattered to you while at Eastern Illinois University that made a difference and will follow you into your future?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35" y="762000"/>
            <a:ext cx="2615765" cy="1996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1796982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533400"/>
            <a:ext cx="5029200" cy="1139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100" dirty="0" smtClean="0"/>
              <a:t>Time Table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0096" y="3124200"/>
            <a:ext cx="8128000" cy="3581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July </a:t>
            </a:r>
            <a:r>
              <a:rPr lang="en-US" dirty="0"/>
              <a:t>1 through September </a:t>
            </a:r>
            <a:r>
              <a:rPr lang="en-US" dirty="0" smtClean="0"/>
              <a:t>30 Essay Competition</a:t>
            </a:r>
            <a:endParaRPr lang="en-US" dirty="0"/>
          </a:p>
          <a:p>
            <a:pPr lvl="1"/>
            <a:r>
              <a:rPr lang="en-US" dirty="0" smtClean="0"/>
              <a:t>Deadline </a:t>
            </a:r>
            <a:r>
              <a:rPr lang="en-US" dirty="0"/>
              <a:t>4:30 p.m. September </a:t>
            </a:r>
            <a:r>
              <a:rPr lang="en-US" dirty="0" smtClean="0"/>
              <a:t>30</a:t>
            </a:r>
            <a:endParaRPr lang="en-US" dirty="0"/>
          </a:p>
          <a:p>
            <a:r>
              <a:rPr lang="en-US" dirty="0" smtClean="0"/>
              <a:t>September 25, Noon Commencement Board Workshop </a:t>
            </a:r>
          </a:p>
          <a:p>
            <a:r>
              <a:rPr lang="en-US" dirty="0" smtClean="0"/>
              <a:t>September </a:t>
            </a:r>
            <a:r>
              <a:rPr lang="en-US" dirty="0"/>
              <a:t>30 through October </a:t>
            </a:r>
            <a:r>
              <a:rPr lang="en-US" dirty="0" smtClean="0"/>
              <a:t>17 Essay Assessment</a:t>
            </a:r>
            <a:endParaRPr lang="en-US" dirty="0"/>
          </a:p>
          <a:p>
            <a:pPr lvl="1"/>
            <a:r>
              <a:rPr lang="en-US" dirty="0" smtClean="0"/>
              <a:t>Notification  </a:t>
            </a:r>
            <a:r>
              <a:rPr lang="en-US" dirty="0"/>
              <a:t>October </a:t>
            </a:r>
            <a:r>
              <a:rPr lang="en-US" dirty="0" smtClean="0"/>
              <a:t>17    </a:t>
            </a:r>
            <a:endParaRPr lang="en-US" dirty="0"/>
          </a:p>
          <a:p>
            <a:r>
              <a:rPr lang="en-US" dirty="0"/>
              <a:t>October </a:t>
            </a:r>
            <a:r>
              <a:rPr lang="en-US" dirty="0" smtClean="0"/>
              <a:t>18 </a:t>
            </a:r>
            <a:r>
              <a:rPr lang="en-US" dirty="0"/>
              <a:t>through October </a:t>
            </a:r>
            <a:r>
              <a:rPr lang="en-US" dirty="0" smtClean="0"/>
              <a:t>24 Oral Assessment</a:t>
            </a:r>
            <a:endParaRPr lang="en-US" dirty="0"/>
          </a:p>
          <a:p>
            <a:pPr lvl="1"/>
            <a:r>
              <a:rPr lang="en-US" dirty="0" smtClean="0"/>
              <a:t>Notification </a:t>
            </a:r>
            <a:r>
              <a:rPr lang="en-US" dirty="0"/>
              <a:t>October </a:t>
            </a:r>
            <a:r>
              <a:rPr lang="en-US" dirty="0" smtClean="0"/>
              <a:t>24</a:t>
            </a:r>
            <a:endParaRPr lang="en-US" dirty="0"/>
          </a:p>
          <a:p>
            <a:r>
              <a:rPr lang="en-US" dirty="0"/>
              <a:t>October </a:t>
            </a:r>
            <a:r>
              <a:rPr lang="en-US" dirty="0" smtClean="0"/>
              <a:t>25 </a:t>
            </a:r>
            <a:r>
              <a:rPr lang="en-US" dirty="0"/>
              <a:t>through </a:t>
            </a:r>
            <a:r>
              <a:rPr lang="en-US" dirty="0" smtClean="0"/>
              <a:t>31 Speaker/Alternate Speaker Ranking</a:t>
            </a:r>
            <a:endParaRPr lang="en-US" dirty="0"/>
          </a:p>
          <a:p>
            <a:pPr lvl="1"/>
            <a:r>
              <a:rPr lang="en-US" dirty="0" smtClean="0"/>
              <a:t>Notification October 31</a:t>
            </a:r>
            <a:endParaRPr lang="en-US" dirty="0"/>
          </a:p>
          <a:p>
            <a:r>
              <a:rPr lang="en-US" dirty="0" smtClean="0"/>
              <a:t>December 19 Reception Speakers, Mentors, &amp; Families </a:t>
            </a:r>
          </a:p>
          <a:p>
            <a:r>
              <a:rPr lang="en-US" dirty="0" smtClean="0"/>
              <a:t>December 20 Commencement</a:t>
            </a:r>
            <a:endParaRPr lang="en-US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35" y="762000"/>
            <a:ext cx="2615765" cy="1996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870352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1618614"/>
            <a:ext cx="5715000" cy="1139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100" dirty="0" smtClean="0"/>
              <a:t>Graduate School Institutes and Centers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2906" y="3733800"/>
            <a:ext cx="8128000" cy="252571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Integrative Graduate Studies Institute </a:t>
            </a:r>
          </a:p>
          <a:p>
            <a:pPr eaLnBrk="1" hangingPunct="1"/>
            <a:r>
              <a:rPr lang="en-US" sz="2800" dirty="0" smtClean="0"/>
              <a:t>Literacy for Financial Education Center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35" y="762000"/>
            <a:ext cx="2615765" cy="1996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1588452"/>
            <a:ext cx="5410200" cy="1169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EIU Mission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95400" y="3429000"/>
            <a:ext cx="7696200" cy="33115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Superior graduate education</a:t>
            </a:r>
          </a:p>
          <a:p>
            <a:pPr eaLnBrk="1" hangingPunct="1"/>
            <a:r>
              <a:rPr lang="en-US" sz="2800" dirty="0" smtClean="0"/>
              <a:t>Accessible graduate education</a:t>
            </a:r>
          </a:p>
          <a:p>
            <a:pPr eaLnBrk="1" hangingPunct="1"/>
            <a:r>
              <a:rPr lang="en-US" sz="2800" dirty="0" smtClean="0"/>
              <a:t>Arts, sciences, humanities, professions</a:t>
            </a:r>
          </a:p>
          <a:p>
            <a:pPr eaLnBrk="1" hangingPunct="1"/>
            <a:r>
              <a:rPr lang="en-US" sz="2800" dirty="0" smtClean="0"/>
              <a:t>Teaching, research, service</a:t>
            </a:r>
          </a:p>
          <a:p>
            <a:pPr eaLnBrk="1" hangingPunct="1"/>
            <a:r>
              <a:rPr lang="en-US" sz="2800" dirty="0" smtClean="0"/>
              <a:t>Responsible citizenship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35" y="762000"/>
            <a:ext cx="2615765" cy="1996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1190306"/>
            <a:ext cx="5384800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Graduate Mission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3276600"/>
            <a:ext cx="7754938" cy="3581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Enrollment Quality &amp; Diversity </a:t>
            </a:r>
          </a:p>
          <a:p>
            <a:pPr eaLnBrk="1" hangingPunct="1"/>
            <a:r>
              <a:rPr lang="en-US" sz="2800" dirty="0" smtClean="0"/>
              <a:t>Assessment </a:t>
            </a:r>
          </a:p>
          <a:p>
            <a:pPr eaLnBrk="1" hangingPunct="1"/>
            <a:r>
              <a:rPr lang="en-US" sz="2800" dirty="0" smtClean="0"/>
              <a:t>Curriculum Rigor </a:t>
            </a:r>
          </a:p>
          <a:p>
            <a:pPr eaLnBrk="1" hangingPunct="1"/>
            <a:r>
              <a:rPr lang="en-US" sz="2800" dirty="0" smtClean="0"/>
              <a:t>Student Scholarship</a:t>
            </a:r>
          </a:p>
          <a:p>
            <a:pPr eaLnBrk="1" hangingPunct="1"/>
            <a:r>
              <a:rPr lang="en-US" sz="2800" dirty="0" smtClean="0"/>
              <a:t>Faculty Scholarship &amp; Mentoring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35" y="762000"/>
            <a:ext cx="2615765" cy="1996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1143000"/>
            <a:ext cx="5029200" cy="1139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100" dirty="0" smtClean="0"/>
              <a:t>CGS Awards Committees</a:t>
            </a:r>
            <a:br>
              <a:rPr lang="en-US" sz="4100" dirty="0" smtClean="0"/>
            </a:br>
            <a:endParaRPr lang="en-US" sz="4100" dirty="0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0096" y="3124200"/>
            <a:ext cx="8128000" cy="3581400"/>
          </a:xfrm>
        </p:spPr>
        <p:txBody>
          <a:bodyPr>
            <a:normAutofit lnSpcReduction="10000"/>
          </a:bodyPr>
          <a:lstStyle/>
          <a:p>
            <a:pPr marL="624078" indent="-51435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Thesis &amp; King-Mertz Awards: Dr. </a:t>
            </a:r>
            <a:r>
              <a:rPr lang="en-US" dirty="0" smtClean="0"/>
              <a:t>Beebe/ENG</a:t>
            </a:r>
            <a:endParaRPr lang="en-US" sz="2800" dirty="0" smtClean="0"/>
          </a:p>
          <a:p>
            <a:pPr marL="916686" lvl="1" indent="-514350">
              <a:lnSpc>
                <a:spcPct val="90000"/>
              </a:lnSpc>
              <a:defRPr/>
            </a:pPr>
            <a:r>
              <a:rPr lang="en-US" sz="2600" dirty="0" smtClean="0"/>
              <a:t>King-Mertz Screening Committees</a:t>
            </a:r>
          </a:p>
          <a:p>
            <a:pPr marL="624078" indent="-51435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Williams Travel Grants: Dr. </a:t>
            </a:r>
            <a:r>
              <a:rPr lang="en-US" dirty="0" err="1" smtClean="0"/>
              <a:t>Upadhyay</a:t>
            </a:r>
            <a:r>
              <a:rPr lang="en-US" dirty="0" smtClean="0"/>
              <a:t>/ECN</a:t>
            </a:r>
            <a:endParaRPr lang="en-US" dirty="0" smtClean="0"/>
          </a:p>
          <a:p>
            <a:pPr marL="624078" indent="-51435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Research Grants: Dr. </a:t>
            </a:r>
            <a:r>
              <a:rPr lang="en-US" dirty="0" err="1" smtClean="0"/>
              <a:t>Reven</a:t>
            </a:r>
            <a:r>
              <a:rPr lang="en-US" dirty="0" smtClean="0"/>
              <a:t>/ELE</a:t>
            </a:r>
            <a:endParaRPr lang="en-US" sz="2800" dirty="0" smtClean="0"/>
          </a:p>
          <a:p>
            <a:pPr marL="624078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Scholarships: Dr. Jones-</a:t>
            </a:r>
            <a:r>
              <a:rPr lang="en-US" dirty="0" err="1" smtClean="0"/>
              <a:t>Bromenshenkel</a:t>
            </a:r>
            <a:r>
              <a:rPr lang="en-US" dirty="0" smtClean="0"/>
              <a:t>/SPE</a:t>
            </a:r>
          </a:p>
          <a:p>
            <a:pPr marL="624078" indent="-51435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Weller Award: Dr. </a:t>
            </a:r>
            <a:r>
              <a:rPr lang="en-US" dirty="0" smtClean="0"/>
              <a:t>Daniels/PHY</a:t>
            </a:r>
            <a:endParaRPr lang="en-US" sz="2800" dirty="0" smtClean="0"/>
          </a:p>
          <a:p>
            <a:pPr marL="624078" indent="-51435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Bear </a:t>
            </a:r>
            <a:r>
              <a:rPr lang="en-US" dirty="0" err="1" smtClean="0"/>
              <a:t>McClay</a:t>
            </a:r>
            <a:r>
              <a:rPr lang="en-US" dirty="0" smtClean="0"/>
              <a:t> Award: Dr. Wiles, MAT</a:t>
            </a:r>
          </a:p>
          <a:p>
            <a:pPr marL="624078" indent="-51435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err="1" smtClean="0"/>
              <a:t>Hamand</a:t>
            </a:r>
            <a:r>
              <a:rPr lang="en-US" sz="2800" dirty="0" smtClean="0"/>
              <a:t> Society: Dr. </a:t>
            </a:r>
            <a:r>
              <a:rPr lang="en-US" sz="2800" dirty="0" err="1" smtClean="0"/>
              <a:t>Kahler</a:t>
            </a:r>
            <a:r>
              <a:rPr lang="en-US" sz="2800" dirty="0" smtClean="0"/>
              <a:t>/ART</a:t>
            </a:r>
          </a:p>
          <a:p>
            <a:pPr marL="624078" indent="-51435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 smtClean="0"/>
              <a:t>Ranes</a:t>
            </a:r>
            <a:r>
              <a:rPr lang="en-US" dirty="0" smtClean="0"/>
              <a:t> Award: Drs. Colombo/BIO &amp; Key/HIS  </a:t>
            </a: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35" y="762000"/>
            <a:ext cx="2615765" cy="1996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2858806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838200"/>
            <a:ext cx="5029200" cy="1139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100" dirty="0" smtClean="0"/>
              <a:t>CGS Boards </a:t>
            </a:r>
            <a:br>
              <a:rPr lang="en-US" sz="4100" dirty="0" smtClean="0"/>
            </a:br>
            <a:r>
              <a:rPr lang="en-US" sz="4100" dirty="0" smtClean="0"/>
              <a:t>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0096" y="3124200"/>
            <a:ext cx="8128000" cy="35814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dirty="0" smtClean="0"/>
              <a:t>Executive Board (4): Chair, Vice Chair, Dean, CGS Assistant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Integrative Institute (7) Ms. Henderson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dirty="0" smtClean="0"/>
              <a:t>PSM Board (7): Drs. Gaines &amp; </a:t>
            </a:r>
            <a:r>
              <a:rPr lang="en-US" sz="2800" dirty="0" err="1" smtClean="0"/>
              <a:t>Cornebise</a:t>
            </a:r>
            <a:endParaRPr lang="en-US" sz="28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Interdisciplinary Board(11): Dean Augustine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dirty="0" smtClean="0"/>
              <a:t>On-Line Board (14) Dean Augustine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Literacy in Financial Education (21) Dr. Simpson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dirty="0" smtClean="0"/>
              <a:t>Sustainable Energy Board (16): Dr. Liu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35" y="762000"/>
            <a:ext cx="2615765" cy="1996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3706850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838200"/>
            <a:ext cx="5029200" cy="1139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100" dirty="0" smtClean="0"/>
              <a:t>CGS Liaison Committees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0096" y="3124200"/>
            <a:ext cx="8128000" cy="358140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dirty="0" smtClean="0"/>
              <a:t>Textbook Advisory/Dr. </a:t>
            </a:r>
            <a:r>
              <a:rPr lang="en-US" sz="2800" dirty="0" err="1" smtClean="0"/>
              <a:t>Laingen</a:t>
            </a:r>
            <a:endParaRPr lang="en-US" sz="28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Library Advisory/Dr. </a:t>
            </a:r>
            <a:r>
              <a:rPr lang="en-US" dirty="0" err="1" smtClean="0"/>
              <a:t>Wehrle</a:t>
            </a:r>
            <a:r>
              <a:rPr lang="en-US" dirty="0" smtClean="0"/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dirty="0" smtClean="0"/>
              <a:t>ATAC/Dr. </a:t>
            </a:r>
            <a:r>
              <a:rPr lang="en-US" dirty="0" smtClean="0"/>
              <a:t>Boggs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dirty="0" smtClean="0"/>
              <a:t>Honorary Degree/Dr. Frank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 smtClean="0"/>
              <a:t>Council on Assessment/Dr. </a:t>
            </a:r>
            <a:r>
              <a:rPr lang="en-US" dirty="0" err="1" smtClean="0"/>
              <a:t>Padmaraju</a:t>
            </a:r>
            <a:r>
              <a:rPr lang="en-US" sz="2800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35" y="762000"/>
            <a:ext cx="2615765" cy="1996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610421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1066800"/>
            <a:ext cx="5715000" cy="1139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100" dirty="0" smtClean="0"/>
              <a:t>Fall 2014 Excellence Cultivation Programs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0835" y="3124200"/>
            <a:ext cx="8305365" cy="3505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dirty="0" smtClean="0"/>
              <a:t>First Choice Program &amp; Resources:  Dean Elliott (ETS/MAGS Award 2011)</a:t>
            </a:r>
          </a:p>
          <a:p>
            <a:pPr eaLnBrk="1" hangingPunct="1"/>
            <a:r>
              <a:rPr lang="en-US" sz="1800" dirty="0" smtClean="0"/>
              <a:t>Integrative Institute: Ms. Lori Henderson (ETS/CGS Award 2011)</a:t>
            </a:r>
          </a:p>
          <a:p>
            <a:pPr eaLnBrk="1" hangingPunct="1"/>
            <a:r>
              <a:rPr lang="en-US" sz="1800" dirty="0" smtClean="0"/>
              <a:t>Literacy in Financial Education Center: Dr. Linda Simpson (TIAA-CREF/CGS Award 2013)</a:t>
            </a:r>
          </a:p>
          <a:p>
            <a:pPr eaLnBrk="1" hangingPunct="1"/>
            <a:r>
              <a:rPr lang="en-US" sz="1800" dirty="0" smtClean="0"/>
              <a:t>Fall Leadership Conference: 4:30  September </a:t>
            </a:r>
            <a:r>
              <a:rPr lang="en-US" sz="1800" dirty="0" smtClean="0"/>
              <a:t>2</a:t>
            </a:r>
          </a:p>
          <a:p>
            <a:pPr eaLnBrk="1" hangingPunct="1"/>
            <a:r>
              <a:rPr lang="en-US" sz="1800" dirty="0" smtClean="0"/>
              <a:t>GRE Prep Workshop: Noon September 9</a:t>
            </a:r>
            <a:endParaRPr lang="en-US" sz="1800" dirty="0" smtClean="0"/>
          </a:p>
          <a:p>
            <a:pPr eaLnBrk="1" hangingPunct="1"/>
            <a:r>
              <a:rPr lang="en-US" sz="1800" dirty="0" smtClean="0"/>
              <a:t>Homecoming Reunion/Tent City:  October 25</a:t>
            </a:r>
          </a:p>
          <a:p>
            <a:r>
              <a:rPr lang="en-US" sz="1800" dirty="0" smtClean="0"/>
              <a:t>Enrollment Practices Workshop/Appreciation</a:t>
            </a:r>
            <a:r>
              <a:rPr lang="en-US" sz="1800" dirty="0"/>
              <a:t>: 10:00 October </a:t>
            </a:r>
            <a:r>
              <a:rPr lang="en-US" sz="1800" dirty="0" smtClean="0"/>
              <a:t>16</a:t>
            </a:r>
            <a:endParaRPr lang="en-US" sz="1800" dirty="0"/>
          </a:p>
          <a:p>
            <a:pPr eaLnBrk="1" hangingPunct="1"/>
            <a:r>
              <a:rPr lang="en-US" sz="1800" dirty="0" smtClean="0"/>
              <a:t>Graduate School Fair: 10:00 October 15, Grand Ballroom</a:t>
            </a:r>
          </a:p>
          <a:p>
            <a:pPr eaLnBrk="1" hangingPunct="1"/>
            <a:r>
              <a:rPr lang="en-US" sz="1800" dirty="0" smtClean="0"/>
              <a:t>Presidential/Provost GA Luncheon: Noon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35" y="762000"/>
            <a:ext cx="2615765" cy="1996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59133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1066800"/>
            <a:ext cx="5715000" cy="1139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100" dirty="0" smtClean="0"/>
              <a:t>Spring 2014 Excellence Cultivation Programs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3276600"/>
            <a:ext cx="8128000" cy="3733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dirty="0" smtClean="0"/>
              <a:t>Spring Leadership Seminar:  February 19, 1895 Room</a:t>
            </a:r>
          </a:p>
          <a:p>
            <a:pPr eaLnBrk="1" hangingPunct="1"/>
            <a:r>
              <a:rPr lang="en-US" sz="1800" dirty="0" smtClean="0"/>
              <a:t>Spring Showcase Series:  April 7 and 8, </a:t>
            </a:r>
            <a:r>
              <a:rPr lang="en-US" sz="1800" dirty="0" err="1" smtClean="0"/>
              <a:t>Doudna</a:t>
            </a:r>
            <a:r>
              <a:rPr lang="en-US" sz="1800" dirty="0" smtClean="0"/>
              <a:t> Lecture Hall</a:t>
            </a:r>
          </a:p>
          <a:p>
            <a:pPr eaLnBrk="1" hangingPunct="1"/>
            <a:r>
              <a:rPr lang="en-US" sz="1800" dirty="0" smtClean="0"/>
              <a:t>Distinguished Student Awards Program:  3:00 April 9 Dvorak Concert Hall Stage </a:t>
            </a:r>
          </a:p>
          <a:p>
            <a:pPr eaLnBrk="1" hangingPunct="1"/>
            <a:r>
              <a:rPr lang="en-US" sz="1800" dirty="0" smtClean="0"/>
              <a:t>Outstanding Graduate Alumni Program:  5:00 April 10 Dvorak Concert Hall Stage </a:t>
            </a:r>
          </a:p>
          <a:p>
            <a:pPr eaLnBrk="1" hangingPunct="1"/>
            <a:r>
              <a:rPr lang="en-US" sz="1800" dirty="0" smtClean="0"/>
              <a:t>Graduate School Philanthropy Board: TBD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35" y="762000"/>
            <a:ext cx="2615765" cy="1996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6024029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1190306"/>
            <a:ext cx="5029200" cy="1139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100" dirty="0" smtClean="0"/>
              <a:t>Graduate Student Commencement Speaker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0096" y="3124200"/>
            <a:ext cx="81280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Fall 2014 Commencement Ceremony</a:t>
            </a:r>
          </a:p>
          <a:p>
            <a:r>
              <a:rPr lang="en-US" dirty="0" smtClean="0"/>
              <a:t>Graduation Criteria </a:t>
            </a:r>
            <a:endParaRPr lang="en-US" dirty="0"/>
          </a:p>
          <a:p>
            <a:pPr lvl="1"/>
            <a:r>
              <a:rPr lang="en-US" dirty="0"/>
              <a:t>Degree audit verifies </a:t>
            </a:r>
            <a:r>
              <a:rPr lang="en-US" dirty="0" smtClean="0"/>
              <a:t>eligibility </a:t>
            </a:r>
            <a:r>
              <a:rPr lang="en-US" dirty="0"/>
              <a:t>to participate in commencement</a:t>
            </a:r>
          </a:p>
          <a:p>
            <a:r>
              <a:rPr lang="en-US" dirty="0"/>
              <a:t>Scholarship </a:t>
            </a:r>
            <a:r>
              <a:rPr lang="en-US" dirty="0" smtClean="0"/>
              <a:t>Criteria</a:t>
            </a:r>
            <a:endParaRPr lang="en-US" dirty="0"/>
          </a:p>
          <a:p>
            <a:pPr lvl="1"/>
            <a:r>
              <a:rPr lang="en-US" dirty="0"/>
              <a:t>3.25 CGPA or higher for courses completed at Eastern Illinois University at time of essay submission</a:t>
            </a: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35" y="762000"/>
            <a:ext cx="2615765" cy="1996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500910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1544</TotalTime>
  <Words>494</Words>
  <Application>Microsoft Office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Urban</vt:lpstr>
      <vt:lpstr>Advancing Graduate Study at Eastern  </vt:lpstr>
      <vt:lpstr>EIU Mission </vt:lpstr>
      <vt:lpstr>Graduate Mission</vt:lpstr>
      <vt:lpstr>CGS Awards Committees </vt:lpstr>
      <vt:lpstr>CGS Boards   </vt:lpstr>
      <vt:lpstr>CGS Liaison Committees</vt:lpstr>
      <vt:lpstr>Fall 2014 Excellence Cultivation Programs </vt:lpstr>
      <vt:lpstr>Spring 2014 Excellence Cultivation Programs </vt:lpstr>
      <vt:lpstr>Graduate Student Commencement Speaker </vt:lpstr>
      <vt:lpstr>Student Commencement Speaker Theme </vt:lpstr>
      <vt:lpstr>Time Table </vt:lpstr>
      <vt:lpstr>Graduate School Institutes and Centers </vt:lpstr>
    </vt:vector>
  </TitlesOfParts>
  <Company>Eastern Illinois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Council on Graduate Studies  Orientation</dc:title>
  <dc:creator>Robert Augustine</dc:creator>
  <cp:lastModifiedBy>Lori Henderson</cp:lastModifiedBy>
  <cp:revision>84</cp:revision>
  <dcterms:created xsi:type="dcterms:W3CDTF">2005-08-08T16:52:27Z</dcterms:created>
  <dcterms:modified xsi:type="dcterms:W3CDTF">2014-09-02T17:31:23Z</dcterms:modified>
</cp:coreProperties>
</file>