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42"/>
  </p:handoutMasterIdLst>
  <p:sldIdLst>
    <p:sldId id="259" r:id="rId2"/>
    <p:sldId id="264" r:id="rId3"/>
    <p:sldId id="261" r:id="rId4"/>
    <p:sldId id="296" r:id="rId5"/>
    <p:sldId id="348" r:id="rId6"/>
    <p:sldId id="299" r:id="rId7"/>
    <p:sldId id="298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42" r:id="rId16"/>
    <p:sldId id="346" r:id="rId17"/>
    <p:sldId id="308" r:id="rId18"/>
    <p:sldId id="309" r:id="rId19"/>
    <p:sldId id="318" r:id="rId20"/>
    <p:sldId id="319" r:id="rId21"/>
    <p:sldId id="320" r:id="rId22"/>
    <p:sldId id="321" r:id="rId23"/>
    <p:sldId id="343" r:id="rId24"/>
    <p:sldId id="323" r:id="rId25"/>
    <p:sldId id="316" r:id="rId26"/>
    <p:sldId id="325" r:id="rId27"/>
    <p:sldId id="326" r:id="rId28"/>
    <p:sldId id="327" r:id="rId29"/>
    <p:sldId id="328" r:id="rId30"/>
    <p:sldId id="329" r:id="rId31"/>
    <p:sldId id="344" r:id="rId32"/>
    <p:sldId id="331" r:id="rId33"/>
    <p:sldId id="334" r:id="rId34"/>
    <p:sldId id="338" r:id="rId35"/>
    <p:sldId id="332" r:id="rId36"/>
    <p:sldId id="317" r:id="rId37"/>
    <p:sldId id="262" r:id="rId38"/>
    <p:sldId id="336" r:id="rId39"/>
    <p:sldId id="345" r:id="rId40"/>
    <p:sldId id="295" r:id="rId41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37" autoAdjust="0"/>
  </p:normalViewPr>
  <p:slideViewPr>
    <p:cSldViewPr>
      <p:cViewPr varScale="1">
        <p:scale>
          <a:sx n="69" d="100"/>
          <a:sy n="69" d="100"/>
        </p:scale>
        <p:origin x="-18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03,%2006,%2009,%2012%20Comparisons%20for%20Fall%20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2012%20Enrollment%20Presentations\03,%2006,%2009,%2012%20Comparisons%20for%20Fall%20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EIU</a:t>
            </a:r>
            <a:r>
              <a:rPr lang="en-US" baseline="0"/>
              <a:t> Total Graduate Enrollment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5.5555555555555558E-3"/>
                  <c:y val="0.3935185185185185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0.3472218576844561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0.3333333333333333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2685185185185185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0.19907407407407407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296292650918635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77777777779E-3"/>
                  <c:y val="5.5555555555555552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88888888888888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444444444444445E-2"/>
                  <c:y val="-3.240740740740738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8.796296296296296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777777777777779E-3"/>
                  <c:y val="0.1388888888888889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0.1805555555555555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3333333333334356E-3"/>
                  <c:y val="0.2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 2000-2012'!$B$2:$O$2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'Fall 2000-2012'!$B$68:$O$68</c:f>
              <c:numCache>
                <c:formatCode>General</c:formatCode>
                <c:ptCount val="14"/>
                <c:pt idx="0">
                  <c:v>1272</c:v>
                </c:pt>
                <c:pt idx="1">
                  <c:v>1404</c:v>
                </c:pt>
                <c:pt idx="2">
                  <c:v>1627</c:v>
                </c:pt>
                <c:pt idx="3">
                  <c:v>1675</c:v>
                </c:pt>
                <c:pt idx="4">
                  <c:v>1710</c:v>
                </c:pt>
                <c:pt idx="5">
                  <c:v>1743</c:v>
                </c:pt>
                <c:pt idx="6">
                  <c:v>1756</c:v>
                </c:pt>
                <c:pt idx="7">
                  <c:v>1769</c:v>
                </c:pt>
                <c:pt idx="8">
                  <c:v>1813</c:v>
                </c:pt>
                <c:pt idx="9">
                  <c:v>1805</c:v>
                </c:pt>
                <c:pt idx="10">
                  <c:v>1706</c:v>
                </c:pt>
                <c:pt idx="11">
                  <c:v>1564</c:v>
                </c:pt>
                <c:pt idx="12">
                  <c:v>1491</c:v>
                </c:pt>
                <c:pt idx="13" formatCode="0">
                  <c:v>1621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2396672"/>
        <c:axId val="102398208"/>
        <c:axId val="0"/>
      </c:bar3DChart>
      <c:catAx>
        <c:axId val="10239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398208"/>
        <c:crosses val="autoZero"/>
        <c:auto val="1"/>
        <c:lblAlgn val="ctr"/>
        <c:lblOffset val="100"/>
        <c:noMultiLvlLbl val="0"/>
      </c:catAx>
      <c:valAx>
        <c:axId val="102398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396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 in Mathematics</a:t>
            </a:r>
            <a:r>
              <a:rPr lang="en-US" baseline="0" dirty="0" smtClean="0"/>
              <a:t> &amp; </a:t>
            </a:r>
            <a:r>
              <a:rPr lang="en-US" dirty="0" smtClean="0"/>
              <a:t>Math</a:t>
            </a:r>
            <a:r>
              <a:rPr lang="en-US" baseline="0" dirty="0" smtClean="0"/>
              <a:t> Education/Fall 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0171591454294E-2"/>
          <c:y val="0.10519597707180585"/>
          <c:w val="0.9412695792058251"/>
          <c:h val="0.8450860378260468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SCI!$B$53:$O$53</c:f>
              <c:numCache>
                <c:formatCode>General</c:formatCode>
                <c:ptCount val="14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9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19</c:v>
                </c:pt>
                <c:pt idx="9">
                  <c:v>15</c:v>
                </c:pt>
                <c:pt idx="10">
                  <c:v>7</c:v>
                </c:pt>
                <c:pt idx="11">
                  <c:v>10</c:v>
                </c:pt>
                <c:pt idx="12">
                  <c:v>6</c:v>
                </c:pt>
                <c:pt idx="13" formatCode="0">
                  <c:v>9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SCI!$B$54:$O$54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3</c:v>
                </c:pt>
                <c:pt idx="4">
                  <c:v>7</c:v>
                </c:pt>
                <c:pt idx="5">
                  <c:v>3</c:v>
                </c:pt>
                <c:pt idx="6">
                  <c:v>6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  <c:pt idx="10">
                  <c:v>3</c:v>
                </c:pt>
                <c:pt idx="11">
                  <c:v>11</c:v>
                </c:pt>
                <c:pt idx="12">
                  <c:v>0</c:v>
                </c:pt>
                <c:pt idx="13" formatCode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1963264"/>
        <c:axId val="101964800"/>
        <c:axId val="0"/>
      </c:bar3DChart>
      <c:catAx>
        <c:axId val="1019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964800"/>
        <c:crosses val="autoZero"/>
        <c:auto val="1"/>
        <c:lblAlgn val="ctr"/>
        <c:lblOffset val="100"/>
        <c:noMultiLvlLbl val="0"/>
      </c:catAx>
      <c:valAx>
        <c:axId val="101964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963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Summer</a:t>
            </a:r>
            <a:r>
              <a:rPr lang="en-US" baseline="0" dirty="0"/>
              <a:t> </a:t>
            </a:r>
            <a:r>
              <a:rPr lang="en-US" dirty="0"/>
              <a:t>MA </a:t>
            </a: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dirty="0" smtClean="0"/>
              <a:t>Mathematics </a:t>
            </a:r>
            <a:r>
              <a:rPr lang="en-US" dirty="0"/>
              <a:t>Education Options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SCI!$B$110:$O$110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SCI!$B$113:$O$113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12</c:v>
                </c:pt>
                <c:pt idx="3">
                  <c:v>10</c:v>
                </c:pt>
                <c:pt idx="4">
                  <c:v>13</c:v>
                </c:pt>
                <c:pt idx="5">
                  <c:v>9</c:v>
                </c:pt>
                <c:pt idx="6">
                  <c:v>12</c:v>
                </c:pt>
                <c:pt idx="7">
                  <c:v>18</c:v>
                </c:pt>
                <c:pt idx="8">
                  <c:v>14</c:v>
                </c:pt>
                <c:pt idx="9">
                  <c:v>20</c:v>
                </c:pt>
                <c:pt idx="10">
                  <c:v>15</c:v>
                </c:pt>
                <c:pt idx="11">
                  <c:v>21</c:v>
                </c:pt>
                <c:pt idx="12">
                  <c:v>17</c:v>
                </c:pt>
                <c:pt idx="1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2023936"/>
        <c:axId val="102025472"/>
        <c:axId val="0"/>
      </c:bar3DChart>
      <c:catAx>
        <c:axId val="10202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25472"/>
        <c:crosses val="autoZero"/>
        <c:auto val="1"/>
        <c:lblAlgn val="ctr"/>
        <c:lblOffset val="100"/>
        <c:noMultiLvlLbl val="0"/>
      </c:catAx>
      <c:valAx>
        <c:axId val="102025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023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Summer</a:t>
            </a:r>
            <a:r>
              <a:rPr lang="en-US" baseline="0" dirty="0" smtClean="0"/>
              <a:t> MS in Natural Science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SCI!$B$110:$O$110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SCI!$B$114:$O$114</c:f>
              <c:numCache>
                <c:formatCode>General</c:formatCode>
                <c:ptCount val="14"/>
                <c:pt idx="0">
                  <c:v>30</c:v>
                </c:pt>
                <c:pt idx="1">
                  <c:v>43</c:v>
                </c:pt>
                <c:pt idx="2">
                  <c:v>47</c:v>
                </c:pt>
                <c:pt idx="3">
                  <c:v>44</c:v>
                </c:pt>
                <c:pt idx="4">
                  <c:v>33</c:v>
                </c:pt>
                <c:pt idx="5">
                  <c:v>34</c:v>
                </c:pt>
                <c:pt idx="6">
                  <c:v>40</c:v>
                </c:pt>
                <c:pt idx="7">
                  <c:v>46</c:v>
                </c:pt>
                <c:pt idx="8">
                  <c:v>36</c:v>
                </c:pt>
                <c:pt idx="9">
                  <c:v>39</c:v>
                </c:pt>
                <c:pt idx="10">
                  <c:v>35</c:v>
                </c:pt>
                <c:pt idx="11">
                  <c:v>30</c:v>
                </c:pt>
                <c:pt idx="12">
                  <c:v>25</c:v>
                </c:pt>
                <c:pt idx="1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2072320"/>
        <c:axId val="102073856"/>
        <c:axId val="0"/>
      </c:bar3DChart>
      <c:catAx>
        <c:axId val="1020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073856"/>
        <c:crosses val="autoZero"/>
        <c:auto val="1"/>
        <c:lblAlgn val="ctr"/>
        <c:lblOffset val="100"/>
        <c:noMultiLvlLbl val="0"/>
      </c:catAx>
      <c:valAx>
        <c:axId val="102073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072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 </a:t>
            </a:r>
            <a:r>
              <a:rPr lang="en-US" dirty="0" smtClean="0"/>
              <a:t>in Clinical</a:t>
            </a:r>
            <a:r>
              <a:rPr lang="en-US" baseline="0" dirty="0" smtClean="0"/>
              <a:t> – Specialist’s in </a:t>
            </a:r>
            <a:r>
              <a:rPr lang="en-US" dirty="0" smtClean="0"/>
              <a:t>School</a:t>
            </a:r>
            <a:r>
              <a:rPr lang="en-US" baseline="0" dirty="0" smtClean="0"/>
              <a:t> </a:t>
            </a:r>
            <a:r>
              <a:rPr lang="en-US" baseline="0" dirty="0"/>
              <a:t>Psychology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SCI!$B$57:$O$57</c:f>
              <c:numCache>
                <c:formatCode>General</c:formatCode>
                <c:ptCount val="14"/>
                <c:pt idx="0">
                  <c:v>24</c:v>
                </c:pt>
                <c:pt idx="1">
                  <c:v>22</c:v>
                </c:pt>
                <c:pt idx="2">
                  <c:v>21</c:v>
                </c:pt>
                <c:pt idx="3">
                  <c:v>22</c:v>
                </c:pt>
                <c:pt idx="4">
                  <c:v>20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22</c:v>
                </c:pt>
                <c:pt idx="11">
                  <c:v>27</c:v>
                </c:pt>
                <c:pt idx="12">
                  <c:v>32</c:v>
                </c:pt>
                <c:pt idx="13" formatCode="0">
                  <c:v>22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SCI!$B$58:$O$58</c:f>
              <c:numCache>
                <c:formatCode>General</c:formatCode>
                <c:ptCount val="14"/>
                <c:pt idx="0">
                  <c:v>29</c:v>
                </c:pt>
                <c:pt idx="1">
                  <c:v>32</c:v>
                </c:pt>
                <c:pt idx="2">
                  <c:v>31</c:v>
                </c:pt>
                <c:pt idx="3">
                  <c:v>32</c:v>
                </c:pt>
                <c:pt idx="4">
                  <c:v>32</c:v>
                </c:pt>
                <c:pt idx="5">
                  <c:v>35</c:v>
                </c:pt>
                <c:pt idx="6">
                  <c:v>32</c:v>
                </c:pt>
                <c:pt idx="7">
                  <c:v>29</c:v>
                </c:pt>
                <c:pt idx="8">
                  <c:v>26</c:v>
                </c:pt>
                <c:pt idx="9">
                  <c:v>28</c:v>
                </c:pt>
                <c:pt idx="10">
                  <c:v>24</c:v>
                </c:pt>
                <c:pt idx="11">
                  <c:v>21</c:v>
                </c:pt>
                <c:pt idx="12">
                  <c:v>24</c:v>
                </c:pt>
                <c:pt idx="13" formatCode="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690624"/>
        <c:axId val="103692160"/>
        <c:axId val="0"/>
      </c:bar3DChart>
      <c:catAx>
        <c:axId val="1036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692160"/>
        <c:crosses val="autoZero"/>
        <c:auto val="1"/>
        <c:lblAlgn val="ctr"/>
        <c:lblOffset val="100"/>
        <c:noMultiLvlLbl val="0"/>
      </c:catAx>
      <c:valAx>
        <c:axId val="103692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69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Lumpkin College</a:t>
            </a:r>
            <a:r>
              <a:rPr lang="en-US" baseline="0" dirty="0" smtClean="0"/>
              <a:t> of </a:t>
            </a:r>
            <a:r>
              <a:rPr lang="en-US" dirty="0" smtClean="0"/>
              <a:t>Business</a:t>
            </a:r>
            <a:r>
              <a:rPr lang="en-US" baseline="0" dirty="0" smtClean="0"/>
              <a:t> </a:t>
            </a:r>
            <a:r>
              <a:rPr lang="en-US" baseline="0" dirty="0"/>
              <a:t>&amp; Applied Sciences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BAS!$B$17:$O$17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BAS!$B$30:$O$30</c:f>
              <c:numCache>
                <c:formatCode>General</c:formatCode>
                <c:ptCount val="14"/>
                <c:pt idx="0">
                  <c:v>236</c:v>
                </c:pt>
                <c:pt idx="1">
                  <c:v>290</c:v>
                </c:pt>
                <c:pt idx="2">
                  <c:v>334</c:v>
                </c:pt>
                <c:pt idx="3">
                  <c:v>357</c:v>
                </c:pt>
                <c:pt idx="4">
                  <c:v>341</c:v>
                </c:pt>
                <c:pt idx="5">
                  <c:v>340</c:v>
                </c:pt>
                <c:pt idx="6">
                  <c:v>348</c:v>
                </c:pt>
                <c:pt idx="7">
                  <c:v>348</c:v>
                </c:pt>
                <c:pt idx="8">
                  <c:v>388</c:v>
                </c:pt>
                <c:pt idx="9">
                  <c:v>402</c:v>
                </c:pt>
                <c:pt idx="10">
                  <c:v>378</c:v>
                </c:pt>
                <c:pt idx="11">
                  <c:v>335</c:v>
                </c:pt>
                <c:pt idx="12">
                  <c:v>324</c:v>
                </c:pt>
                <c:pt idx="13" formatCode="0">
                  <c:v>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730560"/>
        <c:axId val="103740544"/>
        <c:axId val="0"/>
      </c:bar3DChart>
      <c:catAx>
        <c:axId val="1037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740544"/>
        <c:crosses val="autoZero"/>
        <c:auto val="1"/>
        <c:lblAlgn val="ctr"/>
        <c:lblOffset val="100"/>
        <c:noMultiLvlLbl val="0"/>
      </c:catAx>
      <c:valAx>
        <c:axId val="103740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730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Master’s in Business</a:t>
            </a:r>
            <a:r>
              <a:rPr lang="en-US" baseline="0" dirty="0" smtClean="0"/>
              <a:t> </a:t>
            </a:r>
            <a:r>
              <a:rPr lang="en-US" baseline="0" dirty="0"/>
              <a:t>Administration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BAS!$B$17:$O$17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BAS!$B$19:$O$19</c:f>
              <c:numCache>
                <c:formatCode>General</c:formatCode>
                <c:ptCount val="14"/>
                <c:pt idx="0">
                  <c:v>108</c:v>
                </c:pt>
                <c:pt idx="1">
                  <c:v>120</c:v>
                </c:pt>
                <c:pt idx="2">
                  <c:v>140</c:v>
                </c:pt>
                <c:pt idx="3">
                  <c:v>142</c:v>
                </c:pt>
                <c:pt idx="4">
                  <c:v>124</c:v>
                </c:pt>
                <c:pt idx="5">
                  <c:v>117</c:v>
                </c:pt>
                <c:pt idx="6">
                  <c:v>97</c:v>
                </c:pt>
                <c:pt idx="7">
                  <c:v>86</c:v>
                </c:pt>
                <c:pt idx="8">
                  <c:v>112</c:v>
                </c:pt>
                <c:pt idx="9">
                  <c:v>123</c:v>
                </c:pt>
                <c:pt idx="10">
                  <c:v>98</c:v>
                </c:pt>
                <c:pt idx="11">
                  <c:v>73</c:v>
                </c:pt>
                <c:pt idx="12">
                  <c:v>70</c:v>
                </c:pt>
                <c:pt idx="13" formatCode="0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455360"/>
        <c:axId val="103465344"/>
        <c:axId val="0"/>
      </c:bar3DChart>
      <c:catAx>
        <c:axId val="1034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465344"/>
        <c:crosses val="autoZero"/>
        <c:auto val="1"/>
        <c:lblAlgn val="ctr"/>
        <c:lblOffset val="100"/>
        <c:noMultiLvlLbl val="0"/>
      </c:catAx>
      <c:valAx>
        <c:axId val="103465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455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 in Family</a:t>
            </a:r>
            <a:r>
              <a:rPr lang="en-US" baseline="0" dirty="0" smtClean="0"/>
              <a:t> </a:t>
            </a:r>
            <a:r>
              <a:rPr lang="en-US" baseline="0" dirty="0"/>
              <a:t>&amp; Consumer Sciences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BAS!$B$17:$O$17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BAS!$B$21:$O$21</c:f>
              <c:numCache>
                <c:formatCode>General</c:formatCode>
                <c:ptCount val="14"/>
                <c:pt idx="0">
                  <c:v>54</c:v>
                </c:pt>
                <c:pt idx="1">
                  <c:v>62</c:v>
                </c:pt>
                <c:pt idx="2">
                  <c:v>52</c:v>
                </c:pt>
                <c:pt idx="3">
                  <c:v>61</c:v>
                </c:pt>
                <c:pt idx="4">
                  <c:v>57</c:v>
                </c:pt>
                <c:pt idx="5">
                  <c:v>60</c:v>
                </c:pt>
                <c:pt idx="6">
                  <c:v>75</c:v>
                </c:pt>
                <c:pt idx="7">
                  <c:v>70</c:v>
                </c:pt>
                <c:pt idx="8">
                  <c:v>96</c:v>
                </c:pt>
                <c:pt idx="9">
                  <c:v>101</c:v>
                </c:pt>
                <c:pt idx="10">
                  <c:v>72</c:v>
                </c:pt>
                <c:pt idx="11">
                  <c:v>70</c:v>
                </c:pt>
                <c:pt idx="12">
                  <c:v>66</c:v>
                </c:pt>
                <c:pt idx="13" formatCode="0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495552"/>
        <c:axId val="103497088"/>
        <c:axId val="0"/>
      </c:bar3DChart>
      <c:catAx>
        <c:axId val="1034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497088"/>
        <c:crosses val="autoZero"/>
        <c:auto val="1"/>
        <c:lblAlgn val="ctr"/>
        <c:lblOffset val="100"/>
        <c:noMultiLvlLbl val="0"/>
      </c:catAx>
      <c:valAx>
        <c:axId val="103497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495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</a:t>
            </a:r>
            <a:r>
              <a:rPr lang="en-US" baseline="0" dirty="0" smtClean="0"/>
              <a:t> in </a:t>
            </a:r>
            <a:r>
              <a:rPr lang="en-US" dirty="0" smtClean="0"/>
              <a:t>Dietetics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BAS!$B$17:$O$17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BAS!$B$22:$O$22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24</c:v>
                </c:pt>
                <c:pt idx="4">
                  <c:v>23</c:v>
                </c:pt>
                <c:pt idx="5">
                  <c:v>20</c:v>
                </c:pt>
                <c:pt idx="6">
                  <c:v>17</c:v>
                </c:pt>
                <c:pt idx="7">
                  <c:v>14</c:v>
                </c:pt>
                <c:pt idx="8">
                  <c:v>28</c:v>
                </c:pt>
                <c:pt idx="9">
                  <c:v>21</c:v>
                </c:pt>
                <c:pt idx="10">
                  <c:v>27</c:v>
                </c:pt>
                <c:pt idx="11">
                  <c:v>27</c:v>
                </c:pt>
                <c:pt idx="12">
                  <c:v>29</c:v>
                </c:pt>
                <c:pt idx="13" formatCode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556224"/>
        <c:axId val="103557760"/>
        <c:axId val="0"/>
      </c:bar3DChart>
      <c:catAx>
        <c:axId val="1035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557760"/>
        <c:crosses val="autoZero"/>
        <c:auto val="1"/>
        <c:lblAlgn val="ctr"/>
        <c:lblOffset val="100"/>
        <c:noMultiLvlLbl val="0"/>
      </c:catAx>
      <c:valAx>
        <c:axId val="103557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556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 in</a:t>
            </a:r>
            <a:r>
              <a:rPr lang="en-US" baseline="0" dirty="0" smtClean="0"/>
              <a:t> </a:t>
            </a:r>
            <a:r>
              <a:rPr lang="en-US" dirty="0" smtClean="0"/>
              <a:t>Gerontology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BAS!$B$17:$O$17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BAS!$B$23:$O$23</c:f>
              <c:numCache>
                <c:formatCode>General</c:formatCode>
                <c:ptCount val="14"/>
                <c:pt idx="0">
                  <c:v>18</c:v>
                </c:pt>
                <c:pt idx="1">
                  <c:v>31</c:v>
                </c:pt>
                <c:pt idx="2">
                  <c:v>27</c:v>
                </c:pt>
                <c:pt idx="3">
                  <c:v>17</c:v>
                </c:pt>
                <c:pt idx="4">
                  <c:v>18</c:v>
                </c:pt>
                <c:pt idx="5">
                  <c:v>17</c:v>
                </c:pt>
                <c:pt idx="6">
                  <c:v>21</c:v>
                </c:pt>
                <c:pt idx="7">
                  <c:v>25</c:v>
                </c:pt>
                <c:pt idx="8">
                  <c:v>25</c:v>
                </c:pt>
                <c:pt idx="9">
                  <c:v>28</c:v>
                </c:pt>
                <c:pt idx="10">
                  <c:v>27</c:v>
                </c:pt>
                <c:pt idx="11">
                  <c:v>24</c:v>
                </c:pt>
                <c:pt idx="12">
                  <c:v>19</c:v>
                </c:pt>
                <c:pt idx="13" formatCode="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596416"/>
        <c:axId val="103597952"/>
        <c:axId val="0"/>
      </c:bar3DChart>
      <c:catAx>
        <c:axId val="1035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597952"/>
        <c:crosses val="autoZero"/>
        <c:auto val="1"/>
        <c:lblAlgn val="ctr"/>
        <c:lblOffset val="100"/>
        <c:noMultiLvlLbl val="0"/>
      </c:catAx>
      <c:valAx>
        <c:axId val="103597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59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BAS!$A$24</c:f>
              <c:strCache>
                <c:ptCount val="1"/>
                <c:pt idx="0">
                  <c:v>MS TC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BAS!$B$24:$O$24</c:f>
              <c:numCache>
                <c:formatCode>General</c:formatCode>
                <c:ptCount val="14"/>
                <c:pt idx="0">
                  <c:v>56</c:v>
                </c:pt>
                <c:pt idx="1">
                  <c:v>73</c:v>
                </c:pt>
                <c:pt idx="2">
                  <c:v>83</c:v>
                </c:pt>
                <c:pt idx="3">
                  <c:v>103</c:v>
                </c:pt>
                <c:pt idx="4">
                  <c:v>112</c:v>
                </c:pt>
                <c:pt idx="5">
                  <c:v>115</c:v>
                </c:pt>
                <c:pt idx="6">
                  <c:v>131</c:v>
                </c:pt>
                <c:pt idx="7">
                  <c:v>143</c:v>
                </c:pt>
                <c:pt idx="8">
                  <c:v>123</c:v>
                </c:pt>
                <c:pt idx="9">
                  <c:v>125</c:v>
                </c:pt>
                <c:pt idx="10">
                  <c:v>149</c:v>
                </c:pt>
                <c:pt idx="11">
                  <c:v>139</c:v>
                </c:pt>
                <c:pt idx="12">
                  <c:v>134</c:v>
                </c:pt>
                <c:pt idx="13" formatCode="0">
                  <c:v>112</c:v>
                </c:pt>
              </c:numCache>
            </c:numRef>
          </c:val>
        </c:ser>
        <c:ser>
          <c:idx val="1"/>
          <c:order val="1"/>
          <c:tx>
            <c:strRef>
              <c:f>BAS!$A$25</c:f>
              <c:strCache>
                <c:ptCount val="1"/>
                <c:pt idx="0">
                  <c:v>MS SE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BAS!$B$25:$O$25</c:f>
              <c:numCache>
                <c:formatCode>General</c:formatCode>
                <c:ptCount val="14"/>
                <c:pt idx="12">
                  <c:v>3</c:v>
                </c:pt>
                <c:pt idx="13" formatCode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BAS!$A$26</c:f>
              <c:strCache>
                <c:ptCount val="1"/>
                <c:pt idx="0">
                  <c:v>C-CM</c:v>
                </c:pt>
              </c:strCache>
            </c:strRef>
          </c:tx>
          <c:invertIfNegative val="0"/>
          <c:val>
            <c:numRef>
              <c:f>BAS!$B$26:$O$26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 formatCode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BAS!$A$27</c:f>
              <c:strCache>
                <c:ptCount val="1"/>
                <c:pt idx="0">
                  <c:v>C-QA</c:v>
                </c:pt>
              </c:strCache>
            </c:strRef>
          </c:tx>
          <c:invertIfNegative val="0"/>
          <c:val>
            <c:numRef>
              <c:f>BAS!$B$27:$O$27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 formatCode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BAS!$A$28</c:f>
              <c:strCache>
                <c:ptCount val="1"/>
                <c:pt idx="0">
                  <c:v>C-ST</c:v>
                </c:pt>
              </c:strCache>
            </c:strRef>
          </c:tx>
          <c:invertIfNegative val="0"/>
          <c:val>
            <c:numRef>
              <c:f>BAS!$B$28:$O$28</c:f>
              <c:numCache>
                <c:formatCode>General</c:formatCode>
                <c:ptCount val="14"/>
                <c:pt idx="0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 formatCode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BAS!$A$29</c:f>
              <c:strCache>
                <c:ptCount val="1"/>
                <c:pt idx="0">
                  <c:v>C-WP</c:v>
                </c:pt>
              </c:strCache>
            </c:strRef>
          </c:tx>
          <c:invertIfNegative val="0"/>
          <c:val>
            <c:numRef>
              <c:f>BAS!$B$29:$O$29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 formatCode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297664"/>
        <c:axId val="109299200"/>
        <c:axId val="0"/>
      </c:bar3DChart>
      <c:catAx>
        <c:axId val="10929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9299200"/>
        <c:crosses val="autoZero"/>
        <c:auto val="1"/>
        <c:lblAlgn val="ctr"/>
        <c:lblOffset val="100"/>
        <c:noMultiLvlLbl val="0"/>
      </c:catAx>
      <c:valAx>
        <c:axId val="10929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297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EIU</a:t>
            </a:r>
            <a:r>
              <a:rPr lang="en-US" baseline="0"/>
              <a:t> Graduate Degree Enrollment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0.3935185185185185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472222222222222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0.3333333333333333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0.28240740740740738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332E-3"/>
                  <c:y val="0.1944444444444444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0.1342588947214931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777777777777779E-3"/>
                  <c:y val="6.0185185185185182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7779E-3"/>
                  <c:y val="-2.777777777777775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777777777777779E-3"/>
                  <c:y val="8.3333333333333329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3333333333333332E-3"/>
                  <c:y val="0.1712962962962962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5555555555555558E-3"/>
                  <c:y val="0.2546296296296296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5555555555556572E-3"/>
                  <c:y val="0.3287037037037037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 2000-2012'!$B$2:$O$2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'Fall 2000-2012'!$B$58:$O$58</c:f>
              <c:numCache>
                <c:formatCode>General</c:formatCode>
                <c:ptCount val="14"/>
                <c:pt idx="0">
                  <c:v>1061</c:v>
                </c:pt>
                <c:pt idx="1">
                  <c:v>1171</c:v>
                </c:pt>
                <c:pt idx="2">
                  <c:v>1354</c:v>
                </c:pt>
                <c:pt idx="3">
                  <c:v>1426</c:v>
                </c:pt>
                <c:pt idx="4">
                  <c:v>1400</c:v>
                </c:pt>
                <c:pt idx="5">
                  <c:v>1452</c:v>
                </c:pt>
                <c:pt idx="6">
                  <c:v>1475</c:v>
                </c:pt>
                <c:pt idx="7">
                  <c:v>1505</c:v>
                </c:pt>
                <c:pt idx="8">
                  <c:v>1554</c:v>
                </c:pt>
                <c:pt idx="9">
                  <c:v>1477</c:v>
                </c:pt>
                <c:pt idx="10">
                  <c:v>1413</c:v>
                </c:pt>
                <c:pt idx="11">
                  <c:v>1367</c:v>
                </c:pt>
                <c:pt idx="12">
                  <c:v>1319</c:v>
                </c:pt>
                <c:pt idx="13" formatCode="0">
                  <c:v>1370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125376"/>
        <c:axId val="103126912"/>
        <c:axId val="0"/>
      </c:bar3DChart>
      <c:catAx>
        <c:axId val="10312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126912"/>
        <c:crosses val="autoZero"/>
        <c:auto val="1"/>
        <c:lblAlgn val="ctr"/>
        <c:lblOffset val="100"/>
        <c:noMultiLvlLbl val="0"/>
      </c:catAx>
      <c:valAx>
        <c:axId val="103126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125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College of Education</a:t>
            </a:r>
            <a:r>
              <a:rPr lang="en-US" baseline="0" dirty="0" smtClean="0"/>
              <a:t> </a:t>
            </a:r>
            <a:r>
              <a:rPr lang="en-US" baseline="0" dirty="0"/>
              <a:t>&amp; Professional Studies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EPS!$B$43:$O$43</c:f>
              <c:numCache>
                <c:formatCode>General</c:formatCode>
                <c:ptCount val="14"/>
                <c:pt idx="0">
                  <c:v>576</c:v>
                </c:pt>
                <c:pt idx="1">
                  <c:v>630</c:v>
                </c:pt>
                <c:pt idx="2">
                  <c:v>724</c:v>
                </c:pt>
                <c:pt idx="3">
                  <c:v>727</c:v>
                </c:pt>
                <c:pt idx="4">
                  <c:v>720</c:v>
                </c:pt>
                <c:pt idx="5">
                  <c:v>778</c:v>
                </c:pt>
                <c:pt idx="6">
                  <c:v>787</c:v>
                </c:pt>
                <c:pt idx="7">
                  <c:v>814</c:v>
                </c:pt>
                <c:pt idx="8">
                  <c:v>773</c:v>
                </c:pt>
                <c:pt idx="9">
                  <c:v>717</c:v>
                </c:pt>
                <c:pt idx="10">
                  <c:v>692</c:v>
                </c:pt>
                <c:pt idx="11">
                  <c:v>667</c:v>
                </c:pt>
                <c:pt idx="12">
                  <c:v>619</c:v>
                </c:pt>
                <c:pt idx="13" formatCode="0">
                  <c:v>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321216"/>
        <c:axId val="109355776"/>
        <c:axId val="0"/>
      </c:bar3DChart>
      <c:catAx>
        <c:axId val="1093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355776"/>
        <c:crosses val="autoZero"/>
        <c:auto val="1"/>
        <c:lblAlgn val="ctr"/>
        <c:lblOffset val="100"/>
        <c:noMultiLvlLbl val="0"/>
      </c:catAx>
      <c:valAx>
        <c:axId val="109355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321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 in Counseling</a:t>
            </a:r>
            <a:r>
              <a:rPr lang="en-US" baseline="0" dirty="0" smtClean="0"/>
              <a:t>, MS in College Student Affairs, Certificate in Counseling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EPS!$B$33:$O$33</c:f>
              <c:numCache>
                <c:formatCode>General</c:formatCode>
                <c:ptCount val="14"/>
                <c:pt idx="0">
                  <c:v>163</c:v>
                </c:pt>
                <c:pt idx="1">
                  <c:v>134</c:v>
                </c:pt>
                <c:pt idx="2">
                  <c:v>132</c:v>
                </c:pt>
                <c:pt idx="3">
                  <c:v>121</c:v>
                </c:pt>
                <c:pt idx="4">
                  <c:v>116</c:v>
                </c:pt>
                <c:pt idx="5">
                  <c:v>105</c:v>
                </c:pt>
                <c:pt idx="6">
                  <c:v>99</c:v>
                </c:pt>
                <c:pt idx="7">
                  <c:v>97</c:v>
                </c:pt>
                <c:pt idx="8">
                  <c:v>94</c:v>
                </c:pt>
                <c:pt idx="9">
                  <c:v>103</c:v>
                </c:pt>
                <c:pt idx="10">
                  <c:v>74</c:v>
                </c:pt>
                <c:pt idx="11">
                  <c:v>73</c:v>
                </c:pt>
                <c:pt idx="12">
                  <c:v>70</c:v>
                </c:pt>
                <c:pt idx="13" formatCode="0">
                  <c:v>112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EPS!$B$34:$O$34</c:f>
              <c:numCache>
                <c:formatCode>General</c:formatCode>
                <c:ptCount val="14"/>
                <c:pt idx="0">
                  <c:v>0</c:v>
                </c:pt>
                <c:pt idx="1">
                  <c:v>10</c:v>
                </c:pt>
                <c:pt idx="2">
                  <c:v>25</c:v>
                </c:pt>
                <c:pt idx="3">
                  <c:v>32</c:v>
                </c:pt>
                <c:pt idx="4">
                  <c:v>36</c:v>
                </c:pt>
                <c:pt idx="5">
                  <c:v>34</c:v>
                </c:pt>
                <c:pt idx="6">
                  <c:v>33</c:v>
                </c:pt>
                <c:pt idx="7">
                  <c:v>36</c:v>
                </c:pt>
                <c:pt idx="8">
                  <c:v>34</c:v>
                </c:pt>
                <c:pt idx="9">
                  <c:v>37</c:v>
                </c:pt>
                <c:pt idx="10">
                  <c:v>44</c:v>
                </c:pt>
                <c:pt idx="11">
                  <c:v>40</c:v>
                </c:pt>
                <c:pt idx="12">
                  <c:v>46</c:v>
                </c:pt>
                <c:pt idx="13" formatCode="0">
                  <c:v>29</c:v>
                </c:pt>
              </c:numCache>
            </c:numRef>
          </c:val>
        </c:ser>
        <c:ser>
          <c:idx val="2"/>
          <c:order val="2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-4.6296296296296294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-6.944444444444444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0925925925925923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-6.944444444444444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3835E-3"/>
                  <c:y val="-6.944444444444444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481481481481481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777777777777779E-3"/>
                  <c:y val="-6.481481481481481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5.5555555555555552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5555555555555558E-3"/>
                  <c:y val="-7.40740740740740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6.018518518518523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3333333333334356E-3"/>
                  <c:y val="-6.944444444444444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7777777777777779E-3"/>
                  <c:y val="-6.48148148148147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5555555555555558E-3"/>
                  <c:y val="-7.407407407407402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185067526415994E-16"/>
                  <c:y val="-5.5555555555555601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EPS!$B$35:$O$35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6</c:v>
                </c:pt>
                <c:pt idx="11">
                  <c:v>2</c:v>
                </c:pt>
                <c:pt idx="12">
                  <c:v>1</c:v>
                </c:pt>
                <c:pt idx="13" formatCode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517056"/>
        <c:axId val="109527040"/>
        <c:axId val="0"/>
      </c:bar3DChart>
      <c:catAx>
        <c:axId val="1095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527040"/>
        <c:crosses val="autoZero"/>
        <c:auto val="1"/>
        <c:lblAlgn val="ctr"/>
        <c:lblOffset val="100"/>
        <c:noMultiLvlLbl val="0"/>
      </c:catAx>
      <c:valAx>
        <c:axId val="109527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51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MSED </a:t>
            </a:r>
            <a:r>
              <a:rPr lang="en-US" dirty="0" smtClean="0"/>
              <a:t>in Educational</a:t>
            </a:r>
            <a:r>
              <a:rPr lang="en-US" baseline="0" dirty="0" smtClean="0"/>
              <a:t> Leadership &amp; EDS in Educational Leadership 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EPS!$B$36:$O$36</c:f>
              <c:numCache>
                <c:formatCode>General</c:formatCode>
                <c:ptCount val="14"/>
                <c:pt idx="0">
                  <c:v>255</c:v>
                </c:pt>
                <c:pt idx="1">
                  <c:v>310</c:v>
                </c:pt>
                <c:pt idx="2">
                  <c:v>396</c:v>
                </c:pt>
                <c:pt idx="3">
                  <c:v>430</c:v>
                </c:pt>
                <c:pt idx="4">
                  <c:v>429</c:v>
                </c:pt>
                <c:pt idx="5">
                  <c:v>493</c:v>
                </c:pt>
                <c:pt idx="6">
                  <c:v>498</c:v>
                </c:pt>
                <c:pt idx="7">
                  <c:v>400</c:v>
                </c:pt>
                <c:pt idx="8">
                  <c:v>406</c:v>
                </c:pt>
                <c:pt idx="9">
                  <c:v>318</c:v>
                </c:pt>
                <c:pt idx="10">
                  <c:v>314</c:v>
                </c:pt>
                <c:pt idx="11">
                  <c:v>285</c:v>
                </c:pt>
                <c:pt idx="12">
                  <c:v>272</c:v>
                </c:pt>
                <c:pt idx="13" formatCode="0">
                  <c:v>362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EPS!$B$37:$O$37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11</c:v>
                </c:pt>
                <c:pt idx="5">
                  <c:v>13</c:v>
                </c:pt>
                <c:pt idx="6">
                  <c:v>3</c:v>
                </c:pt>
                <c:pt idx="7">
                  <c:v>139</c:v>
                </c:pt>
                <c:pt idx="8">
                  <c:v>110</c:v>
                </c:pt>
                <c:pt idx="9">
                  <c:v>95</c:v>
                </c:pt>
                <c:pt idx="10">
                  <c:v>94</c:v>
                </c:pt>
                <c:pt idx="11">
                  <c:v>98</c:v>
                </c:pt>
                <c:pt idx="12">
                  <c:v>82</c:v>
                </c:pt>
                <c:pt idx="13" formatCode="0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550208"/>
        <c:axId val="109568384"/>
        <c:axId val="0"/>
      </c:bar3DChart>
      <c:catAx>
        <c:axId val="1095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568384"/>
        <c:crosses val="autoZero"/>
        <c:auto val="1"/>
        <c:lblAlgn val="ctr"/>
        <c:lblOffset val="100"/>
        <c:noMultiLvlLbl val="0"/>
      </c:catAx>
      <c:valAx>
        <c:axId val="109568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55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MSED </a:t>
            </a:r>
            <a:r>
              <a:rPr lang="en-US" dirty="0" smtClean="0"/>
              <a:t>in Elementary</a:t>
            </a:r>
            <a:r>
              <a:rPr lang="en-US" baseline="0" dirty="0" smtClean="0"/>
              <a:t> Education &amp; Certificate in Reading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EPS!$B$38:$O$38</c:f>
              <c:numCache>
                <c:formatCode>General</c:formatCode>
                <c:ptCount val="14"/>
                <c:pt idx="0">
                  <c:v>88</c:v>
                </c:pt>
                <c:pt idx="1">
                  <c:v>111</c:v>
                </c:pt>
                <c:pt idx="2">
                  <c:v>102</c:v>
                </c:pt>
                <c:pt idx="3">
                  <c:v>69</c:v>
                </c:pt>
                <c:pt idx="4">
                  <c:v>67</c:v>
                </c:pt>
                <c:pt idx="5">
                  <c:v>71</c:v>
                </c:pt>
                <c:pt idx="6">
                  <c:v>84</c:v>
                </c:pt>
                <c:pt idx="7">
                  <c:v>86</c:v>
                </c:pt>
                <c:pt idx="8">
                  <c:v>59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51</c:v>
                </c:pt>
                <c:pt idx="13" formatCode="0">
                  <c:v>79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dLbl>
              <c:idx val="10"/>
              <c:layout>
                <c:manualLayout>
                  <c:x val="2.7777777777777779E-3"/>
                  <c:y val="-8.796296296296296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7.870370370370374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5555555555555558E-3"/>
                  <c:y val="-9.7222222222222224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1872265966754156E-7"/>
                  <c:y val="-9.259259259259254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EPS!$B$39:$O$39</c:f>
              <c:numCache>
                <c:formatCode>General</c:formatCode>
                <c:ptCount val="14"/>
                <c:pt idx="10">
                  <c:v>5</c:v>
                </c:pt>
                <c:pt idx="11">
                  <c:v>7</c:v>
                </c:pt>
                <c:pt idx="12">
                  <c:v>11</c:v>
                </c:pt>
                <c:pt idx="13" formatCode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622016"/>
        <c:axId val="109623552"/>
        <c:axId val="0"/>
      </c:bar3DChart>
      <c:catAx>
        <c:axId val="10962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23552"/>
        <c:crosses val="autoZero"/>
        <c:auto val="1"/>
        <c:lblAlgn val="ctr"/>
        <c:lblOffset val="100"/>
        <c:noMultiLvlLbl val="0"/>
      </c:catAx>
      <c:valAx>
        <c:axId val="109623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622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 in Kinesiology</a:t>
            </a:r>
            <a:r>
              <a:rPr lang="en-US" baseline="0" dirty="0" smtClean="0"/>
              <a:t> </a:t>
            </a:r>
            <a:r>
              <a:rPr lang="en-US" baseline="0" dirty="0"/>
              <a:t>&amp; Sports Studies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EPS!$B$40:$O$40</c:f>
              <c:numCache>
                <c:formatCode>General</c:formatCode>
                <c:ptCount val="14"/>
                <c:pt idx="0">
                  <c:v>57</c:v>
                </c:pt>
                <c:pt idx="1">
                  <c:v>53</c:v>
                </c:pt>
                <c:pt idx="2">
                  <c:v>52</c:v>
                </c:pt>
                <c:pt idx="3">
                  <c:v>51</c:v>
                </c:pt>
                <c:pt idx="4">
                  <c:v>44</c:v>
                </c:pt>
                <c:pt idx="5">
                  <c:v>49</c:v>
                </c:pt>
                <c:pt idx="6">
                  <c:v>52</c:v>
                </c:pt>
                <c:pt idx="7">
                  <c:v>39</c:v>
                </c:pt>
                <c:pt idx="8">
                  <c:v>48</c:v>
                </c:pt>
                <c:pt idx="9">
                  <c:v>65</c:v>
                </c:pt>
                <c:pt idx="10">
                  <c:v>61</c:v>
                </c:pt>
                <c:pt idx="11">
                  <c:v>65</c:v>
                </c:pt>
                <c:pt idx="12">
                  <c:v>58</c:v>
                </c:pt>
                <c:pt idx="13" formatCode="0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9670400"/>
        <c:axId val="109671936"/>
        <c:axId val="0"/>
      </c:bar3DChart>
      <c:catAx>
        <c:axId val="1096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71936"/>
        <c:crosses val="autoZero"/>
        <c:auto val="1"/>
        <c:lblAlgn val="ctr"/>
        <c:lblOffset val="100"/>
        <c:noMultiLvlLbl val="0"/>
      </c:catAx>
      <c:valAx>
        <c:axId val="109671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670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MSED </a:t>
            </a:r>
            <a:r>
              <a:rPr lang="en-US" dirty="0" smtClean="0"/>
              <a:t>Master</a:t>
            </a:r>
            <a:r>
              <a:rPr lang="en-US" baseline="0" dirty="0" smtClean="0"/>
              <a:t> </a:t>
            </a:r>
            <a:r>
              <a:rPr lang="en-US" baseline="0" dirty="0"/>
              <a:t>Teacher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EPS!$K$31:$O$31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Mean</c:v>
                </c:pt>
              </c:strCache>
            </c:strRef>
          </c:cat>
          <c:val>
            <c:numRef>
              <c:f>EPS!$K$41:$O$41</c:f>
              <c:numCache>
                <c:formatCode>General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19</c:v>
                </c:pt>
                <c:pt idx="3">
                  <c:v>18</c:v>
                </c:pt>
                <c:pt idx="4" formatCode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969600"/>
        <c:axId val="114983680"/>
        <c:axId val="0"/>
      </c:bar3DChart>
      <c:catAx>
        <c:axId val="1149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4983680"/>
        <c:crosses val="autoZero"/>
        <c:auto val="1"/>
        <c:lblAlgn val="ctr"/>
        <c:lblOffset val="100"/>
        <c:noMultiLvlLbl val="0"/>
      </c:catAx>
      <c:valAx>
        <c:axId val="114983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4969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MSED </a:t>
            </a:r>
            <a:r>
              <a:rPr lang="en-US" dirty="0" smtClean="0"/>
              <a:t>in Special</a:t>
            </a:r>
            <a:r>
              <a:rPr lang="en-US" baseline="0" dirty="0" smtClean="0"/>
              <a:t> </a:t>
            </a:r>
            <a:r>
              <a:rPr lang="en-US" baseline="0" dirty="0"/>
              <a:t>Education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EPS!$B$31:$O$31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EPS!$B$42:$O$42</c:f>
              <c:numCache>
                <c:formatCode>General</c:formatCode>
                <c:ptCount val="14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16</c:v>
                </c:pt>
                <c:pt idx="4">
                  <c:v>17</c:v>
                </c:pt>
                <c:pt idx="5">
                  <c:v>13</c:v>
                </c:pt>
                <c:pt idx="6">
                  <c:v>18</c:v>
                </c:pt>
                <c:pt idx="7">
                  <c:v>12</c:v>
                </c:pt>
                <c:pt idx="8">
                  <c:v>16</c:v>
                </c:pt>
                <c:pt idx="9">
                  <c:v>17</c:v>
                </c:pt>
                <c:pt idx="10">
                  <c:v>15</c:v>
                </c:pt>
                <c:pt idx="11">
                  <c:v>12</c:v>
                </c:pt>
                <c:pt idx="12">
                  <c:v>12</c:v>
                </c:pt>
                <c:pt idx="13" formatCode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013888"/>
        <c:axId val="115281920"/>
        <c:axId val="0"/>
      </c:bar3DChart>
      <c:catAx>
        <c:axId val="1150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281920"/>
        <c:crosses val="autoZero"/>
        <c:auto val="1"/>
        <c:lblAlgn val="ctr"/>
        <c:lblOffset val="100"/>
        <c:noMultiLvlLbl val="0"/>
      </c:catAx>
      <c:valAx>
        <c:axId val="115281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013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College of Arts </a:t>
            </a:r>
            <a:r>
              <a:rPr lang="en-US" dirty="0"/>
              <a:t>&amp; Humanities Enrollments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ln cmpd="sng"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Sheet1!$B$5:$O$5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Sheet1!$B$15:$O$15</c:f>
              <c:numCache>
                <c:formatCode>General</c:formatCode>
                <c:ptCount val="14"/>
                <c:pt idx="0">
                  <c:v>92</c:v>
                </c:pt>
                <c:pt idx="1">
                  <c:v>88</c:v>
                </c:pt>
                <c:pt idx="2">
                  <c:v>106</c:v>
                </c:pt>
                <c:pt idx="3">
                  <c:v>127</c:v>
                </c:pt>
                <c:pt idx="4">
                  <c:v>125</c:v>
                </c:pt>
                <c:pt idx="5">
                  <c:v>122</c:v>
                </c:pt>
                <c:pt idx="6">
                  <c:v>129</c:v>
                </c:pt>
                <c:pt idx="7">
                  <c:v>134</c:v>
                </c:pt>
                <c:pt idx="8">
                  <c:v>143</c:v>
                </c:pt>
                <c:pt idx="9">
                  <c:v>136</c:v>
                </c:pt>
                <c:pt idx="10">
                  <c:v>138</c:v>
                </c:pt>
                <c:pt idx="11">
                  <c:v>149</c:v>
                </c:pt>
                <c:pt idx="12">
                  <c:v>143</c:v>
                </c:pt>
                <c:pt idx="13" formatCode="0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312128"/>
        <c:axId val="115313664"/>
        <c:axId val="0"/>
      </c:bar3DChart>
      <c:catAx>
        <c:axId val="11531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313664"/>
        <c:crosses val="autoZero"/>
        <c:auto val="1"/>
        <c:lblAlgn val="ctr"/>
        <c:lblOffset val="100"/>
        <c:noMultiLvlLbl val="0"/>
      </c:catAx>
      <c:valAx>
        <c:axId val="115313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312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 in Art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Sheet1!$B$5:$O$5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Sheet1!$B$7:$O$7</c:f>
              <c:numCache>
                <c:formatCode>General</c:formatCode>
                <c:ptCount val="14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9</c:v>
                </c:pt>
                <c:pt idx="4">
                  <c:v>15</c:v>
                </c:pt>
                <c:pt idx="5">
                  <c:v>10</c:v>
                </c:pt>
                <c:pt idx="6">
                  <c:v>13</c:v>
                </c:pt>
                <c:pt idx="7">
                  <c:v>14</c:v>
                </c:pt>
                <c:pt idx="8">
                  <c:v>11</c:v>
                </c:pt>
                <c:pt idx="9">
                  <c:v>13</c:v>
                </c:pt>
                <c:pt idx="10">
                  <c:v>12</c:v>
                </c:pt>
                <c:pt idx="11">
                  <c:v>16</c:v>
                </c:pt>
                <c:pt idx="12">
                  <c:v>9</c:v>
                </c:pt>
                <c:pt idx="13" formatCode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357184"/>
        <c:axId val="115358720"/>
        <c:axId val="0"/>
      </c:bar3DChart>
      <c:catAx>
        <c:axId val="1153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358720"/>
        <c:crosses val="autoZero"/>
        <c:auto val="1"/>
        <c:lblAlgn val="ctr"/>
        <c:lblOffset val="100"/>
        <c:noMultiLvlLbl val="0"/>
      </c:catAx>
      <c:valAx>
        <c:axId val="115358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35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English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375104"/>
        <c:axId val="115421952"/>
        <c:axId val="0"/>
      </c:bar3DChart>
      <c:catAx>
        <c:axId val="1153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421952"/>
        <c:crosses val="autoZero"/>
        <c:auto val="1"/>
        <c:lblAlgn val="ctr"/>
        <c:lblOffset val="100"/>
        <c:noMultiLvlLbl val="0"/>
      </c:catAx>
      <c:valAx>
        <c:axId val="115421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375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EIU</a:t>
            </a:r>
            <a:r>
              <a:rPr lang="en-US" baseline="0"/>
              <a:t> Total Non-Degree Enrollmlent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0.1759259259259259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11111111111111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0.1712962962962963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5558E-3"/>
                  <c:y val="9.259259259259258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333333333333332E-3"/>
                  <c:y val="0.1759259259259259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3333333333333332E-3"/>
                  <c:y val="0.21759259259259259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7779E-3"/>
                  <c:y val="0.29166666666666669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777777777777779E-3"/>
                  <c:y val="-1.3888888888888888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7777777777777779E-3"/>
                  <c:y val="0.1620370370370370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0.11574074074074074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3333333333333332E-3"/>
                  <c:y val="0.15277777777777779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'Fall 2000-2012'!$B$2:$O$2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'Fall 2000-2012'!$B$65:$O$65</c:f>
              <c:numCache>
                <c:formatCode>General</c:formatCode>
                <c:ptCount val="14"/>
                <c:pt idx="0">
                  <c:v>211</c:v>
                </c:pt>
                <c:pt idx="1">
                  <c:v>233</c:v>
                </c:pt>
                <c:pt idx="2">
                  <c:v>273</c:v>
                </c:pt>
                <c:pt idx="3">
                  <c:v>249</c:v>
                </c:pt>
                <c:pt idx="4">
                  <c:v>310</c:v>
                </c:pt>
                <c:pt idx="5">
                  <c:v>291</c:v>
                </c:pt>
                <c:pt idx="6">
                  <c:v>281</c:v>
                </c:pt>
                <c:pt idx="7">
                  <c:v>264</c:v>
                </c:pt>
                <c:pt idx="8">
                  <c:v>259</c:v>
                </c:pt>
                <c:pt idx="9">
                  <c:v>328</c:v>
                </c:pt>
                <c:pt idx="10">
                  <c:v>293</c:v>
                </c:pt>
                <c:pt idx="11">
                  <c:v>197</c:v>
                </c:pt>
                <c:pt idx="12">
                  <c:v>172</c:v>
                </c:pt>
                <c:pt idx="13" formatCode="0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2883328"/>
        <c:axId val="102884864"/>
        <c:axId val="0"/>
      </c:bar3DChart>
      <c:catAx>
        <c:axId val="10288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884864"/>
        <c:crosses val="autoZero"/>
        <c:auto val="1"/>
        <c:lblAlgn val="ctr"/>
        <c:lblOffset val="100"/>
        <c:noMultiLvlLbl val="0"/>
      </c:catAx>
      <c:valAx>
        <c:axId val="102884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883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Summer</a:t>
            </a:r>
            <a:r>
              <a:rPr lang="en-US" baseline="0"/>
              <a:t> MA Art Education Option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'A&amp;H'!$B$74:$O$74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'A&amp;H'!$B$76:$O$76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7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188480"/>
        <c:axId val="115190016"/>
        <c:axId val="0"/>
      </c:bar3DChart>
      <c:catAx>
        <c:axId val="1151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190016"/>
        <c:crosses val="autoZero"/>
        <c:auto val="1"/>
        <c:lblAlgn val="ctr"/>
        <c:lblOffset val="100"/>
        <c:noMultiLvlLbl val="0"/>
      </c:catAx>
      <c:valAx>
        <c:axId val="115190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188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 in Communication</a:t>
            </a:r>
            <a:r>
              <a:rPr lang="en-US" baseline="0" dirty="0" smtClean="0"/>
              <a:t> </a:t>
            </a:r>
            <a:r>
              <a:rPr lang="en-US" baseline="0" dirty="0"/>
              <a:t>Studies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Sheet1!$B$5:$O$5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Sheet1!$B$9:$O$9</c:f>
              <c:numCache>
                <c:formatCode>General</c:formatCode>
                <c:ptCount val="14"/>
                <c:pt idx="0">
                  <c:v>25</c:v>
                </c:pt>
                <c:pt idx="1">
                  <c:v>22</c:v>
                </c:pt>
                <c:pt idx="2">
                  <c:v>30</c:v>
                </c:pt>
                <c:pt idx="3">
                  <c:v>35</c:v>
                </c:pt>
                <c:pt idx="4">
                  <c:v>29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31</c:v>
                </c:pt>
                <c:pt idx="9">
                  <c:v>31</c:v>
                </c:pt>
                <c:pt idx="10">
                  <c:v>27</c:v>
                </c:pt>
                <c:pt idx="11">
                  <c:v>28</c:v>
                </c:pt>
                <c:pt idx="12">
                  <c:v>26</c:v>
                </c:pt>
                <c:pt idx="13" formatCode="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469696"/>
        <c:axId val="115217536"/>
        <c:axId val="0"/>
      </c:bar3DChart>
      <c:catAx>
        <c:axId val="1154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217536"/>
        <c:crosses val="autoZero"/>
        <c:auto val="1"/>
        <c:lblAlgn val="ctr"/>
        <c:lblOffset val="100"/>
        <c:noMultiLvlLbl val="0"/>
      </c:catAx>
      <c:valAx>
        <c:axId val="115217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46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 in History</a:t>
            </a:r>
            <a:r>
              <a:rPr lang="en-US" baseline="0" dirty="0" smtClean="0"/>
              <a:t> &amp; MA in History/</a:t>
            </a:r>
            <a:r>
              <a:rPr lang="en-US" dirty="0" smtClean="0"/>
              <a:t>Historical Administration Option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'A&amp;H'!$B$10:$O$10</c:f>
              <c:numCache>
                <c:formatCode>General</c:formatCode>
                <c:ptCount val="14"/>
                <c:pt idx="0">
                  <c:v>30</c:v>
                </c:pt>
                <c:pt idx="1">
                  <c:v>27</c:v>
                </c:pt>
                <c:pt idx="2">
                  <c:v>23</c:v>
                </c:pt>
                <c:pt idx="3">
                  <c:v>28</c:v>
                </c:pt>
                <c:pt idx="4">
                  <c:v>28</c:v>
                </c:pt>
                <c:pt idx="5">
                  <c:v>26</c:v>
                </c:pt>
                <c:pt idx="6">
                  <c:v>22</c:v>
                </c:pt>
                <c:pt idx="7">
                  <c:v>23</c:v>
                </c:pt>
                <c:pt idx="8">
                  <c:v>29</c:v>
                </c:pt>
                <c:pt idx="9">
                  <c:v>27</c:v>
                </c:pt>
                <c:pt idx="10">
                  <c:v>31</c:v>
                </c:pt>
                <c:pt idx="11">
                  <c:v>33</c:v>
                </c:pt>
                <c:pt idx="12">
                  <c:v>33</c:v>
                </c:pt>
                <c:pt idx="13" formatCode="0">
                  <c:v>29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'A&amp;H'!$B$11:$O$11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12</c:v>
                </c:pt>
                <c:pt idx="7">
                  <c:v>10</c:v>
                </c:pt>
                <c:pt idx="8">
                  <c:v>13</c:v>
                </c:pt>
                <c:pt idx="9">
                  <c:v>11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 formatCode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552256"/>
        <c:axId val="115553792"/>
        <c:axId val="0"/>
      </c:bar3DChart>
      <c:catAx>
        <c:axId val="1155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553792"/>
        <c:crosses val="autoZero"/>
        <c:auto val="1"/>
        <c:lblAlgn val="ctr"/>
        <c:lblOffset val="100"/>
        <c:noMultiLvlLbl val="0"/>
      </c:catAx>
      <c:valAx>
        <c:axId val="115553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552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English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574272"/>
        <c:axId val="115575808"/>
        <c:axId val="0"/>
      </c:bar3DChart>
      <c:catAx>
        <c:axId val="1155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575808"/>
        <c:crosses val="autoZero"/>
        <c:auto val="1"/>
        <c:lblAlgn val="ctr"/>
        <c:lblOffset val="100"/>
        <c:noMultiLvlLbl val="0"/>
      </c:catAx>
      <c:valAx>
        <c:axId val="115575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574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English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'A&amp;H'!$B$9:$O$9</c:f>
              <c:numCache>
                <c:formatCode>General</c:formatCode>
                <c:ptCount val="14"/>
                <c:pt idx="0">
                  <c:v>19</c:v>
                </c:pt>
                <c:pt idx="1">
                  <c:v>23</c:v>
                </c:pt>
                <c:pt idx="2">
                  <c:v>25</c:v>
                </c:pt>
                <c:pt idx="3">
                  <c:v>39</c:v>
                </c:pt>
                <c:pt idx="4">
                  <c:v>37</c:v>
                </c:pt>
                <c:pt idx="5">
                  <c:v>43</c:v>
                </c:pt>
                <c:pt idx="6">
                  <c:v>47</c:v>
                </c:pt>
                <c:pt idx="7">
                  <c:v>44</c:v>
                </c:pt>
                <c:pt idx="8">
                  <c:v>40</c:v>
                </c:pt>
                <c:pt idx="9">
                  <c:v>37</c:v>
                </c:pt>
                <c:pt idx="10">
                  <c:v>38</c:v>
                </c:pt>
                <c:pt idx="11">
                  <c:v>38</c:v>
                </c:pt>
                <c:pt idx="12">
                  <c:v>41</c:v>
                </c:pt>
                <c:pt idx="13" formatCode="0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830784"/>
        <c:axId val="115832320"/>
        <c:axId val="0"/>
      </c:bar3DChart>
      <c:catAx>
        <c:axId val="1158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832320"/>
        <c:crosses val="autoZero"/>
        <c:auto val="1"/>
        <c:lblAlgn val="ctr"/>
        <c:lblOffset val="100"/>
        <c:noMultiLvlLbl val="0"/>
      </c:catAx>
      <c:valAx>
        <c:axId val="115832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830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English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844224"/>
        <c:axId val="115845760"/>
        <c:axId val="0"/>
      </c:bar3DChart>
      <c:catAx>
        <c:axId val="1158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845760"/>
        <c:crosses val="autoZero"/>
        <c:auto val="1"/>
        <c:lblAlgn val="ctr"/>
        <c:lblOffset val="100"/>
        <c:noMultiLvlLbl val="0"/>
      </c:catAx>
      <c:valAx>
        <c:axId val="115845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84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Music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'A&amp;H'!$B$12:$O$12</c:f>
              <c:numCache>
                <c:formatCode>General</c:formatCode>
                <c:ptCount val="14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  <c:pt idx="10">
                  <c:v>10</c:v>
                </c:pt>
                <c:pt idx="11">
                  <c:v>14</c:v>
                </c:pt>
                <c:pt idx="12">
                  <c:v>13</c:v>
                </c:pt>
                <c:pt idx="13" formatCode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5969408"/>
        <c:axId val="115971200"/>
        <c:axId val="0"/>
      </c:bar3DChart>
      <c:catAx>
        <c:axId val="1159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971200"/>
        <c:crosses val="autoZero"/>
        <c:auto val="1"/>
        <c:lblAlgn val="ctr"/>
        <c:lblOffset val="100"/>
        <c:noMultiLvlLbl val="0"/>
      </c:catAx>
      <c:valAx>
        <c:axId val="115971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5969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College of Sciences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SCI!$B$59:$O$59</c:f>
              <c:numCache>
                <c:formatCode>General</c:formatCode>
                <c:ptCount val="14"/>
                <c:pt idx="0">
                  <c:v>157</c:v>
                </c:pt>
                <c:pt idx="1">
                  <c:v>163</c:v>
                </c:pt>
                <c:pt idx="2">
                  <c:v>190</c:v>
                </c:pt>
                <c:pt idx="3">
                  <c:v>215</c:v>
                </c:pt>
                <c:pt idx="4">
                  <c:v>214</c:v>
                </c:pt>
                <c:pt idx="5">
                  <c:v>212</c:v>
                </c:pt>
                <c:pt idx="6">
                  <c:v>211</c:v>
                </c:pt>
                <c:pt idx="7">
                  <c:v>209</c:v>
                </c:pt>
                <c:pt idx="8">
                  <c:v>250</c:v>
                </c:pt>
                <c:pt idx="9">
                  <c:v>222</c:v>
                </c:pt>
                <c:pt idx="10">
                  <c:v>205</c:v>
                </c:pt>
                <c:pt idx="11">
                  <c:v>216</c:v>
                </c:pt>
                <c:pt idx="12">
                  <c:v>233</c:v>
                </c:pt>
                <c:pt idx="13" formatCode="0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2919168"/>
        <c:axId val="102929152"/>
        <c:axId val="0"/>
      </c:bar3DChart>
      <c:catAx>
        <c:axId val="1029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929152"/>
        <c:crosses val="autoZero"/>
        <c:auto val="1"/>
        <c:lblAlgn val="ctr"/>
        <c:lblOffset val="100"/>
        <c:noMultiLvlLbl val="0"/>
      </c:catAx>
      <c:valAx>
        <c:axId val="102929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919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MS in </a:t>
            </a:r>
            <a:r>
              <a:rPr lang="en-US" dirty="0" smtClean="0"/>
              <a:t>Biological Sciences</a:t>
            </a:r>
            <a:r>
              <a:rPr lang="en-US" baseline="0" dirty="0" smtClean="0"/>
              <a:t>, MS in Natural Sciences, MS in Geographic Information Sciences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SCI!$B$47:$O$47</c:f>
              <c:numCache>
                <c:formatCode>General</c:formatCode>
                <c:ptCount val="14"/>
                <c:pt idx="0">
                  <c:v>21</c:v>
                </c:pt>
                <c:pt idx="1">
                  <c:v>28</c:v>
                </c:pt>
                <c:pt idx="2">
                  <c:v>34</c:v>
                </c:pt>
                <c:pt idx="3">
                  <c:v>38</c:v>
                </c:pt>
                <c:pt idx="4">
                  <c:v>37</c:v>
                </c:pt>
                <c:pt idx="5">
                  <c:v>47</c:v>
                </c:pt>
                <c:pt idx="6">
                  <c:v>42</c:v>
                </c:pt>
                <c:pt idx="7">
                  <c:v>36</c:v>
                </c:pt>
                <c:pt idx="8">
                  <c:v>35</c:v>
                </c:pt>
                <c:pt idx="9">
                  <c:v>31</c:v>
                </c:pt>
                <c:pt idx="10">
                  <c:v>28</c:v>
                </c:pt>
                <c:pt idx="11">
                  <c:v>33</c:v>
                </c:pt>
                <c:pt idx="12">
                  <c:v>34</c:v>
                </c:pt>
                <c:pt idx="13" formatCode="0">
                  <c:v>34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SCI!$B$52:$O$52</c:f>
              <c:numCache>
                <c:formatCode>General</c:formatCode>
                <c:ptCount val="14"/>
                <c:pt idx="11">
                  <c:v>0</c:v>
                </c:pt>
                <c:pt idx="12">
                  <c:v>6</c:v>
                </c:pt>
                <c:pt idx="13" formatCode="0">
                  <c:v>4</c:v>
                </c:pt>
              </c:numCache>
            </c:numRef>
          </c:val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12"/>
              <c:layout>
                <c:manualLayout>
                  <c:x val="-1.0185067526415994E-16"/>
                  <c:y val="-3.703703703703703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6.48148148148147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SCI!$B$55:$O$55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14</c:v>
                </c:pt>
                <c:pt idx="9">
                  <c:v>4</c:v>
                </c:pt>
                <c:pt idx="10">
                  <c:v>6</c:v>
                </c:pt>
                <c:pt idx="11">
                  <c:v>1</c:v>
                </c:pt>
                <c:pt idx="12">
                  <c:v>2</c:v>
                </c:pt>
                <c:pt idx="13" formatCode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2995456"/>
        <c:axId val="102996992"/>
        <c:axId val="0"/>
      </c:bar3DChart>
      <c:catAx>
        <c:axId val="1029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996992"/>
        <c:crosses val="autoZero"/>
        <c:auto val="1"/>
        <c:lblAlgn val="ctr"/>
        <c:lblOffset val="100"/>
        <c:noMultiLvlLbl val="0"/>
      </c:catAx>
      <c:valAx>
        <c:axId val="102996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2995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 in Chemistry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SCI!$B$48:$O$48</c:f>
              <c:numCache>
                <c:formatCode>General</c:formatCode>
                <c:ptCount val="14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11</c:v>
                </c:pt>
                <c:pt idx="5">
                  <c:v>16</c:v>
                </c:pt>
                <c:pt idx="6">
                  <c:v>14</c:v>
                </c:pt>
                <c:pt idx="7">
                  <c:v>15</c:v>
                </c:pt>
                <c:pt idx="8">
                  <c:v>13</c:v>
                </c:pt>
                <c:pt idx="9">
                  <c:v>13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 formatCode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035648"/>
        <c:axId val="103037184"/>
        <c:axId val="0"/>
      </c:bar3DChart>
      <c:catAx>
        <c:axId val="10303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037184"/>
        <c:crosses val="autoZero"/>
        <c:auto val="1"/>
        <c:lblAlgn val="ctr"/>
        <c:lblOffset val="100"/>
        <c:noMultiLvlLbl val="0"/>
      </c:catAx>
      <c:valAx>
        <c:axId val="103037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035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MS in Communication</a:t>
            </a:r>
            <a:r>
              <a:rPr lang="en-US" baseline="0" dirty="0" smtClean="0"/>
              <a:t> Disorders &amp; Sciences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SCI!$B$49:$O$49</c:f>
              <c:numCache>
                <c:formatCode>General</c:formatCode>
                <c:ptCount val="14"/>
                <c:pt idx="0">
                  <c:v>38</c:v>
                </c:pt>
                <c:pt idx="1">
                  <c:v>40</c:v>
                </c:pt>
                <c:pt idx="2">
                  <c:v>41</c:v>
                </c:pt>
                <c:pt idx="3">
                  <c:v>43</c:v>
                </c:pt>
                <c:pt idx="4">
                  <c:v>46</c:v>
                </c:pt>
                <c:pt idx="5">
                  <c:v>46</c:v>
                </c:pt>
                <c:pt idx="6">
                  <c:v>51</c:v>
                </c:pt>
                <c:pt idx="7">
                  <c:v>54</c:v>
                </c:pt>
                <c:pt idx="8">
                  <c:v>59</c:v>
                </c:pt>
                <c:pt idx="9">
                  <c:v>57</c:v>
                </c:pt>
                <c:pt idx="10">
                  <c:v>58</c:v>
                </c:pt>
                <c:pt idx="11">
                  <c:v>57</c:v>
                </c:pt>
                <c:pt idx="12">
                  <c:v>58</c:v>
                </c:pt>
                <c:pt idx="13" formatCode="0">
                  <c:v>49</c:v>
                </c:pt>
              </c:numCache>
            </c:numRef>
          </c:val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SCI!$B$50:$O$50</c:f>
              <c:numCache>
                <c:formatCode>General</c:formatCode>
                <c:ptCount val="14"/>
                <c:pt idx="12">
                  <c:v>15</c:v>
                </c:pt>
                <c:pt idx="13" formatCode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3064704"/>
        <c:axId val="103066240"/>
        <c:axId val="0"/>
      </c:bar3DChart>
      <c:catAx>
        <c:axId val="10306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066240"/>
        <c:crosses val="autoZero"/>
        <c:auto val="1"/>
        <c:lblAlgn val="ctr"/>
        <c:lblOffset val="100"/>
        <c:noMultiLvlLbl val="0"/>
      </c:catAx>
      <c:valAx>
        <c:axId val="103066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064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Economics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1898880"/>
        <c:axId val="101900672"/>
        <c:axId val="0"/>
      </c:bar3DChart>
      <c:catAx>
        <c:axId val="10189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900672"/>
        <c:crosses val="autoZero"/>
        <c:auto val="1"/>
        <c:lblAlgn val="ctr"/>
        <c:lblOffset val="100"/>
        <c:noMultiLvlLbl val="0"/>
      </c:catAx>
      <c:valAx>
        <c:axId val="101900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89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 in Economics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SCI!$B$45:$O$45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Mean</c:v>
                </c:pt>
              </c:strCache>
            </c:strRef>
          </c:cat>
          <c:val>
            <c:numRef>
              <c:f>SCI!$B$51:$O$51</c:f>
              <c:numCache>
                <c:formatCode>General</c:formatCode>
                <c:ptCount val="14"/>
                <c:pt idx="0">
                  <c:v>9</c:v>
                </c:pt>
                <c:pt idx="1">
                  <c:v>12</c:v>
                </c:pt>
                <c:pt idx="2">
                  <c:v>23</c:v>
                </c:pt>
                <c:pt idx="3">
                  <c:v>26</c:v>
                </c:pt>
                <c:pt idx="4">
                  <c:v>20</c:v>
                </c:pt>
                <c:pt idx="5">
                  <c:v>16</c:v>
                </c:pt>
                <c:pt idx="6">
                  <c:v>16</c:v>
                </c:pt>
                <c:pt idx="7">
                  <c:v>13</c:v>
                </c:pt>
                <c:pt idx="8">
                  <c:v>19</c:v>
                </c:pt>
                <c:pt idx="9">
                  <c:v>18</c:v>
                </c:pt>
                <c:pt idx="10">
                  <c:v>20</c:v>
                </c:pt>
                <c:pt idx="11">
                  <c:v>19</c:v>
                </c:pt>
                <c:pt idx="12">
                  <c:v>17</c:v>
                </c:pt>
                <c:pt idx="13" formatCode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1917824"/>
        <c:axId val="101919360"/>
        <c:axId val="0"/>
      </c:bar3DChart>
      <c:catAx>
        <c:axId val="10191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919360"/>
        <c:crosses val="autoZero"/>
        <c:auto val="1"/>
        <c:lblAlgn val="ctr"/>
        <c:lblOffset val="100"/>
        <c:noMultiLvlLbl val="0"/>
      </c:catAx>
      <c:valAx>
        <c:axId val="101919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917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2914-BB64-4105-952F-51050B969B84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6D30-40F0-4B0A-8A84-8B9C8FE57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F1247B-9FB6-401B-BBF0-A82CA47133E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5100" y="4724400"/>
            <a:ext cx="2019300" cy="79906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Robert M. Augustine,</a:t>
            </a:r>
            <a:br>
              <a:rPr lang="en-US" sz="2400" dirty="0" smtClean="0"/>
            </a:br>
            <a:r>
              <a:rPr lang="en-US" sz="2400" dirty="0" smtClean="0"/>
              <a:t>Ph.D., Dean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100" y="2743200"/>
            <a:ext cx="2019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Annual Enrollment Review 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5589453" cy="5410200"/>
          </a:xfrm>
        </p:spPr>
      </p:pic>
    </p:spTree>
    <p:extLst>
      <p:ext uri="{BB962C8B-B14F-4D97-AF65-F5344CB8AC3E}">
        <p14:creationId xmlns:p14="http://schemas.microsoft.com/office/powerpoint/2010/main" val="23066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61867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648039"/>
              </p:ext>
            </p:extLst>
          </p:nvPr>
        </p:nvGraphicFramePr>
        <p:xfrm>
          <a:off x="1066800" y="887986"/>
          <a:ext cx="6934200" cy="513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8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98438"/>
              </p:ext>
            </p:extLst>
          </p:nvPr>
        </p:nvGraphicFramePr>
        <p:xfrm>
          <a:off x="990600" y="838200"/>
          <a:ext cx="7086600" cy="507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36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016833"/>
              </p:ext>
            </p:extLst>
          </p:nvPr>
        </p:nvGraphicFramePr>
        <p:xfrm>
          <a:off x="1066800" y="838200"/>
          <a:ext cx="7162800" cy="507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2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537724"/>
              </p:ext>
            </p:extLst>
          </p:nvPr>
        </p:nvGraphicFramePr>
        <p:xfrm>
          <a:off x="1219200" y="838201"/>
          <a:ext cx="7010400" cy="507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25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45802"/>
              </p:ext>
            </p:extLst>
          </p:nvPr>
        </p:nvGraphicFramePr>
        <p:xfrm>
          <a:off x="990600" y="838200"/>
          <a:ext cx="7239000" cy="507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24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27113"/>
            <a:ext cx="7024688" cy="649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70820"/>
              </p:ext>
            </p:extLst>
          </p:nvPr>
        </p:nvGraphicFramePr>
        <p:xfrm>
          <a:off x="762000" y="685800"/>
          <a:ext cx="7467600" cy="5711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800"/>
                <a:gridCol w="1066800"/>
              </a:tblGrid>
              <a:tr h="461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BIO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CHM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CDS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OL</a:t>
                      </a:r>
                      <a:r>
                        <a:rPr lang="en-US" baseline="0" dirty="0" smtClean="0"/>
                        <a:t> CDS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</a:t>
                      </a:r>
                      <a:r>
                        <a:rPr lang="en-US" dirty="0" smtClean="0"/>
                        <a:t>ECN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18%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r>
                        <a:rPr lang="en-US" baseline="0" dirty="0" smtClean="0"/>
                        <a:t> 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</a:t>
                      </a:r>
                      <a:r>
                        <a:rPr lang="en-US" dirty="0" smtClean="0"/>
                        <a:t>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</a:t>
                      </a:r>
                      <a:r>
                        <a:rPr lang="en-US" dirty="0" smtClean="0"/>
                        <a:t>PLS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</a:t>
                      </a:r>
                      <a:r>
                        <a:rPr lang="en-US" dirty="0" smtClean="0"/>
                        <a:t>PSY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SSP </a:t>
                      </a:r>
                      <a:r>
                        <a:rPr lang="en-US" dirty="0" smtClean="0"/>
                        <a:t>PSY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7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27113"/>
            <a:ext cx="70246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24772"/>
              </p:ext>
            </p:extLst>
          </p:nvPr>
        </p:nvGraphicFramePr>
        <p:xfrm>
          <a:off x="794918" y="1219200"/>
          <a:ext cx="7467600" cy="156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800"/>
                <a:gridCol w="1066800"/>
              </a:tblGrid>
              <a:tr h="461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 Summer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r>
                        <a:rPr lang="en-US" baseline="0" dirty="0" smtClean="0"/>
                        <a:t> MAT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-.19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.25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r>
                        <a:rPr lang="en-US" baseline="0" dirty="0" smtClean="0"/>
                        <a:t>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-.20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.25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496449"/>
              </p:ext>
            </p:extLst>
          </p:nvPr>
        </p:nvGraphicFramePr>
        <p:xfrm>
          <a:off x="762000" y="685800"/>
          <a:ext cx="7315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53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507729"/>
              </p:ext>
            </p:extLst>
          </p:nvPr>
        </p:nvGraphicFramePr>
        <p:xfrm>
          <a:off x="914400" y="743144"/>
          <a:ext cx="7467600" cy="512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6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094465"/>
              </p:ext>
            </p:extLst>
          </p:nvPr>
        </p:nvGraphicFramePr>
        <p:xfrm>
          <a:off x="914400" y="857759"/>
          <a:ext cx="7315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4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533925"/>
              </p:ext>
            </p:extLst>
          </p:nvPr>
        </p:nvGraphicFramePr>
        <p:xfrm>
          <a:off x="990600" y="914400"/>
          <a:ext cx="6934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677728"/>
              </p:ext>
            </p:extLst>
          </p:nvPr>
        </p:nvGraphicFramePr>
        <p:xfrm>
          <a:off x="784041" y="811787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7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87449"/>
              </p:ext>
            </p:extLst>
          </p:nvPr>
        </p:nvGraphicFramePr>
        <p:xfrm>
          <a:off x="838200" y="828161"/>
          <a:ext cx="7315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5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817058"/>
              </p:ext>
            </p:extLst>
          </p:nvPr>
        </p:nvGraphicFramePr>
        <p:xfrm>
          <a:off x="838200" y="811786"/>
          <a:ext cx="7543800" cy="520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0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27113"/>
            <a:ext cx="7024688" cy="649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31343"/>
              </p:ext>
            </p:extLst>
          </p:nvPr>
        </p:nvGraphicFramePr>
        <p:xfrm>
          <a:off x="838200" y="1119095"/>
          <a:ext cx="7467600" cy="432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800"/>
                <a:gridCol w="1066800"/>
              </a:tblGrid>
              <a:tr h="461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LBAS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FCS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DET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150%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TEC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TEC-CR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588292"/>
              </p:ext>
            </p:extLst>
          </p:nvPr>
        </p:nvGraphicFramePr>
        <p:xfrm>
          <a:off x="914400" y="838200"/>
          <a:ext cx="7391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0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510610"/>
              </p:ext>
            </p:extLst>
          </p:nvPr>
        </p:nvGraphicFramePr>
        <p:xfrm>
          <a:off x="903064" y="762000"/>
          <a:ext cx="7315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2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007371"/>
              </p:ext>
            </p:extLst>
          </p:nvPr>
        </p:nvGraphicFramePr>
        <p:xfrm>
          <a:off x="990600" y="644866"/>
          <a:ext cx="7315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09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681382"/>
              </p:ext>
            </p:extLst>
          </p:nvPr>
        </p:nvGraphicFramePr>
        <p:xfrm>
          <a:off x="838200" y="735587"/>
          <a:ext cx="7467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86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226405"/>
              </p:ext>
            </p:extLst>
          </p:nvPr>
        </p:nvGraphicFramePr>
        <p:xfrm>
          <a:off x="838200" y="685800"/>
          <a:ext cx="7620000" cy="515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4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896989"/>
              </p:ext>
            </p:extLst>
          </p:nvPr>
        </p:nvGraphicFramePr>
        <p:xfrm>
          <a:off x="1066800" y="914401"/>
          <a:ext cx="7162800" cy="500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203420"/>
              </p:ext>
            </p:extLst>
          </p:nvPr>
        </p:nvGraphicFramePr>
        <p:xfrm>
          <a:off x="838200" y="914400"/>
          <a:ext cx="716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878595"/>
              </p:ext>
            </p:extLst>
          </p:nvPr>
        </p:nvGraphicFramePr>
        <p:xfrm>
          <a:off x="838200" y="8382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6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27113"/>
            <a:ext cx="7024688" cy="649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57129"/>
              </p:ext>
            </p:extLst>
          </p:nvPr>
        </p:nvGraphicFramePr>
        <p:xfrm>
          <a:off x="776484" y="838200"/>
          <a:ext cx="7467600" cy="52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800"/>
                <a:gridCol w="1066800"/>
              </a:tblGrid>
              <a:tr h="461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EPS</a:t>
                      </a:r>
                      <a:r>
                        <a:rPr lang="en-US" baseline="0" dirty="0" smtClean="0"/>
                        <a:t>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r>
                        <a:rPr lang="en-US" baseline="0" dirty="0" smtClean="0"/>
                        <a:t> CSA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15%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 COU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r>
                        <a:rPr lang="en-US" baseline="0" dirty="0" smtClean="0"/>
                        <a:t>ED 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-5%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273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.04%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EDS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EDL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ELE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ELE-CRT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71%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r>
                        <a:rPr lang="en-US" baseline="0" dirty="0" smtClean="0"/>
                        <a:t> KSS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-9%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r>
                        <a:rPr lang="en-US" baseline="0" dirty="0" smtClean="0"/>
                        <a:t>ED </a:t>
                      </a:r>
                      <a:r>
                        <a:rPr lang="en-US" baseline="0" dirty="0" smtClean="0"/>
                        <a:t>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-5%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MSED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SPE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623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4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101929"/>
              </p:ext>
            </p:extLst>
          </p:nvPr>
        </p:nvGraphicFramePr>
        <p:xfrm>
          <a:off x="838200" y="762000"/>
          <a:ext cx="7391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853654"/>
              </p:ext>
            </p:extLst>
          </p:nvPr>
        </p:nvGraphicFramePr>
        <p:xfrm>
          <a:off x="914400" y="838201"/>
          <a:ext cx="7315200" cy="507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06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89840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90187"/>
              </p:ext>
            </p:extLst>
          </p:nvPr>
        </p:nvGraphicFramePr>
        <p:xfrm>
          <a:off x="990600" y="762000"/>
          <a:ext cx="7391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3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134687"/>
              </p:ext>
            </p:extLst>
          </p:nvPr>
        </p:nvGraphicFramePr>
        <p:xfrm>
          <a:off x="700284" y="762000"/>
          <a:ext cx="7543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70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751853"/>
              </p:ext>
            </p:extLst>
          </p:nvPr>
        </p:nvGraphicFramePr>
        <p:xfrm>
          <a:off x="609600" y="838200"/>
          <a:ext cx="789304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7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09115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98007"/>
              </p:ext>
            </p:extLst>
          </p:nvPr>
        </p:nvGraphicFramePr>
        <p:xfrm>
          <a:off x="990600" y="665685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02418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21036"/>
              </p:ext>
            </p:extLst>
          </p:nvPr>
        </p:nvGraphicFramePr>
        <p:xfrm>
          <a:off x="838200" y="762001"/>
          <a:ext cx="7239000" cy="515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3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27113"/>
            <a:ext cx="7024688" cy="649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66903"/>
              </p:ext>
            </p:extLst>
          </p:nvPr>
        </p:nvGraphicFramePr>
        <p:xfrm>
          <a:off x="914400" y="838200"/>
          <a:ext cx="7467600" cy="386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800"/>
                <a:gridCol w="1066800"/>
              </a:tblGrid>
              <a:tr h="461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A&amp;H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r>
                        <a:rPr lang="en-US" baseline="0" dirty="0" smtClean="0"/>
                        <a:t> 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CMN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15%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HHA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MA 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18133"/>
              </p:ext>
            </p:extLst>
          </p:nvPr>
        </p:nvGraphicFramePr>
        <p:xfrm>
          <a:off x="914400" y="5029200"/>
          <a:ext cx="746759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799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r>
                        <a:rPr lang="en-US" baseline="0" dirty="0" smtClean="0"/>
                        <a:t> ART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200%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1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51002"/>
              </p:ext>
            </p:extLst>
          </p:nvPr>
        </p:nvGraphicFramePr>
        <p:xfrm>
          <a:off x="838200" y="9906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7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4724400"/>
            <a:ext cx="3124200" cy="79906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10:00 A.M. </a:t>
            </a:r>
            <a:br>
              <a:rPr lang="en-US" sz="2400" dirty="0" smtClean="0"/>
            </a:br>
            <a:r>
              <a:rPr lang="en-US" sz="2400" dirty="0" smtClean="0"/>
              <a:t>October 19</a:t>
            </a:r>
            <a:br>
              <a:rPr lang="en-US" sz="2400" dirty="0" smtClean="0"/>
            </a:br>
            <a:r>
              <a:rPr lang="en-US" sz="2400" dirty="0" smtClean="0"/>
              <a:t>3108 Blair Hall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4677833" cy="3508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" y="533400"/>
            <a:ext cx="4006849" cy="130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MAGAP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Summer Workshop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7432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itchFamily="18" charset="0"/>
              </a:rPr>
              <a:t>Graduate Recruitment Workshop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27113"/>
            <a:ext cx="70246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26900"/>
              </p:ext>
            </p:extLst>
          </p:nvPr>
        </p:nvGraphicFramePr>
        <p:xfrm>
          <a:off x="762000" y="838200"/>
          <a:ext cx="7467600" cy="202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800"/>
                <a:gridCol w="1066800"/>
              </a:tblGrid>
              <a:tr h="461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1319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-4%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6%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N-Degree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1490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-74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-5%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110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95584"/>
              </p:ext>
            </p:extLst>
          </p:nvPr>
        </p:nvGraphicFramePr>
        <p:xfrm>
          <a:off x="771754" y="3124200"/>
          <a:ext cx="7467600" cy="294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62000"/>
                <a:gridCol w="1066800"/>
                <a:gridCol w="1219200"/>
                <a:gridCol w="990600"/>
                <a:gridCol w="1066800"/>
                <a:gridCol w="1066800"/>
              </a:tblGrid>
              <a:tr h="4610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 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NDG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31%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SBS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PBT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18%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-100%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6107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-26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-13%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17%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339421"/>
              </p:ext>
            </p:extLst>
          </p:nvPr>
        </p:nvGraphicFramePr>
        <p:xfrm>
          <a:off x="914400" y="914399"/>
          <a:ext cx="7315200" cy="500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05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851692"/>
              </p:ext>
            </p:extLst>
          </p:nvPr>
        </p:nvGraphicFramePr>
        <p:xfrm>
          <a:off x="903064" y="887987"/>
          <a:ext cx="7315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9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320834"/>
              </p:ext>
            </p:extLst>
          </p:nvPr>
        </p:nvGraphicFramePr>
        <p:xfrm>
          <a:off x="762000" y="811787"/>
          <a:ext cx="7620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3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219906"/>
              </p:ext>
            </p:extLst>
          </p:nvPr>
        </p:nvGraphicFramePr>
        <p:xfrm>
          <a:off x="990600" y="754921"/>
          <a:ext cx="7239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81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2935</TotalTime>
  <Words>1045</Words>
  <Application>Microsoft Office PowerPoint</Application>
  <PresentationFormat>On-screen Show (4:3)</PresentationFormat>
  <Paragraphs>594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Austin</vt:lpstr>
      <vt:lpstr>Robert M. Augustine, Ph.D., Dean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 </vt:lpstr>
      <vt:lpstr>10:00 A.M.  October 19 3108 Blair Hall 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Henderson</dc:creator>
  <cp:lastModifiedBy>Lori Henderson</cp:lastModifiedBy>
  <cp:revision>84</cp:revision>
  <cp:lastPrinted>2012-09-13T17:38:10Z</cp:lastPrinted>
  <dcterms:created xsi:type="dcterms:W3CDTF">2011-12-02T16:29:45Z</dcterms:created>
  <dcterms:modified xsi:type="dcterms:W3CDTF">2012-09-18T14:22:25Z</dcterms:modified>
</cp:coreProperties>
</file>