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8" r:id="rId3"/>
    <p:sldId id="261" r:id="rId4"/>
    <p:sldId id="269" r:id="rId5"/>
    <p:sldId id="260" r:id="rId6"/>
    <p:sldId id="265" r:id="rId7"/>
    <p:sldId id="256" r:id="rId8"/>
    <p:sldId id="270" r:id="rId9"/>
    <p:sldId id="264" r:id="rId10"/>
    <p:sldId id="263" r:id="rId11"/>
    <p:sldId id="259" r:id="rId12"/>
    <p:sldId id="267"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9"/>
    <p:restoredTop sz="94630"/>
  </p:normalViewPr>
  <p:slideViewPr>
    <p:cSldViewPr snapToGrid="0">
      <p:cViewPr varScale="1">
        <p:scale>
          <a:sx n="181" d="100"/>
          <a:sy n="181" d="100"/>
        </p:scale>
        <p:origin x="208" y="752"/>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C32910-FBE3-4819-93F4-68ACCDFA5B23}"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A968D741-FA5E-49A8-9BA9-9EF588F84F3D}">
      <dgm:prSet/>
      <dgm:spPr/>
      <dgm:t>
        <a:bodyPr/>
        <a:lstStyle/>
        <a:p>
          <a:r>
            <a:rPr lang="en-US" b="0" i="0" dirty="0"/>
            <a:t>Brought in four guest artists to design/direct aspects of our mainstage season and brought in four guest lectures for departmental workshops in the 24-25.</a:t>
          </a:r>
          <a:endParaRPr lang="en-US" dirty="0"/>
        </a:p>
      </dgm:t>
    </dgm:pt>
    <dgm:pt modelId="{64678270-85FA-479E-8ACE-2D3AA7D3EBDF}" type="parTrans" cxnId="{8B4CF19C-E441-4F24-AC40-3A947883F231}">
      <dgm:prSet/>
      <dgm:spPr/>
      <dgm:t>
        <a:bodyPr/>
        <a:lstStyle/>
        <a:p>
          <a:endParaRPr lang="en-US"/>
        </a:p>
      </dgm:t>
    </dgm:pt>
    <dgm:pt modelId="{07A9879D-A8DB-48C2-BB8E-479C90AFB528}" type="sibTrans" cxnId="{8B4CF19C-E441-4F24-AC40-3A947883F231}">
      <dgm:prSet/>
      <dgm:spPr/>
      <dgm:t>
        <a:bodyPr/>
        <a:lstStyle/>
        <a:p>
          <a:endParaRPr lang="en-US"/>
        </a:p>
      </dgm:t>
    </dgm:pt>
    <dgm:pt modelId="{F87795CA-A913-4087-AEA6-1896DEDE6FCC}">
      <dgm:prSet/>
      <dgm:spPr/>
      <dgm:t>
        <a:bodyPr/>
        <a:lstStyle/>
        <a:p>
          <a:r>
            <a:rPr lang="en-US" b="0" i="0"/>
            <a:t>Produced six One-Acts that were written, directed, designed, performed, and executed by EIU Undergrad and Grad Students in the 24-25 season.    </a:t>
          </a:r>
          <a:endParaRPr lang="en-US"/>
        </a:p>
      </dgm:t>
    </dgm:pt>
    <dgm:pt modelId="{BBB707C9-D293-426E-91C6-03BF7B8CB40F}" type="parTrans" cxnId="{A4890C0A-37C4-44BE-945B-12CC58E6B34D}">
      <dgm:prSet/>
      <dgm:spPr/>
      <dgm:t>
        <a:bodyPr/>
        <a:lstStyle/>
        <a:p>
          <a:endParaRPr lang="en-US"/>
        </a:p>
      </dgm:t>
    </dgm:pt>
    <dgm:pt modelId="{A842CF1E-8DC7-44BF-B318-577FA4441066}" type="sibTrans" cxnId="{A4890C0A-37C4-44BE-945B-12CC58E6B34D}">
      <dgm:prSet/>
      <dgm:spPr/>
      <dgm:t>
        <a:bodyPr/>
        <a:lstStyle/>
        <a:p>
          <a:endParaRPr lang="en-US"/>
        </a:p>
      </dgm:t>
    </dgm:pt>
    <dgm:pt modelId="{60D50F34-A1C6-4E32-93E2-25A99149A3D6}">
      <dgm:prSet/>
      <dgm:spPr/>
      <dgm:t>
        <a:bodyPr/>
        <a:lstStyle/>
        <a:p>
          <a:r>
            <a:rPr lang="en-US" b="0" i="0"/>
            <a:t>Will provide two current undergraduate students the opportunity to direct full productions in the 25-26 Departmental Season.</a:t>
          </a:r>
          <a:endParaRPr lang="en-US"/>
        </a:p>
      </dgm:t>
    </dgm:pt>
    <dgm:pt modelId="{53165E55-132D-4646-813D-7ECC723938DA}" type="parTrans" cxnId="{A973C423-4016-4B39-9E56-39F56559B9B6}">
      <dgm:prSet/>
      <dgm:spPr/>
      <dgm:t>
        <a:bodyPr/>
        <a:lstStyle/>
        <a:p>
          <a:endParaRPr lang="en-US"/>
        </a:p>
      </dgm:t>
    </dgm:pt>
    <dgm:pt modelId="{2E1BC489-42B2-4697-8609-388EA58FAEE8}" type="sibTrans" cxnId="{A973C423-4016-4B39-9E56-39F56559B9B6}">
      <dgm:prSet/>
      <dgm:spPr/>
      <dgm:t>
        <a:bodyPr/>
        <a:lstStyle/>
        <a:p>
          <a:endParaRPr lang="en-US"/>
        </a:p>
      </dgm:t>
    </dgm:pt>
    <dgm:pt modelId="{61C064F1-BEFB-FB4D-A654-F0E611C6CC6C}" type="pres">
      <dgm:prSet presAssocID="{A3C32910-FBE3-4819-93F4-68ACCDFA5B23}" presName="linear" presStyleCnt="0">
        <dgm:presLayoutVars>
          <dgm:animLvl val="lvl"/>
          <dgm:resizeHandles val="exact"/>
        </dgm:presLayoutVars>
      </dgm:prSet>
      <dgm:spPr/>
    </dgm:pt>
    <dgm:pt modelId="{F8C4C332-A4C2-3C45-89E2-460D6869FC55}" type="pres">
      <dgm:prSet presAssocID="{A968D741-FA5E-49A8-9BA9-9EF588F84F3D}" presName="parentText" presStyleLbl="node1" presStyleIdx="0" presStyleCnt="3">
        <dgm:presLayoutVars>
          <dgm:chMax val="0"/>
          <dgm:bulletEnabled val="1"/>
        </dgm:presLayoutVars>
      </dgm:prSet>
      <dgm:spPr/>
    </dgm:pt>
    <dgm:pt modelId="{5173FF18-21F5-4D44-A870-9FD0E26BDB76}" type="pres">
      <dgm:prSet presAssocID="{07A9879D-A8DB-48C2-BB8E-479C90AFB528}" presName="spacer" presStyleCnt="0"/>
      <dgm:spPr/>
    </dgm:pt>
    <dgm:pt modelId="{033680AC-02F8-894D-939F-FA1E2971691D}" type="pres">
      <dgm:prSet presAssocID="{F87795CA-A913-4087-AEA6-1896DEDE6FCC}" presName="parentText" presStyleLbl="node1" presStyleIdx="1" presStyleCnt="3">
        <dgm:presLayoutVars>
          <dgm:chMax val="0"/>
          <dgm:bulletEnabled val="1"/>
        </dgm:presLayoutVars>
      </dgm:prSet>
      <dgm:spPr/>
    </dgm:pt>
    <dgm:pt modelId="{9D4216B1-FCDE-CA4E-A955-AB1D46F16BFB}" type="pres">
      <dgm:prSet presAssocID="{A842CF1E-8DC7-44BF-B318-577FA4441066}" presName="spacer" presStyleCnt="0"/>
      <dgm:spPr/>
    </dgm:pt>
    <dgm:pt modelId="{CAA52736-DEEF-544E-921C-111C811739CD}" type="pres">
      <dgm:prSet presAssocID="{60D50F34-A1C6-4E32-93E2-25A99149A3D6}" presName="parentText" presStyleLbl="node1" presStyleIdx="2" presStyleCnt="3">
        <dgm:presLayoutVars>
          <dgm:chMax val="0"/>
          <dgm:bulletEnabled val="1"/>
        </dgm:presLayoutVars>
      </dgm:prSet>
      <dgm:spPr/>
    </dgm:pt>
  </dgm:ptLst>
  <dgm:cxnLst>
    <dgm:cxn modelId="{0EC61E03-2587-B941-B7EA-D603E8539086}" type="presOf" srcId="{60D50F34-A1C6-4E32-93E2-25A99149A3D6}" destId="{CAA52736-DEEF-544E-921C-111C811739CD}" srcOrd="0" destOrd="0" presId="urn:microsoft.com/office/officeart/2005/8/layout/vList2"/>
    <dgm:cxn modelId="{A4890C0A-37C4-44BE-945B-12CC58E6B34D}" srcId="{A3C32910-FBE3-4819-93F4-68ACCDFA5B23}" destId="{F87795CA-A913-4087-AEA6-1896DEDE6FCC}" srcOrd="1" destOrd="0" parTransId="{BBB707C9-D293-426E-91C6-03BF7B8CB40F}" sibTransId="{A842CF1E-8DC7-44BF-B318-577FA4441066}"/>
    <dgm:cxn modelId="{A973C423-4016-4B39-9E56-39F56559B9B6}" srcId="{A3C32910-FBE3-4819-93F4-68ACCDFA5B23}" destId="{60D50F34-A1C6-4E32-93E2-25A99149A3D6}" srcOrd="2" destOrd="0" parTransId="{53165E55-132D-4646-813D-7ECC723938DA}" sibTransId="{2E1BC489-42B2-4697-8609-388EA58FAEE8}"/>
    <dgm:cxn modelId="{C3A14151-9A26-F14C-95B6-1DF6BBD60CF5}" type="presOf" srcId="{A968D741-FA5E-49A8-9BA9-9EF588F84F3D}" destId="{F8C4C332-A4C2-3C45-89E2-460D6869FC55}" srcOrd="0" destOrd="0" presId="urn:microsoft.com/office/officeart/2005/8/layout/vList2"/>
    <dgm:cxn modelId="{8B4CF19C-E441-4F24-AC40-3A947883F231}" srcId="{A3C32910-FBE3-4819-93F4-68ACCDFA5B23}" destId="{A968D741-FA5E-49A8-9BA9-9EF588F84F3D}" srcOrd="0" destOrd="0" parTransId="{64678270-85FA-479E-8ACE-2D3AA7D3EBDF}" sibTransId="{07A9879D-A8DB-48C2-BB8E-479C90AFB528}"/>
    <dgm:cxn modelId="{6D3345DA-E2CB-DD49-8B3F-C6332A7F1FED}" type="presOf" srcId="{F87795CA-A913-4087-AEA6-1896DEDE6FCC}" destId="{033680AC-02F8-894D-939F-FA1E2971691D}" srcOrd="0" destOrd="0" presId="urn:microsoft.com/office/officeart/2005/8/layout/vList2"/>
    <dgm:cxn modelId="{4C7053EF-6505-B043-8AFD-4F0B04EBC7E9}" type="presOf" srcId="{A3C32910-FBE3-4819-93F4-68ACCDFA5B23}" destId="{61C064F1-BEFB-FB4D-A654-F0E611C6CC6C}" srcOrd="0" destOrd="0" presId="urn:microsoft.com/office/officeart/2005/8/layout/vList2"/>
    <dgm:cxn modelId="{9BA140ED-5C1D-7847-891C-04A56C23BCE9}" type="presParOf" srcId="{61C064F1-BEFB-FB4D-A654-F0E611C6CC6C}" destId="{F8C4C332-A4C2-3C45-89E2-460D6869FC55}" srcOrd="0" destOrd="0" presId="urn:microsoft.com/office/officeart/2005/8/layout/vList2"/>
    <dgm:cxn modelId="{B50063D8-239B-5E4E-B9E6-B5B57126A16C}" type="presParOf" srcId="{61C064F1-BEFB-FB4D-A654-F0E611C6CC6C}" destId="{5173FF18-21F5-4D44-A870-9FD0E26BDB76}" srcOrd="1" destOrd="0" presId="urn:microsoft.com/office/officeart/2005/8/layout/vList2"/>
    <dgm:cxn modelId="{A3785ECC-099C-AE40-B423-766AE9287214}" type="presParOf" srcId="{61C064F1-BEFB-FB4D-A654-F0E611C6CC6C}" destId="{033680AC-02F8-894D-939F-FA1E2971691D}" srcOrd="2" destOrd="0" presId="urn:microsoft.com/office/officeart/2005/8/layout/vList2"/>
    <dgm:cxn modelId="{CBCA4024-C486-F040-BC52-4A6CC11F1D82}" type="presParOf" srcId="{61C064F1-BEFB-FB4D-A654-F0E611C6CC6C}" destId="{9D4216B1-FCDE-CA4E-A955-AB1D46F16BFB}" srcOrd="3" destOrd="0" presId="urn:microsoft.com/office/officeart/2005/8/layout/vList2"/>
    <dgm:cxn modelId="{44F9E1A6-BA8E-C948-8B43-876941D00D9D}" type="presParOf" srcId="{61C064F1-BEFB-FB4D-A654-F0E611C6CC6C}" destId="{CAA52736-DEEF-544E-921C-111C811739C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4C332-A4C2-3C45-89E2-460D6869FC55}">
      <dsp:nvSpPr>
        <dsp:cNvPr id="0" name=""/>
        <dsp:cNvSpPr/>
      </dsp:nvSpPr>
      <dsp:spPr>
        <a:xfrm>
          <a:off x="0" y="88520"/>
          <a:ext cx="6666833" cy="17128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t>Brought in four guest artists to design/direct aspects of our mainstage season and brought in four guest lectures for departmental workshops in the 24-25.</a:t>
          </a:r>
          <a:endParaRPr lang="en-US" sz="2400" kern="1200" dirty="0"/>
        </a:p>
      </dsp:txBody>
      <dsp:txXfrm>
        <a:off x="83616" y="172136"/>
        <a:ext cx="6499601" cy="1545648"/>
      </dsp:txXfrm>
    </dsp:sp>
    <dsp:sp modelId="{033680AC-02F8-894D-939F-FA1E2971691D}">
      <dsp:nvSpPr>
        <dsp:cNvPr id="0" name=""/>
        <dsp:cNvSpPr/>
      </dsp:nvSpPr>
      <dsp:spPr>
        <a:xfrm>
          <a:off x="0" y="1870520"/>
          <a:ext cx="6666833" cy="171288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Produced six One-Acts that were written, directed, designed, performed, and executed by EIU Undergrad and Grad Students in the 24-25 season.    </a:t>
          </a:r>
          <a:endParaRPr lang="en-US" sz="2400" kern="1200"/>
        </a:p>
      </dsp:txBody>
      <dsp:txXfrm>
        <a:off x="83616" y="1954136"/>
        <a:ext cx="6499601" cy="1545648"/>
      </dsp:txXfrm>
    </dsp:sp>
    <dsp:sp modelId="{CAA52736-DEEF-544E-921C-111C811739CD}">
      <dsp:nvSpPr>
        <dsp:cNvPr id="0" name=""/>
        <dsp:cNvSpPr/>
      </dsp:nvSpPr>
      <dsp:spPr>
        <a:xfrm>
          <a:off x="0" y="3652520"/>
          <a:ext cx="6666833" cy="171288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Will provide two current undergraduate students the opportunity to direct full productions in the 25-26 Departmental Season.</a:t>
          </a:r>
          <a:endParaRPr lang="en-US" sz="2400" kern="1200"/>
        </a:p>
      </dsp:txBody>
      <dsp:txXfrm>
        <a:off x="83616" y="3736136"/>
        <a:ext cx="6499601" cy="15456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2308B-FEE5-1563-B35E-B25CE19A9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8F3843-02C1-F8C0-B811-C30C3DD725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C7B682-2EDA-C629-2077-3BE714DBE553}"/>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5" name="Footer Placeholder 4">
            <a:extLst>
              <a:ext uri="{FF2B5EF4-FFF2-40B4-BE49-F238E27FC236}">
                <a16:creationId xmlns:a16="http://schemas.microsoft.com/office/drawing/2014/main" id="{6283AF10-A965-0D6E-3D09-7E3DA9A63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7BB28-2E91-D173-E1A2-00A43DADF641}"/>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1497231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AEC9-B77F-08DB-CFB2-9E41C731B2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F262BA-71C2-D7AB-20FC-6E9043DE77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FAB67-43A8-9EC6-FA75-4F2EE4798243}"/>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5" name="Footer Placeholder 4">
            <a:extLst>
              <a:ext uri="{FF2B5EF4-FFF2-40B4-BE49-F238E27FC236}">
                <a16:creationId xmlns:a16="http://schemas.microsoft.com/office/drawing/2014/main" id="{7FF03907-4062-8ACD-AECA-24333D628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7091C-6AE6-A0F3-A812-895FF9E32EF7}"/>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394284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99135C-4DA8-AFEF-7F59-2022AC1AA8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E941B2-F086-A11A-89EC-04738909FA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4A0E03-018B-E304-617C-19AE3599E3CA}"/>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5" name="Footer Placeholder 4">
            <a:extLst>
              <a:ext uri="{FF2B5EF4-FFF2-40B4-BE49-F238E27FC236}">
                <a16:creationId xmlns:a16="http://schemas.microsoft.com/office/drawing/2014/main" id="{2AFB5A5B-1C5F-DBEE-4CCE-0DE3941E3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48D7A-898F-3CD9-E2F6-18DB041AC550}"/>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3403963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5A44-4B99-908C-BC74-C4A0F18E6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B40D2-ED2D-8E5D-863B-CDB4D8F931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DE708-2EF1-F57A-5DF5-ADE69FCB42A7}"/>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5" name="Footer Placeholder 4">
            <a:extLst>
              <a:ext uri="{FF2B5EF4-FFF2-40B4-BE49-F238E27FC236}">
                <a16:creationId xmlns:a16="http://schemas.microsoft.com/office/drawing/2014/main" id="{ED9F1E67-6B4F-77F2-8935-67D440997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DD802E-51C9-7603-7682-9C0D4DD160BB}"/>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46424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19EAB-2924-953E-5268-416DDA8528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A8E5E0-7EB3-A075-40C6-AA98C319FD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2627CF-2A9C-2559-954B-C34A9C956EA2}"/>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5" name="Footer Placeholder 4">
            <a:extLst>
              <a:ext uri="{FF2B5EF4-FFF2-40B4-BE49-F238E27FC236}">
                <a16:creationId xmlns:a16="http://schemas.microsoft.com/office/drawing/2014/main" id="{FCA5C648-5807-6B22-33EA-A9D5BD198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40268-A51C-5998-C5EA-EE3F963CF458}"/>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1868087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48D4-50BA-081D-1C53-82DF53BB8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0119FF-CF53-316E-488C-3B60FFB067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39B5B3-3A0D-A863-05AB-C02E45461B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554675-0172-B93A-EBFF-941017D1B04D}"/>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6" name="Footer Placeholder 5">
            <a:extLst>
              <a:ext uri="{FF2B5EF4-FFF2-40B4-BE49-F238E27FC236}">
                <a16:creationId xmlns:a16="http://schemas.microsoft.com/office/drawing/2014/main" id="{CB65826D-0409-7A8C-2EF0-CFEE550573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04D049-4C23-CE01-F1CB-72401103BC77}"/>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334724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1B2F1-809C-6438-3EFB-659C6C3AB5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333CE3-38F8-9533-6F23-5F2FADCB8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5A903C-42B3-5F23-633A-60930C7505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74F8A8-5477-A481-9EE9-870EC43A9E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1E042-C490-EA79-F8F3-D1B1D5E368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4B2298-BCD6-9376-4F38-05F0515B3F03}"/>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8" name="Footer Placeholder 7">
            <a:extLst>
              <a:ext uri="{FF2B5EF4-FFF2-40B4-BE49-F238E27FC236}">
                <a16:creationId xmlns:a16="http://schemas.microsoft.com/office/drawing/2014/main" id="{19080CD8-D931-D6BA-8F45-C0B12D955E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31F711-78A6-16D7-670D-8370F7B22D72}"/>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207928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45AE-9F0E-83C9-EAC6-BF8D0DE58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D2D940-A49B-A8AC-D9E6-AA49A745F5F0}"/>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4" name="Footer Placeholder 3">
            <a:extLst>
              <a:ext uri="{FF2B5EF4-FFF2-40B4-BE49-F238E27FC236}">
                <a16:creationId xmlns:a16="http://schemas.microsoft.com/office/drawing/2014/main" id="{500FEF0C-3896-80F3-64F8-9E0248C3E1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824B7D-C9C8-0D34-F49A-7414D5C979BA}"/>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3647893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5695F0-CDFB-1A9B-44DA-934481514164}"/>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3" name="Footer Placeholder 2">
            <a:extLst>
              <a:ext uri="{FF2B5EF4-FFF2-40B4-BE49-F238E27FC236}">
                <a16:creationId xmlns:a16="http://schemas.microsoft.com/office/drawing/2014/main" id="{66F85ACE-064C-982C-12F9-A1C97CB32E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DFCC2A-6812-D2AA-290A-673939DC1940}"/>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1793155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2CF0B-27BF-2443-0026-C79AA8F63D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BE423F-7A00-47EA-6015-1A598AD38E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3A44E1-E188-784C-DFD9-BE87D3747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FB544-2116-CA9E-E1C0-3E7CDC002C3B}"/>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6" name="Footer Placeholder 5">
            <a:extLst>
              <a:ext uri="{FF2B5EF4-FFF2-40B4-BE49-F238E27FC236}">
                <a16:creationId xmlns:a16="http://schemas.microsoft.com/office/drawing/2014/main" id="{9A1DE76C-521F-7050-0DB9-4C61B17B5E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AD2F6D-F737-ACB5-C630-677BAA6C7618}"/>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325062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AFB45-DE39-A852-FAA1-58EDC38C2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75A616-DE31-A5D3-A8B5-A4272EE1D3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311398-22CD-F375-6BAD-202ED8238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7B301-4327-84AF-06F0-F28DB6D20F62}"/>
              </a:ext>
            </a:extLst>
          </p:cNvPr>
          <p:cNvSpPr>
            <a:spLocks noGrp="1"/>
          </p:cNvSpPr>
          <p:nvPr>
            <p:ph type="dt" sz="half" idx="10"/>
          </p:nvPr>
        </p:nvSpPr>
        <p:spPr/>
        <p:txBody>
          <a:bodyPr/>
          <a:lstStyle/>
          <a:p>
            <a:fld id="{1DA140CC-A2F6-2B44-BC87-585C513C56F6}" type="datetimeFigureOut">
              <a:rPr lang="en-US" smtClean="0"/>
              <a:t>2/24/25</a:t>
            </a:fld>
            <a:endParaRPr lang="en-US"/>
          </a:p>
        </p:txBody>
      </p:sp>
      <p:sp>
        <p:nvSpPr>
          <p:cNvPr id="6" name="Footer Placeholder 5">
            <a:extLst>
              <a:ext uri="{FF2B5EF4-FFF2-40B4-BE49-F238E27FC236}">
                <a16:creationId xmlns:a16="http://schemas.microsoft.com/office/drawing/2014/main" id="{24FD425C-465B-18A8-167A-AD8EDE7A8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1CBF9C-B934-0C12-E318-63460E8069C9}"/>
              </a:ext>
            </a:extLst>
          </p:cNvPr>
          <p:cNvSpPr>
            <a:spLocks noGrp="1"/>
          </p:cNvSpPr>
          <p:nvPr>
            <p:ph type="sldNum" sz="quarter" idx="12"/>
          </p:nvPr>
        </p:nvSpPr>
        <p:spPr/>
        <p:txBody>
          <a:bodyPr/>
          <a:lstStyle/>
          <a:p>
            <a:fld id="{F84028A1-5CEC-6541-8A0B-9171778DC367}" type="slidenum">
              <a:rPr lang="en-US" smtClean="0"/>
              <a:t>‹#›</a:t>
            </a:fld>
            <a:endParaRPr lang="en-US"/>
          </a:p>
        </p:txBody>
      </p:sp>
    </p:spTree>
    <p:extLst>
      <p:ext uri="{BB962C8B-B14F-4D97-AF65-F5344CB8AC3E}">
        <p14:creationId xmlns:p14="http://schemas.microsoft.com/office/powerpoint/2010/main" val="1294101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611713-6A4A-495C-D030-F6F80CCF1B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64FEF2-1F9D-FA3F-A5BB-63E0B73D3C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45311-D96C-10F1-131B-780888D8AF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A140CC-A2F6-2B44-BC87-585C513C56F6}" type="datetimeFigureOut">
              <a:rPr lang="en-US" smtClean="0"/>
              <a:t>2/24/25</a:t>
            </a:fld>
            <a:endParaRPr lang="en-US"/>
          </a:p>
        </p:txBody>
      </p:sp>
      <p:sp>
        <p:nvSpPr>
          <p:cNvPr id="5" name="Footer Placeholder 4">
            <a:extLst>
              <a:ext uri="{FF2B5EF4-FFF2-40B4-BE49-F238E27FC236}">
                <a16:creationId xmlns:a16="http://schemas.microsoft.com/office/drawing/2014/main" id="{2F8A85D6-6F57-A6EA-91C0-9A45ABD43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260003A-A800-B32E-C27F-8C5357BBD7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4028A1-5CEC-6541-8A0B-9171778DC367}" type="slidenum">
              <a:rPr lang="en-US" smtClean="0"/>
              <a:t>‹#›</a:t>
            </a:fld>
            <a:endParaRPr lang="en-US"/>
          </a:p>
        </p:txBody>
      </p:sp>
    </p:spTree>
    <p:extLst>
      <p:ext uri="{BB962C8B-B14F-4D97-AF65-F5344CB8AC3E}">
        <p14:creationId xmlns:p14="http://schemas.microsoft.com/office/powerpoint/2010/main" val="2321070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hyperlink" Target="https://www.eiu.edu/clas/news.php"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A68572-0102-A9A8-CB3D-6EDE6675AD0B}"/>
              </a:ext>
            </a:extLst>
          </p:cNvPr>
          <p:cNvSpPr>
            <a:spLocks noGrp="1"/>
          </p:cNvSpPr>
          <p:nvPr>
            <p:ph type="title"/>
          </p:nvPr>
        </p:nvSpPr>
        <p:spPr>
          <a:xfrm>
            <a:off x="660042" y="891652"/>
            <a:ext cx="4412021" cy="3030724"/>
          </a:xfrm>
        </p:spPr>
        <p:txBody>
          <a:bodyPr vert="horz" lIns="91440" tIns="45720" rIns="91440" bIns="45720" rtlCol="0" anchor="b">
            <a:normAutofit/>
          </a:bodyPr>
          <a:lstStyle/>
          <a:p>
            <a:pPr algn="r"/>
            <a:r>
              <a:rPr lang="en-US" sz="4000" b="1" kern="1200" dirty="0">
                <a:solidFill>
                  <a:srgbClr val="FFFFFF"/>
                </a:solidFill>
                <a:latin typeface="+mj-lt"/>
                <a:ea typeface="+mj-ea"/>
                <a:cs typeface="+mj-cs"/>
              </a:rPr>
              <a:t>College of Liberal Arts &amp; Sciences</a:t>
            </a:r>
            <a:endParaRPr lang="en-US" sz="4000" b="1" kern="1200">
              <a:solidFill>
                <a:srgbClr val="FFFFFF"/>
              </a:solidFill>
              <a:latin typeface="+mj-lt"/>
              <a:ea typeface="+mj-ea"/>
              <a:cs typeface="+mj-cs"/>
            </a:endParaRPr>
          </a:p>
        </p:txBody>
      </p:sp>
      <p:pic>
        <p:nvPicPr>
          <p:cNvPr id="4" name="Picture 3" descr="A black background with purple text&#10;&#10;Description automatically generated">
            <a:extLst>
              <a:ext uri="{FF2B5EF4-FFF2-40B4-BE49-F238E27FC236}">
                <a16:creationId xmlns:a16="http://schemas.microsoft.com/office/drawing/2014/main" id="{73B02B31-2FEF-51F9-C2B6-0002067F22ED}"/>
              </a:ext>
            </a:extLst>
          </p:cNvPr>
          <p:cNvPicPr>
            <a:picLocks noChangeAspect="1"/>
          </p:cNvPicPr>
          <p:nvPr/>
        </p:nvPicPr>
        <p:blipFill>
          <a:blip r:embed="rId2"/>
          <a:stretch>
            <a:fillRect/>
          </a:stretch>
        </p:blipFill>
        <p:spPr>
          <a:xfrm>
            <a:off x="5584847" y="230886"/>
            <a:ext cx="6627114" cy="6627114"/>
          </a:xfrm>
          <a:prstGeom prst="rect">
            <a:avLst/>
          </a:prstGeom>
        </p:spPr>
      </p:pic>
    </p:spTree>
    <p:extLst>
      <p:ext uri="{BB962C8B-B14F-4D97-AF65-F5344CB8AC3E}">
        <p14:creationId xmlns:p14="http://schemas.microsoft.com/office/powerpoint/2010/main" val="272247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183349-B77D-A9E7-8547-157D9CF6B4CD}"/>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01629-6A33-BF5B-30CD-B898AB221A73}"/>
              </a:ext>
            </a:extLst>
          </p:cNvPr>
          <p:cNvSpPr>
            <a:spLocks noGrp="1"/>
          </p:cNvSpPr>
          <p:nvPr>
            <p:ph type="title"/>
          </p:nvPr>
        </p:nvSpPr>
        <p:spPr>
          <a:xfrm>
            <a:off x="630936" y="4440365"/>
            <a:ext cx="4245864" cy="1722691"/>
          </a:xfrm>
          <a:prstGeom prst="rect">
            <a:avLst/>
          </a:prstGeom>
        </p:spPr>
        <p:txBody>
          <a:bodyPr vert="horz" lIns="91440" tIns="45720" rIns="91440" bIns="45720" rtlCol="0" anchor="ctr">
            <a:normAutofit/>
          </a:bodyPr>
          <a:lstStyle/>
          <a:p>
            <a:r>
              <a:rPr lang="en-US" sz="3800"/>
              <a:t>Sociology / Anthropology / Criminology</a:t>
            </a:r>
          </a:p>
        </p:txBody>
      </p:sp>
      <p:pic>
        <p:nvPicPr>
          <p:cNvPr id="9" name="Picture 8">
            <a:extLst>
              <a:ext uri="{FF2B5EF4-FFF2-40B4-BE49-F238E27FC236}">
                <a16:creationId xmlns:a16="http://schemas.microsoft.com/office/drawing/2014/main" id="{D945937D-781D-3BA7-E7DC-D239BF89D41E}"/>
              </a:ext>
            </a:extLst>
          </p:cNvPr>
          <p:cNvPicPr>
            <a:picLocks noChangeAspect="1"/>
          </p:cNvPicPr>
          <p:nvPr/>
        </p:nvPicPr>
        <p:blipFill>
          <a:blip r:embed="rId2"/>
          <a:stretch>
            <a:fillRect/>
          </a:stretch>
        </p:blipFill>
        <p:spPr>
          <a:xfrm>
            <a:off x="1724766" y="320040"/>
            <a:ext cx="2948220" cy="3927031"/>
          </a:xfrm>
          <a:prstGeom prst="rect">
            <a:avLst/>
          </a:prstGeom>
        </p:spPr>
      </p:pic>
      <p:pic>
        <p:nvPicPr>
          <p:cNvPr id="11" name="Picture 10">
            <a:extLst>
              <a:ext uri="{FF2B5EF4-FFF2-40B4-BE49-F238E27FC236}">
                <a16:creationId xmlns:a16="http://schemas.microsoft.com/office/drawing/2014/main" id="{8B669AC0-4065-E322-AFF5-C6E4420D6B7D}"/>
              </a:ext>
            </a:extLst>
          </p:cNvPr>
          <p:cNvPicPr>
            <a:picLocks noChangeAspect="1"/>
          </p:cNvPicPr>
          <p:nvPr/>
        </p:nvPicPr>
        <p:blipFill>
          <a:blip r:embed="rId3"/>
          <a:stretch>
            <a:fillRect/>
          </a:stretch>
        </p:blipFill>
        <p:spPr>
          <a:xfrm>
            <a:off x="6374673" y="320040"/>
            <a:ext cx="5230806" cy="3927031"/>
          </a:xfrm>
          <a:prstGeom prst="rect">
            <a:avLst/>
          </a:prstGeom>
        </p:spPr>
      </p:pic>
      <p:sp>
        <p:nvSpPr>
          <p:cNvPr id="28"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5759C4-2FA6-A25B-9B76-2066D91604D3}"/>
              </a:ext>
            </a:extLst>
          </p:cNvPr>
          <p:cNvSpPr txBox="1"/>
          <p:nvPr/>
        </p:nvSpPr>
        <p:spPr>
          <a:xfrm>
            <a:off x="5333999" y="4440365"/>
            <a:ext cx="6214871" cy="1722691"/>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000"/>
              <a:t>Faculty searches in</a:t>
            </a:r>
          </a:p>
          <a:p>
            <a:pPr marL="742950" lvl="1" indent="-228600">
              <a:lnSpc>
                <a:spcPct val="90000"/>
              </a:lnSpc>
              <a:spcAft>
                <a:spcPts val="600"/>
              </a:spcAft>
              <a:buFont typeface="Arial" panose="020B0604020202020204" pitchFamily="34" charset="0"/>
              <a:buChar char="•"/>
            </a:pPr>
            <a:r>
              <a:rPr lang="en-US" sz="2000"/>
              <a:t>Criminology</a:t>
            </a:r>
          </a:p>
          <a:p>
            <a:pPr marL="742950" lvl="1" indent="-228600">
              <a:lnSpc>
                <a:spcPct val="90000"/>
              </a:lnSpc>
              <a:spcAft>
                <a:spcPts val="600"/>
              </a:spcAft>
              <a:buFont typeface="Arial" panose="020B0604020202020204" pitchFamily="34" charset="0"/>
              <a:buChar char="•"/>
            </a:pPr>
            <a:r>
              <a:rPr lang="en-US" sz="2000"/>
              <a:t>Social Work</a:t>
            </a:r>
          </a:p>
          <a:p>
            <a:pPr marL="1200150" lvl="2" indent="-228600">
              <a:lnSpc>
                <a:spcPct val="90000"/>
              </a:lnSpc>
              <a:spcAft>
                <a:spcPts val="600"/>
              </a:spcAft>
              <a:buFont typeface="Arial" panose="020B0604020202020204" pitchFamily="34" charset="0"/>
              <a:buChar char="•"/>
            </a:pPr>
            <a:r>
              <a:rPr lang="en-US" sz="2000"/>
              <a:t>In collaboration with the College of Health and Human Services</a:t>
            </a:r>
          </a:p>
        </p:txBody>
      </p:sp>
    </p:spTree>
    <p:extLst>
      <p:ext uri="{BB962C8B-B14F-4D97-AF65-F5344CB8AC3E}">
        <p14:creationId xmlns:p14="http://schemas.microsoft.com/office/powerpoint/2010/main" val="335247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EC34E5-BA45-40B2-EEB6-ACC094C9EE8D}"/>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Theatre</a:t>
            </a:r>
          </a:p>
        </p:txBody>
      </p:sp>
      <p:graphicFrame>
        <p:nvGraphicFramePr>
          <p:cNvPr id="5" name="Content Placeholder 2">
            <a:extLst>
              <a:ext uri="{FF2B5EF4-FFF2-40B4-BE49-F238E27FC236}">
                <a16:creationId xmlns:a16="http://schemas.microsoft.com/office/drawing/2014/main" id="{1B7F1382-D129-908F-1296-E8D19D5EA196}"/>
              </a:ext>
            </a:extLst>
          </p:cNvPr>
          <p:cNvGraphicFramePr>
            <a:graphicFrameLocks noGrp="1"/>
          </p:cNvGraphicFramePr>
          <p:nvPr>
            <p:ph idx="1"/>
            <p:extLst>
              <p:ext uri="{D42A27DB-BD31-4B8C-83A1-F6EECF244321}">
                <p14:modId xmlns:p14="http://schemas.microsoft.com/office/powerpoint/2010/main" val="16289865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4937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9978F-6B6A-7C29-67C0-27F588556269}"/>
              </a:ext>
            </a:extLst>
          </p:cNvPr>
          <p:cNvSpPr>
            <a:spLocks noGrp="1"/>
          </p:cNvSpPr>
          <p:nvPr>
            <p:ph type="title"/>
          </p:nvPr>
        </p:nvSpPr>
        <p:spPr>
          <a:xfrm>
            <a:off x="-19723" y="18255"/>
            <a:ext cx="9100223" cy="1009651"/>
          </a:xfrm>
        </p:spPr>
        <p:txBody>
          <a:bodyPr>
            <a:normAutofit fontScale="90000"/>
          </a:bodyPr>
          <a:lstStyle/>
          <a:p>
            <a:r>
              <a:rPr lang="en-US" dirty="0"/>
              <a:t>Doudna Big News – the Dvorak got a new screen!</a:t>
            </a:r>
          </a:p>
        </p:txBody>
      </p:sp>
      <p:sp>
        <p:nvSpPr>
          <p:cNvPr id="3" name="Content Placeholder 2">
            <a:extLst>
              <a:ext uri="{FF2B5EF4-FFF2-40B4-BE49-F238E27FC236}">
                <a16:creationId xmlns:a16="http://schemas.microsoft.com/office/drawing/2014/main" id="{6822988D-E403-9E7E-65D6-09798C5FC93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FA25204-13E1-2D44-E73A-B3C3C071FAAC}"/>
              </a:ext>
            </a:extLst>
          </p:cNvPr>
          <p:cNvPicPr>
            <a:picLocks noChangeAspect="1"/>
          </p:cNvPicPr>
          <p:nvPr/>
        </p:nvPicPr>
        <p:blipFill>
          <a:blip r:embed="rId2"/>
          <a:stretch>
            <a:fillRect/>
          </a:stretch>
        </p:blipFill>
        <p:spPr>
          <a:xfrm>
            <a:off x="1080322" y="1010445"/>
            <a:ext cx="7772400" cy="5829300"/>
          </a:xfrm>
          <a:prstGeom prst="rect">
            <a:avLst/>
          </a:prstGeom>
        </p:spPr>
      </p:pic>
      <p:pic>
        <p:nvPicPr>
          <p:cNvPr id="5" name="Picture 4">
            <a:extLst>
              <a:ext uri="{FF2B5EF4-FFF2-40B4-BE49-F238E27FC236}">
                <a16:creationId xmlns:a16="http://schemas.microsoft.com/office/drawing/2014/main" id="{44E77337-36B3-3FE7-CB50-B615ABF43ADE}"/>
              </a:ext>
            </a:extLst>
          </p:cNvPr>
          <p:cNvPicPr>
            <a:picLocks noChangeAspect="1"/>
          </p:cNvPicPr>
          <p:nvPr/>
        </p:nvPicPr>
        <p:blipFill>
          <a:blip r:embed="rId3"/>
          <a:stretch>
            <a:fillRect/>
          </a:stretch>
        </p:blipFill>
        <p:spPr>
          <a:xfrm>
            <a:off x="9080500" y="0"/>
            <a:ext cx="3111500" cy="2336800"/>
          </a:xfrm>
          <a:prstGeom prst="rect">
            <a:avLst/>
          </a:prstGeom>
        </p:spPr>
      </p:pic>
      <p:pic>
        <p:nvPicPr>
          <p:cNvPr id="6" name="Picture 5">
            <a:extLst>
              <a:ext uri="{FF2B5EF4-FFF2-40B4-BE49-F238E27FC236}">
                <a16:creationId xmlns:a16="http://schemas.microsoft.com/office/drawing/2014/main" id="{EDADDE48-9B1F-3937-FF1F-1A9FFF7FDAFB}"/>
              </a:ext>
            </a:extLst>
          </p:cNvPr>
          <p:cNvPicPr>
            <a:picLocks noChangeAspect="1"/>
          </p:cNvPicPr>
          <p:nvPr/>
        </p:nvPicPr>
        <p:blipFill>
          <a:blip r:embed="rId4"/>
          <a:stretch>
            <a:fillRect/>
          </a:stretch>
        </p:blipFill>
        <p:spPr>
          <a:xfrm>
            <a:off x="8852722" y="2423883"/>
            <a:ext cx="3339278" cy="4452371"/>
          </a:xfrm>
          <a:prstGeom prst="rect">
            <a:avLst/>
          </a:prstGeom>
        </p:spPr>
      </p:pic>
    </p:spTree>
    <p:extLst>
      <p:ext uri="{BB962C8B-B14F-4D97-AF65-F5344CB8AC3E}">
        <p14:creationId xmlns:p14="http://schemas.microsoft.com/office/powerpoint/2010/main" val="181115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8AF912-0450-496E-4906-3BBA10BA6DC1}"/>
              </a:ext>
            </a:extLst>
          </p:cNvPr>
          <p:cNvSpPr>
            <a:spLocks noGrp="1"/>
          </p:cNvSpPr>
          <p:nvPr>
            <p:ph type="title"/>
          </p:nvPr>
        </p:nvSpPr>
        <p:spPr>
          <a:xfrm>
            <a:off x="1452656" y="1238515"/>
            <a:ext cx="9357865" cy="1041901"/>
          </a:xfrm>
        </p:spPr>
        <p:txBody>
          <a:bodyPr vert="horz" lIns="91440" tIns="45720" rIns="91440" bIns="45720" rtlCol="0" anchor="ctr">
            <a:normAutofit/>
          </a:bodyPr>
          <a:lstStyle/>
          <a:p>
            <a:r>
              <a:rPr lang="en-US" sz="4000" kern="1200" dirty="0">
                <a:solidFill>
                  <a:schemeClr val="tx1"/>
                </a:solidFill>
                <a:latin typeface="+mj-lt"/>
                <a:ea typeface="+mj-ea"/>
                <a:cs typeface="+mj-cs"/>
              </a:rPr>
              <a:t>And finally:</a:t>
            </a:r>
          </a:p>
        </p:txBody>
      </p:sp>
      <p:sp>
        <p:nvSpPr>
          <p:cNvPr id="3" name="Content Placeholder 2">
            <a:extLst>
              <a:ext uri="{FF2B5EF4-FFF2-40B4-BE49-F238E27FC236}">
                <a16:creationId xmlns:a16="http://schemas.microsoft.com/office/drawing/2014/main" id="{6F1FFB1B-8514-959D-33A7-919A1049AD27}"/>
              </a:ext>
            </a:extLst>
          </p:cNvPr>
          <p:cNvSpPr>
            <a:spLocks noGrp="1"/>
          </p:cNvSpPr>
          <p:nvPr>
            <p:ph idx="1"/>
          </p:nvPr>
        </p:nvSpPr>
        <p:spPr>
          <a:xfrm>
            <a:off x="1452656" y="2701427"/>
            <a:ext cx="4483324" cy="3196442"/>
          </a:xfrm>
        </p:spPr>
        <p:txBody>
          <a:bodyPr vert="horz" lIns="91440" tIns="45720" rIns="91440" bIns="45720" rtlCol="0">
            <a:normAutofit/>
          </a:bodyPr>
          <a:lstStyle/>
          <a:p>
            <a:r>
              <a:rPr lang="en-US" sz="2400" dirty="0"/>
              <a:t>A video with all updates as of September 2024 is available at </a:t>
            </a:r>
            <a:r>
              <a:rPr lang="en-US" sz="2400" dirty="0">
                <a:hlinkClick r:id="rId2">
                  <a:extLst>
                    <a:ext uri="{A12FA001-AC4F-418D-AE19-62706E023703}">
                      <ahyp:hlinkClr xmlns:ahyp="http://schemas.microsoft.com/office/drawing/2018/hyperlinkcolor" val="tx"/>
                    </a:ext>
                  </a:extLst>
                </a:hlinkClick>
              </a:rPr>
              <a:t>https://www.eiu.edu/clas/news.php</a:t>
            </a:r>
            <a:endParaRPr lang="en-US" sz="2400" dirty="0"/>
          </a:p>
          <a:p>
            <a:r>
              <a:rPr lang="en-US" sz="2400" dirty="0"/>
              <a:t>Our interdisciplinary programs are at https://</a:t>
            </a:r>
            <a:r>
              <a:rPr lang="en-US" sz="2400" dirty="0" err="1"/>
              <a:t>www.eiu.edu</a:t>
            </a:r>
            <a:r>
              <a:rPr lang="en-US" sz="2400" dirty="0"/>
              <a:t>/</a:t>
            </a:r>
            <a:r>
              <a:rPr lang="en-US" sz="2400" dirty="0" err="1"/>
              <a:t>clas</a:t>
            </a:r>
            <a:r>
              <a:rPr lang="en-US" sz="2400" dirty="0"/>
              <a:t>/</a:t>
            </a:r>
            <a:r>
              <a:rPr lang="en-US" sz="2400" dirty="0" err="1"/>
              <a:t>interdisciplinary.php</a:t>
            </a:r>
            <a:endParaRPr lang="en-US" sz="2400" dirty="0"/>
          </a:p>
        </p:txBody>
      </p:sp>
      <p:sp>
        <p:nvSpPr>
          <p:cNvPr id="7" name="Rectangle 6">
            <a:extLst>
              <a:ext uri="{FF2B5EF4-FFF2-40B4-BE49-F238E27FC236}">
                <a16:creationId xmlns:a16="http://schemas.microsoft.com/office/drawing/2014/main" id="{B9F0BBF0-7A1F-1F7A-1263-DAD0F0845418}"/>
              </a:ext>
            </a:extLst>
          </p:cNvPr>
          <p:cNvSpPr/>
          <p:nvPr/>
        </p:nvSpPr>
        <p:spPr>
          <a:xfrm>
            <a:off x="6163148" y="2550175"/>
            <a:ext cx="4647373"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 you for all you do!</a:t>
            </a:r>
          </a:p>
        </p:txBody>
      </p:sp>
    </p:spTree>
    <p:extLst>
      <p:ext uri="{BB962C8B-B14F-4D97-AF65-F5344CB8AC3E}">
        <p14:creationId xmlns:p14="http://schemas.microsoft.com/office/powerpoint/2010/main" val="3066733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808B00-C727-AF46-D619-FFABCD797D99}"/>
              </a:ext>
            </a:extLst>
          </p:cNvPr>
          <p:cNvPicPr>
            <a:picLocks noChangeAspect="1"/>
          </p:cNvPicPr>
          <p:nvPr/>
        </p:nvPicPr>
        <p:blipFill>
          <a:blip r:embed="rId2"/>
          <a:srcRect r="2556" b="6"/>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4" name="Picture 3">
            <a:extLst>
              <a:ext uri="{FF2B5EF4-FFF2-40B4-BE49-F238E27FC236}">
                <a16:creationId xmlns:a16="http://schemas.microsoft.com/office/drawing/2014/main" id="{EF557ABD-79A6-00A2-5F83-5ABA9AF18F8F}"/>
              </a:ext>
            </a:extLst>
          </p:cNvPr>
          <p:cNvPicPr>
            <a:picLocks noChangeAspect="1"/>
          </p:cNvPicPr>
          <p:nvPr/>
        </p:nvPicPr>
        <p:blipFill>
          <a:blip r:embed="rId3"/>
          <a:srcRect t="7588" r="-3" b="23062"/>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6" name="Picture 5">
            <a:extLst>
              <a:ext uri="{FF2B5EF4-FFF2-40B4-BE49-F238E27FC236}">
                <a16:creationId xmlns:a16="http://schemas.microsoft.com/office/drawing/2014/main" id="{0A3FACAB-47C6-F407-4E7B-79495955D856}"/>
              </a:ext>
            </a:extLst>
          </p:cNvPr>
          <p:cNvPicPr>
            <a:picLocks noChangeAspect="1"/>
          </p:cNvPicPr>
          <p:nvPr/>
        </p:nvPicPr>
        <p:blipFill>
          <a:blip r:embed="rId4"/>
          <a:srcRect t="6106" r="5" b="3067"/>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5" name="Picture 4">
            <a:extLst>
              <a:ext uri="{FF2B5EF4-FFF2-40B4-BE49-F238E27FC236}">
                <a16:creationId xmlns:a16="http://schemas.microsoft.com/office/drawing/2014/main" id="{8B762635-8010-ADA0-9675-028DFF546FD2}"/>
              </a:ext>
            </a:extLst>
          </p:cNvPr>
          <p:cNvPicPr>
            <a:picLocks noChangeAspect="1"/>
          </p:cNvPicPr>
          <p:nvPr/>
        </p:nvPicPr>
        <p:blipFill>
          <a:blip r:embed="rId5"/>
          <a:srcRect t="18678" r="1" b="37119"/>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12"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344D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4F7C08-EDBD-D754-B972-84E475B1AE80}"/>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4700" kern="1200">
                <a:solidFill>
                  <a:srgbClr val="FFFFFF"/>
                </a:solidFill>
                <a:latin typeface="+mj-lt"/>
                <a:ea typeface="+mj-ea"/>
                <a:cs typeface="+mj-cs"/>
              </a:rPr>
              <a:t>Art + Design and Tarble Art Museum</a:t>
            </a:r>
          </a:p>
        </p:txBody>
      </p:sp>
      <p:pic>
        <p:nvPicPr>
          <p:cNvPr id="7" name="Picture 6">
            <a:extLst>
              <a:ext uri="{FF2B5EF4-FFF2-40B4-BE49-F238E27FC236}">
                <a16:creationId xmlns:a16="http://schemas.microsoft.com/office/drawing/2014/main" id="{34C0B936-8D6E-AAE1-F23C-E92E4DC12A54}"/>
              </a:ext>
            </a:extLst>
          </p:cNvPr>
          <p:cNvPicPr>
            <a:picLocks noChangeAspect="1"/>
          </p:cNvPicPr>
          <p:nvPr/>
        </p:nvPicPr>
        <p:blipFill>
          <a:blip r:embed="rId6"/>
          <a:srcRect r="2" b="1676"/>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904245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84072-E0FE-B8A1-87C8-7FC0721DD9C6}"/>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Biological Sciences</a:t>
            </a:r>
          </a:p>
        </p:txBody>
      </p:sp>
      <p:sp>
        <p:nvSpPr>
          <p:cNvPr id="3" name="Content Placeholder 2">
            <a:extLst>
              <a:ext uri="{FF2B5EF4-FFF2-40B4-BE49-F238E27FC236}">
                <a16:creationId xmlns:a16="http://schemas.microsoft.com/office/drawing/2014/main" id="{ED9CA8CD-84BF-E388-8B18-ED225BEC260A}"/>
              </a:ext>
            </a:extLst>
          </p:cNvPr>
          <p:cNvSpPr>
            <a:spLocks noGrp="1"/>
          </p:cNvSpPr>
          <p:nvPr>
            <p:ph idx="1"/>
          </p:nvPr>
        </p:nvSpPr>
        <p:spPr>
          <a:xfrm>
            <a:off x="4037826" y="122813"/>
            <a:ext cx="5850258" cy="3728726"/>
          </a:xfrm>
        </p:spPr>
        <p:txBody>
          <a:bodyPr anchor="ctr">
            <a:normAutofit/>
          </a:bodyPr>
          <a:lstStyle/>
          <a:p>
            <a:pPr>
              <a:buFont typeface="Arial" panose="020B0604020202020204" pitchFamily="34" charset="0"/>
              <a:buChar char="•"/>
            </a:pPr>
            <a:r>
              <a:rPr lang="en-US" sz="1600" b="0" i="0" dirty="0">
                <a:effectLst/>
                <a:latin typeface="inherit"/>
              </a:rPr>
              <a:t>Several new and updated ecology and wildlife courses (from our new hires in this area – Drs. </a:t>
            </a:r>
            <a:r>
              <a:rPr lang="en-US" sz="1600" b="0" i="0" dirty="0" err="1">
                <a:effectLst/>
                <a:latin typeface="inherit"/>
              </a:rPr>
              <a:t>Amberleigh</a:t>
            </a:r>
            <a:r>
              <a:rPr lang="en-US" sz="1600" b="0" i="0" dirty="0">
                <a:effectLst/>
                <a:latin typeface="inherit"/>
              </a:rPr>
              <a:t> Henschen and Elizabeth Peterson)</a:t>
            </a:r>
            <a:endParaRPr lang="en-US" sz="1600" b="0" i="0" dirty="0">
              <a:effectLst/>
              <a:latin typeface="Aptos" panose="020B0004020202020204" pitchFamily="34" charset="0"/>
            </a:endParaRPr>
          </a:p>
          <a:p>
            <a:pPr>
              <a:buFont typeface="Arial" panose="020B0604020202020204" pitchFamily="34" charset="0"/>
              <a:buChar char="•"/>
            </a:pPr>
            <a:r>
              <a:rPr lang="en-US" sz="1600" b="0" i="0" dirty="0">
                <a:effectLst/>
                <a:latin typeface="inherit"/>
              </a:rPr>
              <a:t>New Science Building plans are being finalized with groundbreaking planned for late this year</a:t>
            </a:r>
          </a:p>
          <a:p>
            <a:pPr lvl="1"/>
            <a:r>
              <a:rPr lang="en-US" sz="1200" dirty="0">
                <a:latin typeface="inherit"/>
              </a:rPr>
              <a:t>In collaboration with Chemistry &amp; </a:t>
            </a:r>
            <a:r>
              <a:rPr lang="en-US" sz="1200" dirty="0" err="1">
                <a:latin typeface="inherit"/>
              </a:rPr>
              <a:t>BioChemistry</a:t>
            </a:r>
            <a:endParaRPr lang="en-US" sz="1200" b="0" i="0" dirty="0">
              <a:effectLst/>
              <a:latin typeface="Aptos" panose="020B0004020202020204" pitchFamily="34" charset="0"/>
            </a:endParaRPr>
          </a:p>
          <a:p>
            <a:pPr>
              <a:buFont typeface="Arial" panose="020B0604020202020204" pitchFamily="34" charset="0"/>
              <a:buChar char="•"/>
            </a:pPr>
            <a:r>
              <a:rPr lang="en-US" sz="1600" b="0" i="0" dirty="0">
                <a:effectLst/>
                <a:latin typeface="inherit"/>
              </a:rPr>
              <a:t>Pre-Health student population remains very strong with several students admitted to top medical programs each year</a:t>
            </a:r>
            <a:endParaRPr lang="en-US" sz="1600" b="0" i="0" dirty="0">
              <a:effectLst/>
              <a:latin typeface="Aptos" panose="020B0004020202020204" pitchFamily="34" charset="0"/>
            </a:endParaRPr>
          </a:p>
          <a:p>
            <a:pPr>
              <a:buFont typeface="Arial" panose="020B0604020202020204" pitchFamily="34" charset="0"/>
              <a:buChar char="•"/>
            </a:pPr>
            <a:r>
              <a:rPr lang="en-US" sz="1600" b="0" i="0" dirty="0">
                <a:effectLst/>
                <a:latin typeface="inherit"/>
              </a:rPr>
              <a:t>Our department is celebrating our 25</a:t>
            </a:r>
            <a:r>
              <a:rPr lang="en-US" sz="1600" b="0" i="0" baseline="30000" dirty="0">
                <a:effectLst/>
                <a:latin typeface="inherit"/>
              </a:rPr>
              <a:t>th</a:t>
            </a:r>
            <a:r>
              <a:rPr lang="en-US" sz="1600" b="0" i="0" dirty="0">
                <a:effectLst/>
                <a:latin typeface="inherit"/>
              </a:rPr>
              <a:t> anniversary after the merger of Botany and Zoology</a:t>
            </a:r>
            <a:endParaRPr lang="en-US" sz="1600" b="0" i="0" dirty="0">
              <a:effectLst/>
              <a:latin typeface="Aptos" panose="020B0004020202020204" pitchFamily="34" charset="0"/>
            </a:endParaRPr>
          </a:p>
          <a:p>
            <a:pPr>
              <a:buFont typeface="Arial" panose="020B0604020202020204" pitchFamily="34" charset="0"/>
              <a:buChar char="•"/>
            </a:pPr>
            <a:r>
              <a:rPr lang="en-US" sz="1600" b="0" i="0" dirty="0">
                <a:effectLst/>
                <a:latin typeface="inherit"/>
              </a:rPr>
              <a:t>During Black </a:t>
            </a:r>
            <a:r>
              <a:rPr lang="en-US" sz="1600" dirty="0">
                <a:latin typeface="inherit"/>
              </a:rPr>
              <a:t>H</a:t>
            </a:r>
            <a:r>
              <a:rPr lang="en-US" sz="1600" b="0" i="0" dirty="0">
                <a:effectLst/>
                <a:latin typeface="inherit"/>
              </a:rPr>
              <a:t>istory </a:t>
            </a:r>
            <a:r>
              <a:rPr lang="en-US" sz="1600" dirty="0">
                <a:latin typeface="inherit"/>
              </a:rPr>
              <a:t>M</a:t>
            </a:r>
            <a:r>
              <a:rPr lang="en-US" sz="1600" b="0" i="0" dirty="0">
                <a:effectLst/>
                <a:latin typeface="inherit"/>
              </a:rPr>
              <a:t>onth we are posthumously celebrating our professor emeritus, Dr. Bill Ridgeway, who was the first black professor in our department and a true pioneer on our campus</a:t>
            </a:r>
            <a:endParaRPr lang="en-US" sz="1600" b="0" i="0" dirty="0">
              <a:effectLst/>
              <a:latin typeface="Aptos" panose="020B0004020202020204" pitchFamily="34" charset="0"/>
            </a:endParaRPr>
          </a:p>
          <a:p>
            <a:endParaRPr lang="en-US" sz="1600" dirty="0"/>
          </a:p>
        </p:txBody>
      </p:sp>
      <p:pic>
        <p:nvPicPr>
          <p:cNvPr id="5" name="Picture 4" descr="A poster with a person's face&#10;&#10;AI-generated content may be incorrect.">
            <a:extLst>
              <a:ext uri="{FF2B5EF4-FFF2-40B4-BE49-F238E27FC236}">
                <a16:creationId xmlns:a16="http://schemas.microsoft.com/office/drawing/2014/main" id="{3B60907B-038D-8949-CF1C-FAB17007499F}"/>
              </a:ext>
            </a:extLst>
          </p:cNvPr>
          <p:cNvPicPr>
            <a:picLocks noChangeAspect="1"/>
          </p:cNvPicPr>
          <p:nvPr/>
        </p:nvPicPr>
        <p:blipFill>
          <a:blip r:embed="rId2"/>
          <a:stretch>
            <a:fillRect/>
          </a:stretch>
        </p:blipFill>
        <p:spPr>
          <a:xfrm>
            <a:off x="9807652" y="0"/>
            <a:ext cx="2381300" cy="3728725"/>
          </a:xfrm>
          <a:prstGeom prst="rect">
            <a:avLst/>
          </a:prstGeom>
        </p:spPr>
      </p:pic>
      <p:sp>
        <p:nvSpPr>
          <p:cNvPr id="7" name="TextBox 6">
            <a:extLst>
              <a:ext uri="{FF2B5EF4-FFF2-40B4-BE49-F238E27FC236}">
                <a16:creationId xmlns:a16="http://schemas.microsoft.com/office/drawing/2014/main" id="{4C209984-33B9-C9CB-1273-0D836075A69E}"/>
              </a:ext>
            </a:extLst>
          </p:cNvPr>
          <p:cNvSpPr txBox="1"/>
          <p:nvPr/>
        </p:nvSpPr>
        <p:spPr>
          <a:xfrm>
            <a:off x="4066925" y="3974352"/>
            <a:ext cx="8125075" cy="2831544"/>
          </a:xfrm>
          <a:prstGeom prst="rect">
            <a:avLst/>
          </a:prstGeom>
          <a:noFill/>
        </p:spPr>
        <p:txBody>
          <a:bodyPr wrap="square" rtlCol="0">
            <a:spAutoFit/>
          </a:bodyPr>
          <a:lstStyle/>
          <a:p>
            <a:r>
              <a:rPr lang="en-US" sz="1600" b="0" i="0" dirty="0">
                <a:effectLst/>
                <a:latin typeface="inherit"/>
              </a:rPr>
              <a:t>External Connections:</a:t>
            </a:r>
          </a:p>
          <a:p>
            <a:pPr marL="628650" lvl="1" indent="-171450">
              <a:buFont typeface="Arial" panose="020B0604020202020204" pitchFamily="34" charset="0"/>
              <a:buChar char="•"/>
            </a:pPr>
            <a:r>
              <a:rPr lang="en-US" sz="1600" b="0" i="0" dirty="0">
                <a:effectLst/>
                <a:latin typeface="inherit"/>
              </a:rPr>
              <a:t>MOU with University of Illinois Chicago Herbert M. and Carol H. </a:t>
            </a:r>
            <a:r>
              <a:rPr lang="en-US" sz="1600" b="0" i="0" dirty="0" err="1">
                <a:effectLst/>
                <a:latin typeface="inherit"/>
              </a:rPr>
              <a:t>Retzky</a:t>
            </a:r>
            <a:r>
              <a:rPr lang="en-US" sz="1600" b="0" i="0" dirty="0">
                <a:effectLst/>
                <a:latin typeface="inherit"/>
              </a:rPr>
              <a:t> College of Pharmacy to offer a 3+4 pathway into the Doctor of Pharmacy program</a:t>
            </a:r>
          </a:p>
          <a:p>
            <a:pPr marL="628650" lvl="1" indent="-171450">
              <a:buFont typeface="Arial" panose="020B0604020202020204" pitchFamily="34" charset="0"/>
              <a:buChar char="•"/>
            </a:pPr>
            <a:r>
              <a:rPr lang="en-US" sz="1600" dirty="0">
                <a:latin typeface="inherit"/>
              </a:rPr>
              <a:t>N</a:t>
            </a:r>
            <a:r>
              <a:rPr lang="en-US" sz="1600" b="0" i="0" dirty="0">
                <a:effectLst/>
                <a:latin typeface="inherit"/>
              </a:rPr>
              <a:t>ew pathways to certification from the American Fisheries Society and The Wildlife Society (these might become official concentrations under the Environmental Biology major)</a:t>
            </a:r>
            <a:endParaRPr lang="en-US" sz="1600" b="0" i="0" dirty="0">
              <a:effectLst/>
              <a:latin typeface="Aptos" panose="020B0004020202020204" pitchFamily="34" charset="0"/>
            </a:endParaRPr>
          </a:p>
          <a:p>
            <a:pPr marL="628650" lvl="1" indent="-171450">
              <a:buFont typeface="Arial" panose="020B0604020202020204" pitchFamily="34" charset="0"/>
              <a:buChar char="•"/>
            </a:pPr>
            <a:r>
              <a:rPr lang="en-US" sz="1600" b="0" i="0" dirty="0">
                <a:effectLst/>
                <a:latin typeface="inherit"/>
              </a:rPr>
              <a:t>EIU’s new roll-out of Kaplan’s test preparation resources will be tremendously impactful for the professional development of our students</a:t>
            </a:r>
          </a:p>
          <a:p>
            <a:pPr marL="628650" lvl="1" indent="-171450">
              <a:buFont typeface="Arial" panose="020B0604020202020204" pitchFamily="34" charset="0"/>
              <a:buChar char="•"/>
            </a:pPr>
            <a:r>
              <a:rPr lang="en-US" sz="1600" b="0" i="0" dirty="0">
                <a:effectLst/>
                <a:latin typeface="inherit"/>
              </a:rPr>
              <a:t>We continue to administer 100s of thousands of dollars of state and federal grants, which help support our robust undergraduate and graduate research efforts</a:t>
            </a:r>
            <a:endParaRPr lang="en-US" sz="1600" b="0" i="0" dirty="0">
              <a:effectLst/>
              <a:latin typeface="Aptos" panose="020B0004020202020204" pitchFamily="34" charset="0"/>
            </a:endParaRPr>
          </a:p>
          <a:p>
            <a:endParaRPr lang="en-US" dirty="0"/>
          </a:p>
        </p:txBody>
      </p:sp>
    </p:spTree>
    <p:extLst>
      <p:ext uri="{BB962C8B-B14F-4D97-AF65-F5344CB8AC3E}">
        <p14:creationId xmlns:p14="http://schemas.microsoft.com/office/powerpoint/2010/main" val="3150048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ED12CE-ABFE-6258-1C03-69A7C7B9BC13}"/>
              </a:ext>
            </a:extLst>
          </p:cNvPr>
          <p:cNvSpPr>
            <a:spLocks noGrp="1"/>
          </p:cNvSpPr>
          <p:nvPr>
            <p:ph type="title"/>
          </p:nvPr>
        </p:nvSpPr>
        <p:spPr>
          <a:xfrm>
            <a:off x="836679" y="723898"/>
            <a:ext cx="6002110" cy="1495425"/>
          </a:xfrm>
        </p:spPr>
        <p:txBody>
          <a:bodyPr>
            <a:normAutofit/>
          </a:bodyPr>
          <a:lstStyle/>
          <a:p>
            <a:r>
              <a:rPr lang="en-US" sz="4000"/>
              <a:t>Economics</a:t>
            </a:r>
          </a:p>
        </p:txBody>
      </p:sp>
      <p:sp>
        <p:nvSpPr>
          <p:cNvPr id="3" name="Content Placeholder 2">
            <a:extLst>
              <a:ext uri="{FF2B5EF4-FFF2-40B4-BE49-F238E27FC236}">
                <a16:creationId xmlns:a16="http://schemas.microsoft.com/office/drawing/2014/main" id="{8D3B8686-1304-524A-10AC-0D0F3344C83E}"/>
              </a:ext>
            </a:extLst>
          </p:cNvPr>
          <p:cNvSpPr>
            <a:spLocks noGrp="1"/>
          </p:cNvSpPr>
          <p:nvPr>
            <p:ph idx="1"/>
          </p:nvPr>
        </p:nvSpPr>
        <p:spPr>
          <a:xfrm>
            <a:off x="836680" y="2405067"/>
            <a:ext cx="6002110" cy="3729034"/>
          </a:xfrm>
        </p:spPr>
        <p:txBody>
          <a:bodyPr>
            <a:normAutofit/>
          </a:bodyPr>
          <a:lstStyle/>
          <a:p>
            <a:pPr fontAlgn="base">
              <a:buFont typeface="Arial" panose="020B0604020202020204" pitchFamily="34" charset="0"/>
              <a:buChar char="•"/>
            </a:pPr>
            <a:r>
              <a:rPr lang="en-US" sz="1900" b="0" i="0">
                <a:effectLst/>
                <a:latin typeface="Arial" panose="020B0604020202020204" pitchFamily="34" charset="0"/>
              </a:rPr>
              <a:t>Dr. Linda Ghent published a 2</a:t>
            </a:r>
            <a:r>
              <a:rPr lang="en-US" sz="1900" b="0" i="0" baseline="30000">
                <a:effectLst/>
                <a:latin typeface="Arial" panose="020B0604020202020204" pitchFamily="34" charset="0"/>
              </a:rPr>
              <a:t>nd</a:t>
            </a:r>
            <a:r>
              <a:rPr lang="en-US" sz="1900" b="0" i="0">
                <a:effectLst/>
                <a:latin typeface="Arial" panose="020B0604020202020204" pitchFamily="34" charset="0"/>
              </a:rPr>
              <a:t> edition of "Seinfeld and Economics: Lessons on Everything from the ‘Show about Nothing” and was celebrated at Authors@EIU.</a:t>
            </a:r>
          </a:p>
          <a:p>
            <a:pPr fontAlgn="base">
              <a:buFont typeface="Arial" panose="020B0604020202020204" pitchFamily="34" charset="0"/>
              <a:buChar char="•"/>
            </a:pPr>
            <a:r>
              <a:rPr lang="en-US" sz="1900" b="0" i="0">
                <a:effectLst/>
                <a:latin typeface="Arial" panose="020B0604020202020204" pitchFamily="34" charset="0"/>
              </a:rPr>
              <a:t>Dr. Ahmed Abou-Zaid was awarded an FDIC grant to redesign ECN2801 Principles of Macroeconomics.</a:t>
            </a:r>
          </a:p>
          <a:p>
            <a:pPr fontAlgn="base">
              <a:buFont typeface="Arial" panose="020B0604020202020204" pitchFamily="34" charset="0"/>
              <a:buChar char="•"/>
            </a:pPr>
            <a:r>
              <a:rPr lang="en-US" sz="1900" b="0" i="0">
                <a:effectLst/>
                <a:latin typeface="Arial" panose="020B0604020202020204" pitchFamily="34" charset="0"/>
              </a:rPr>
              <a:t>Andreea Chiritescu was awarded an FDIC grant to redesign ECN2802 Principles of Microeconomics.</a:t>
            </a:r>
          </a:p>
          <a:p>
            <a:pPr fontAlgn="base">
              <a:buFont typeface="Arial" panose="020B0604020202020204" pitchFamily="34" charset="0"/>
              <a:buChar char="•"/>
            </a:pPr>
            <a:r>
              <a:rPr lang="en-US" sz="1900" b="0" i="0">
                <a:effectLst/>
                <a:latin typeface="Arial" panose="020B0604020202020204" pitchFamily="34" charset="0"/>
              </a:rPr>
              <a:t>Dr. James Bruehler is zealously advocating for an alternative grading scheme across campus.</a:t>
            </a:r>
          </a:p>
          <a:p>
            <a:pPr marL="0" indent="0">
              <a:buNone/>
            </a:pPr>
            <a:endParaRPr lang="en-US" sz="1900"/>
          </a:p>
        </p:txBody>
      </p:sp>
      <p:pic>
        <p:nvPicPr>
          <p:cNvPr id="4" name="Picture 3">
            <a:extLst>
              <a:ext uri="{FF2B5EF4-FFF2-40B4-BE49-F238E27FC236}">
                <a16:creationId xmlns:a16="http://schemas.microsoft.com/office/drawing/2014/main" id="{8FD161D4-8222-BF6D-AE4B-7B04AE36FBA7}"/>
              </a:ext>
            </a:extLst>
          </p:cNvPr>
          <p:cNvPicPr>
            <a:picLocks noChangeAspect="1"/>
          </p:cNvPicPr>
          <p:nvPr/>
        </p:nvPicPr>
        <p:blipFill>
          <a:blip r:embed="rId2"/>
          <a:srcRect t="1522" r="1" b="6789"/>
          <a:stretch/>
        </p:blipFill>
        <p:spPr>
          <a:xfrm>
            <a:off x="7199440" y="10"/>
            <a:ext cx="4992560" cy="6857990"/>
          </a:xfrm>
          <a:prstGeom prst="rect">
            <a:avLst/>
          </a:prstGeom>
          <a:effectLst/>
        </p:spPr>
      </p:pic>
    </p:spTree>
    <p:extLst>
      <p:ext uri="{BB962C8B-B14F-4D97-AF65-F5344CB8AC3E}">
        <p14:creationId xmlns:p14="http://schemas.microsoft.com/office/powerpoint/2010/main" val="3660874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F744-A1F9-C327-6E77-8998DDB69433}"/>
              </a:ext>
            </a:extLst>
          </p:cNvPr>
          <p:cNvSpPr>
            <a:spLocks noGrp="1"/>
          </p:cNvSpPr>
          <p:nvPr>
            <p:ph type="title"/>
          </p:nvPr>
        </p:nvSpPr>
        <p:spPr>
          <a:xfrm>
            <a:off x="6300439" y="117087"/>
            <a:ext cx="5291663" cy="830767"/>
          </a:xfrm>
          <a:prstGeom prst="rect">
            <a:avLst/>
          </a:prstGeom>
        </p:spPr>
        <p:txBody>
          <a:bodyPr vert="horz" lIns="91440" tIns="45720" rIns="91440" bIns="45720" rtlCol="0" anchor="b">
            <a:normAutofit/>
          </a:bodyPr>
          <a:lstStyle/>
          <a:p>
            <a:r>
              <a:rPr lang="en-US" sz="4000" dirty="0"/>
              <a:t>English</a:t>
            </a:r>
          </a:p>
        </p:txBody>
      </p:sp>
      <p:pic>
        <p:nvPicPr>
          <p:cNvPr id="5" name="Picture 4" descr="A person holding a globe">
            <a:extLst>
              <a:ext uri="{FF2B5EF4-FFF2-40B4-BE49-F238E27FC236}">
                <a16:creationId xmlns:a16="http://schemas.microsoft.com/office/drawing/2014/main" id="{58C19190-0045-BF8F-BF00-310AABBB5052}"/>
              </a:ext>
            </a:extLst>
          </p:cNvPr>
          <p:cNvPicPr>
            <a:picLocks noChangeAspect="1"/>
          </p:cNvPicPr>
          <p:nvPr/>
        </p:nvPicPr>
        <p:blipFill>
          <a:blip r:embed="rId2"/>
          <a:srcRect l="24100" r="22998"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TextBox 3">
            <a:extLst>
              <a:ext uri="{FF2B5EF4-FFF2-40B4-BE49-F238E27FC236}">
                <a16:creationId xmlns:a16="http://schemas.microsoft.com/office/drawing/2014/main" id="{859BDFA3-97AE-1B97-9260-91A0587D1EAE}"/>
              </a:ext>
            </a:extLst>
          </p:cNvPr>
          <p:cNvSpPr txBox="1"/>
          <p:nvPr/>
        </p:nvSpPr>
        <p:spPr>
          <a:xfrm>
            <a:off x="6300437" y="4775982"/>
            <a:ext cx="5291663" cy="2082018"/>
          </a:xfrm>
          <a:prstGeom prst="rect">
            <a:avLst/>
          </a:prstGeom>
        </p:spPr>
        <p:txBody>
          <a:bodyPr vert="horz" lIns="91440" tIns="45720" rIns="91440" bIns="45720" rtlCol="0">
            <a:normAutofit/>
          </a:bodyPr>
          <a:lstStyle/>
          <a:p>
            <a:pPr indent="-228600">
              <a:lnSpc>
                <a:spcPct val="150000"/>
              </a:lnSpc>
              <a:spcAft>
                <a:spcPts val="600"/>
              </a:spcAft>
              <a:buFont typeface="Arial" panose="020B0604020202020204" pitchFamily="34" charset="0"/>
              <a:buChar char="•"/>
            </a:pPr>
            <a:r>
              <a:rPr lang="en-US" sz="1400" dirty="0"/>
              <a:t>The department  received approval to charge course fees that will cover online workbooks starting Fall 2025</a:t>
            </a:r>
          </a:p>
          <a:p>
            <a:pPr lvl="1" indent="-228600">
              <a:lnSpc>
                <a:spcPct val="150000"/>
              </a:lnSpc>
              <a:spcAft>
                <a:spcPts val="600"/>
              </a:spcAft>
              <a:buFont typeface="Arial" panose="020B0604020202020204" pitchFamily="34" charset="0"/>
              <a:buChar char="•"/>
            </a:pPr>
            <a:r>
              <a:rPr lang="en-US" sz="1400" dirty="0"/>
              <a:t>this will decrease the costs to the students!</a:t>
            </a:r>
          </a:p>
          <a:p>
            <a:pPr indent="-228600">
              <a:lnSpc>
                <a:spcPct val="150000"/>
              </a:lnSpc>
              <a:spcAft>
                <a:spcPts val="600"/>
              </a:spcAft>
              <a:buFont typeface="Arial" panose="020B0604020202020204" pitchFamily="34" charset="0"/>
              <a:buChar char="•"/>
            </a:pPr>
            <a:r>
              <a:rPr lang="en-US" sz="1400" dirty="0"/>
              <a:t>American Sign Language next offering Fall 2026</a:t>
            </a:r>
          </a:p>
          <a:p>
            <a:pPr indent="-228600">
              <a:lnSpc>
                <a:spcPct val="150000"/>
              </a:lnSpc>
              <a:spcAft>
                <a:spcPts val="600"/>
              </a:spcAft>
              <a:buFont typeface="Arial" panose="020B0604020202020204" pitchFamily="34" charset="0"/>
              <a:buChar char="•"/>
            </a:pPr>
            <a:r>
              <a:rPr lang="en-US" sz="1400" dirty="0"/>
              <a:t>Online Spanish 1101 &amp; 1102 </a:t>
            </a:r>
            <a:r>
              <a:rPr lang="en-US" sz="1400" b="1" dirty="0"/>
              <a:t>not</a:t>
            </a:r>
            <a:r>
              <a:rPr lang="en-US" sz="1400" dirty="0"/>
              <a:t> open to first year students</a:t>
            </a:r>
          </a:p>
        </p:txBody>
      </p:sp>
      <p:sp>
        <p:nvSpPr>
          <p:cNvPr id="6" name="TextBox 5">
            <a:extLst>
              <a:ext uri="{FF2B5EF4-FFF2-40B4-BE49-F238E27FC236}">
                <a16:creationId xmlns:a16="http://schemas.microsoft.com/office/drawing/2014/main" id="{EC88A65F-3C52-9FEF-E17E-F8D4215BB7B7}"/>
              </a:ext>
            </a:extLst>
          </p:cNvPr>
          <p:cNvSpPr txBox="1"/>
          <p:nvPr/>
        </p:nvSpPr>
        <p:spPr>
          <a:xfrm>
            <a:off x="6300439" y="947854"/>
            <a:ext cx="5891559" cy="2893100"/>
          </a:xfrm>
          <a:prstGeom prst="rect">
            <a:avLst/>
          </a:prstGeom>
          <a:noFill/>
        </p:spPr>
        <p:txBody>
          <a:bodyPr wrap="square" rtlCol="0">
            <a:spAutoFit/>
          </a:bodyPr>
          <a:lstStyle/>
          <a:p>
            <a:pPr algn="l" fontAlgn="base">
              <a:lnSpc>
                <a:spcPct val="150000"/>
              </a:lnSpc>
              <a:buFont typeface="Arial" panose="020B0604020202020204" pitchFamily="34" charset="0"/>
              <a:buChar char="•"/>
            </a:pPr>
            <a:r>
              <a:rPr lang="en-US" sz="1400" b="0" i="0" dirty="0">
                <a:solidFill>
                  <a:srgbClr val="000000"/>
                </a:solidFill>
                <a:effectLst/>
                <a:latin typeface="Aptos" panose="020B0004020202020204" pitchFamily="34" charset="0"/>
              </a:rPr>
              <a:t>New minor in Teaching English as a Second Language includes quite a few Gen Ed offerings, so students can start it early if they're interested.</a:t>
            </a:r>
            <a:br>
              <a:rPr lang="en-US" sz="1400" b="0" i="0" dirty="0">
                <a:solidFill>
                  <a:srgbClr val="000000"/>
                </a:solidFill>
                <a:effectLst/>
                <a:latin typeface="Aptos" panose="020B0004020202020204" pitchFamily="34" charset="0"/>
              </a:rPr>
            </a:br>
            <a:endParaRPr lang="en-US" sz="1400" b="0" i="0" dirty="0">
              <a:solidFill>
                <a:srgbClr val="000000"/>
              </a:solidFill>
              <a:effectLst/>
              <a:latin typeface="Aptos" panose="020B0004020202020204" pitchFamily="34" charset="0"/>
            </a:endParaRPr>
          </a:p>
          <a:p>
            <a:pPr algn="l" fontAlgn="base">
              <a:lnSpc>
                <a:spcPct val="150000"/>
              </a:lnSpc>
              <a:buFont typeface="Arial" panose="020B0604020202020204" pitchFamily="34" charset="0"/>
              <a:buChar char="•"/>
            </a:pPr>
            <a:r>
              <a:rPr lang="en-US" sz="1400" b="0" i="0" dirty="0">
                <a:solidFill>
                  <a:srgbClr val="000000"/>
                </a:solidFill>
                <a:effectLst/>
                <a:latin typeface="Aptos" panose="020B0004020202020204" pitchFamily="34" charset="0"/>
              </a:rPr>
              <a:t>ENG 2705G African American and Africana Literatures and ENG 2706G Latin American and Latinx Literatures (a) have only ENG 1001 as a </a:t>
            </a:r>
            <a:r>
              <a:rPr lang="en-US" sz="1400" b="0" i="0" dirty="0" err="1">
                <a:solidFill>
                  <a:srgbClr val="000000"/>
                </a:solidFill>
                <a:effectLst/>
                <a:latin typeface="Aptos" panose="020B0004020202020204" pitchFamily="34" charset="0"/>
              </a:rPr>
              <a:t>prereq</a:t>
            </a:r>
            <a:r>
              <a:rPr lang="en-US" sz="1400" b="0" i="0" dirty="0">
                <a:solidFill>
                  <a:srgbClr val="000000"/>
                </a:solidFill>
                <a:effectLst/>
                <a:latin typeface="Aptos" panose="020B0004020202020204" pitchFamily="34" charset="0"/>
              </a:rPr>
              <a:t> and (b) apply to the Africana and Latin American Studies minors. Open to both first- and second-year students. Students with dual credit for 1001 can jump in their first semester if they want.</a:t>
            </a:r>
          </a:p>
          <a:p>
            <a:endParaRPr lang="en-US" sz="1400" dirty="0"/>
          </a:p>
        </p:txBody>
      </p:sp>
      <p:sp>
        <p:nvSpPr>
          <p:cNvPr id="7" name="Title 1">
            <a:extLst>
              <a:ext uri="{FF2B5EF4-FFF2-40B4-BE49-F238E27FC236}">
                <a16:creationId xmlns:a16="http://schemas.microsoft.com/office/drawing/2014/main" id="{4A9120EC-CD47-F686-9EAA-AA2EF2B212C5}"/>
              </a:ext>
            </a:extLst>
          </p:cNvPr>
          <p:cNvSpPr txBox="1">
            <a:spLocks/>
          </p:cNvSpPr>
          <p:nvPr/>
        </p:nvSpPr>
        <p:spPr>
          <a:xfrm>
            <a:off x="6300436" y="3218764"/>
            <a:ext cx="5891562" cy="16287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World Languages &amp; Cultures</a:t>
            </a:r>
          </a:p>
        </p:txBody>
      </p:sp>
    </p:spTree>
    <p:extLst>
      <p:ext uri="{BB962C8B-B14F-4D97-AF65-F5344CB8AC3E}">
        <p14:creationId xmlns:p14="http://schemas.microsoft.com/office/powerpoint/2010/main" val="2670912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0907CC-DF29-A9E1-7965-A0C41F6F8E98}"/>
              </a:ext>
            </a:extLst>
          </p:cNvPr>
          <p:cNvSpPr>
            <a:spLocks noGrp="1"/>
          </p:cNvSpPr>
          <p:nvPr>
            <p:ph type="title"/>
          </p:nvPr>
        </p:nvSpPr>
        <p:spPr>
          <a:xfrm>
            <a:off x="3970366" y="609600"/>
            <a:ext cx="4267200" cy="1351472"/>
          </a:xfrm>
        </p:spPr>
        <p:txBody>
          <a:bodyPr>
            <a:normAutofit/>
          </a:bodyPr>
          <a:lstStyle/>
          <a:p>
            <a:pPr algn="ctr"/>
            <a:r>
              <a:rPr lang="en-US">
                <a:solidFill>
                  <a:schemeClr val="tx1">
                    <a:lumMod val="85000"/>
                    <a:lumOff val="15000"/>
                  </a:schemeClr>
                </a:solidFill>
              </a:rPr>
              <a:t>GEO (Geology &amp; Geography)</a:t>
            </a:r>
          </a:p>
        </p:txBody>
      </p:sp>
      <p:pic>
        <p:nvPicPr>
          <p:cNvPr id="4" name="Picture 3">
            <a:extLst>
              <a:ext uri="{FF2B5EF4-FFF2-40B4-BE49-F238E27FC236}">
                <a16:creationId xmlns:a16="http://schemas.microsoft.com/office/drawing/2014/main" id="{45208B2B-EFB8-C11B-0E2A-BD7055E89028}"/>
              </a:ext>
            </a:extLst>
          </p:cNvPr>
          <p:cNvPicPr>
            <a:picLocks noChangeAspect="1"/>
          </p:cNvPicPr>
          <p:nvPr/>
        </p:nvPicPr>
        <p:blipFill>
          <a:blip r:embed="rId2"/>
          <a:srcRect l="7339" r="20809"/>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BAD998AF-6A20-0C97-E413-07B5E33E0B15}"/>
              </a:ext>
            </a:extLst>
          </p:cNvPr>
          <p:cNvSpPr>
            <a:spLocks noGrp="1"/>
          </p:cNvSpPr>
          <p:nvPr>
            <p:ph idx="1"/>
          </p:nvPr>
        </p:nvSpPr>
        <p:spPr>
          <a:xfrm>
            <a:off x="4198966" y="2147357"/>
            <a:ext cx="3810000" cy="4101042"/>
          </a:xfrm>
        </p:spPr>
        <p:txBody>
          <a:bodyPr>
            <a:normAutofit/>
          </a:bodyPr>
          <a:lstStyle/>
          <a:p>
            <a:pPr>
              <a:buFont typeface="Arial" panose="020B0604020202020204" pitchFamily="34" charset="0"/>
              <a:buChar char="•"/>
            </a:pPr>
            <a:r>
              <a:rPr lang="en-US" sz="1600" b="0" i="0">
                <a:solidFill>
                  <a:schemeClr val="tx1">
                    <a:lumMod val="85000"/>
                    <a:lumOff val="15000"/>
                  </a:schemeClr>
                </a:solidFill>
                <a:effectLst/>
                <a:latin typeface="Verdana" panose="020B0604030504040204" pitchFamily="34" charset="0"/>
              </a:rPr>
              <a:t>First annual Summer Learning Experience will be sponsored by GTU national honor society this May.  Drs. Viertel and Davis will be leading a 3 week field trip on historic Route 66 this May.</a:t>
            </a:r>
            <a:endParaRPr lang="en-US" sz="1600" b="0" i="0">
              <a:solidFill>
                <a:schemeClr val="tx1">
                  <a:lumMod val="85000"/>
                  <a:lumOff val="15000"/>
                </a:schemeClr>
              </a:solidFill>
              <a:effectLst/>
              <a:latin typeface="Aptos" panose="020B0004020202020204" pitchFamily="34" charset="0"/>
            </a:endParaRPr>
          </a:p>
          <a:p>
            <a:pPr>
              <a:buFont typeface="Arial" panose="020B0604020202020204" pitchFamily="34" charset="0"/>
              <a:buChar char="•"/>
            </a:pPr>
            <a:r>
              <a:rPr lang="en-US" sz="1600" b="0" i="0">
                <a:solidFill>
                  <a:schemeClr val="tx1">
                    <a:lumMod val="85000"/>
                    <a:lumOff val="15000"/>
                  </a:schemeClr>
                </a:solidFill>
                <a:effectLst/>
                <a:latin typeface="Verdana" panose="020B0604030504040204" pitchFamily="34" charset="0"/>
              </a:rPr>
              <a:t>Students continue to receive internship opportunities locally, nationally, and internationally.</a:t>
            </a:r>
            <a:endParaRPr lang="en-US" sz="1600" b="0" i="0">
              <a:solidFill>
                <a:schemeClr val="tx1">
                  <a:lumMod val="85000"/>
                  <a:lumOff val="15000"/>
                </a:schemeClr>
              </a:solidFill>
              <a:effectLst/>
              <a:latin typeface="Aptos" panose="020B0004020202020204" pitchFamily="34" charset="0"/>
            </a:endParaRPr>
          </a:p>
          <a:p>
            <a:pPr>
              <a:buFont typeface="Arial" panose="020B0604020202020204" pitchFamily="34" charset="0"/>
              <a:buChar char="•"/>
            </a:pPr>
            <a:r>
              <a:rPr lang="en-US" sz="1600" b="0" i="0">
                <a:solidFill>
                  <a:schemeClr val="tx1">
                    <a:lumMod val="85000"/>
                    <a:lumOff val="15000"/>
                  </a:schemeClr>
                </a:solidFill>
                <a:effectLst/>
                <a:latin typeface="Verdana" panose="020B0604030504040204" pitchFamily="34" charset="0"/>
              </a:rPr>
              <a:t>Dr. Jake Crandall continues to work on research funded by NASA</a:t>
            </a:r>
            <a:endParaRPr lang="en-US" sz="1600" b="0" i="0">
              <a:solidFill>
                <a:schemeClr val="tx1">
                  <a:lumMod val="85000"/>
                  <a:lumOff val="15000"/>
                </a:schemeClr>
              </a:solidFill>
              <a:effectLst/>
              <a:latin typeface="Aptos" panose="020B0004020202020204" pitchFamily="34" charset="0"/>
            </a:endParaRPr>
          </a:p>
          <a:p>
            <a:pPr>
              <a:buFont typeface="Arial" panose="020B0604020202020204" pitchFamily="34" charset="0"/>
              <a:buChar char="•"/>
            </a:pPr>
            <a:r>
              <a:rPr lang="en-US" sz="1600" b="0" i="0">
                <a:solidFill>
                  <a:schemeClr val="tx1">
                    <a:lumMod val="85000"/>
                    <a:lumOff val="15000"/>
                  </a:schemeClr>
                </a:solidFill>
                <a:effectLst/>
                <a:latin typeface="Verdana" panose="020B0604030504040204" pitchFamily="34" charset="0"/>
              </a:rPr>
              <a:t>Broadcast Meteorology program was recognized by the National Weather Service for over 15 years of weather observations</a:t>
            </a:r>
            <a:endParaRPr lang="en-US" sz="1600" b="0" i="0">
              <a:solidFill>
                <a:schemeClr val="tx1">
                  <a:lumMod val="85000"/>
                  <a:lumOff val="15000"/>
                </a:schemeClr>
              </a:solidFill>
              <a:effectLst/>
              <a:latin typeface="Aptos" panose="020B0004020202020204" pitchFamily="34" charset="0"/>
            </a:endParaRPr>
          </a:p>
          <a:p>
            <a:endParaRPr lang="en-US" sz="1600">
              <a:solidFill>
                <a:schemeClr val="tx1">
                  <a:lumMod val="85000"/>
                  <a:lumOff val="15000"/>
                </a:schemeClr>
              </a:solidFill>
            </a:endParaRPr>
          </a:p>
        </p:txBody>
      </p:sp>
      <p:pic>
        <p:nvPicPr>
          <p:cNvPr id="6" name="Picture 5">
            <a:extLst>
              <a:ext uri="{FF2B5EF4-FFF2-40B4-BE49-F238E27FC236}">
                <a16:creationId xmlns:a16="http://schemas.microsoft.com/office/drawing/2014/main" id="{8CECBD67-AAE6-C292-4CC1-AC46D8947DAB}"/>
              </a:ext>
            </a:extLst>
          </p:cNvPr>
          <p:cNvPicPr>
            <a:picLocks noChangeAspect="1"/>
          </p:cNvPicPr>
          <p:nvPr/>
        </p:nvPicPr>
        <p:blipFill>
          <a:blip r:embed="rId3"/>
          <a:srcRect l="15413" r="14371"/>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4065184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E4AD7D6-4E4C-7BEC-8446-A9FEC8C423C4}"/>
              </a:ext>
            </a:extLst>
          </p:cNvPr>
          <p:cNvSpPr>
            <a:spLocks noGrp="1"/>
          </p:cNvSpPr>
          <p:nvPr>
            <p:ph type="title"/>
          </p:nvPr>
        </p:nvSpPr>
        <p:spPr>
          <a:xfrm>
            <a:off x="466722" y="586855"/>
            <a:ext cx="3201366" cy="5759757"/>
          </a:xfrm>
        </p:spPr>
        <p:txBody>
          <a:bodyPr anchor="b">
            <a:normAutofit/>
          </a:bodyPr>
          <a:lstStyle/>
          <a:p>
            <a:pPr algn="r"/>
            <a:r>
              <a:rPr lang="en-US" sz="4000" dirty="0">
                <a:solidFill>
                  <a:srgbClr val="FFFFFF"/>
                </a:solidFill>
              </a:rPr>
              <a:t>Physics / Electrical Engineering</a:t>
            </a:r>
            <a:br>
              <a:rPr lang="en-US" sz="4000" dirty="0">
                <a:solidFill>
                  <a:srgbClr val="FFFFFF"/>
                </a:solidFill>
              </a:rPr>
            </a:br>
            <a:br>
              <a:rPr lang="en-US" sz="4000" dirty="0">
                <a:solidFill>
                  <a:srgbClr val="FFFFFF"/>
                </a:solidFill>
              </a:rPr>
            </a:br>
            <a:br>
              <a:rPr lang="en-US" sz="4000" dirty="0">
                <a:solidFill>
                  <a:srgbClr val="FFFFFF"/>
                </a:solidFill>
              </a:rPr>
            </a:br>
            <a:br>
              <a:rPr lang="en-US" sz="4000" dirty="0">
                <a:solidFill>
                  <a:srgbClr val="FFFFFF"/>
                </a:solidFill>
              </a:rPr>
            </a:br>
            <a:br>
              <a:rPr lang="en-US" sz="4000" dirty="0">
                <a:solidFill>
                  <a:srgbClr val="FFFFFF"/>
                </a:solidFill>
              </a:rPr>
            </a:br>
            <a:r>
              <a:rPr lang="en-US" sz="4000" dirty="0">
                <a:solidFill>
                  <a:srgbClr val="FFFFFF"/>
                </a:solidFill>
              </a:rPr>
              <a:t>Mathematics / Computer Science</a:t>
            </a:r>
          </a:p>
        </p:txBody>
      </p:sp>
      <p:sp>
        <p:nvSpPr>
          <p:cNvPr id="15" name="Content Placeholder 4">
            <a:extLst>
              <a:ext uri="{FF2B5EF4-FFF2-40B4-BE49-F238E27FC236}">
                <a16:creationId xmlns:a16="http://schemas.microsoft.com/office/drawing/2014/main" id="{F9F913FA-107D-74A4-9DBF-A31F9E9F676C}"/>
              </a:ext>
            </a:extLst>
          </p:cNvPr>
          <p:cNvSpPr>
            <a:spLocks noGrp="1"/>
          </p:cNvSpPr>
          <p:nvPr>
            <p:ph idx="1"/>
          </p:nvPr>
        </p:nvSpPr>
        <p:spPr>
          <a:xfrm>
            <a:off x="4192318" y="160475"/>
            <a:ext cx="4547755" cy="6374673"/>
          </a:xfrm>
        </p:spPr>
        <p:txBody>
          <a:bodyPr anchor="ctr">
            <a:normAutofit/>
          </a:bodyPr>
          <a:lstStyle/>
          <a:p>
            <a:pPr algn="l">
              <a:buFont typeface="+mj-lt"/>
              <a:buAutoNum type="arabicPeriod"/>
            </a:pPr>
            <a:r>
              <a:rPr lang="en-US" sz="1800" dirty="0">
                <a:solidFill>
                  <a:srgbClr val="242424"/>
                </a:solidFill>
                <a:latin typeface="Calibri" panose="020F0502020204030204" pitchFamily="34" charset="0"/>
              </a:rPr>
              <a:t>Astronomy News: </a:t>
            </a:r>
            <a:r>
              <a:rPr lang="en-US" sz="1800" b="0" i="0" dirty="0">
                <a:solidFill>
                  <a:srgbClr val="242424"/>
                </a:solidFill>
                <a:effectLst/>
                <a:latin typeface="Calibri" panose="020F0502020204030204" pitchFamily="34" charset="0"/>
              </a:rPr>
              <a:t>We replaced the dome on the Observatory this year.  The shiny new dome will be linked with the telescope and the new weather station so that the Observatory can be operated remotely and safely (not yet ready but soon).</a:t>
            </a:r>
          </a:p>
          <a:p>
            <a:pPr algn="l">
              <a:buFont typeface="+mj-lt"/>
              <a:buAutoNum type="arabicPeriod"/>
            </a:pPr>
            <a:r>
              <a:rPr lang="en-US" sz="1800" b="0" i="0" dirty="0">
                <a:solidFill>
                  <a:srgbClr val="242424"/>
                </a:solidFill>
                <a:effectLst/>
                <a:latin typeface="Calibri" panose="020F0502020204030204" pitchFamily="34" charset="0"/>
              </a:rPr>
              <a:t>Physics News: </a:t>
            </a:r>
          </a:p>
          <a:p>
            <a:pPr lvl="1">
              <a:buFont typeface="+mj-lt"/>
              <a:buAutoNum type="arabicPeriod"/>
            </a:pPr>
            <a:r>
              <a:rPr lang="en-US" sz="1400" b="0" i="0" dirty="0">
                <a:solidFill>
                  <a:srgbClr val="242424"/>
                </a:solidFill>
                <a:effectLst/>
                <a:latin typeface="Calibri" panose="020F0502020204030204" pitchFamily="34" charset="0"/>
              </a:rPr>
              <a:t>We installed 2 beam parts from Fermi Lab that are on permanent display in the Physical Sciences Building.  These items were part of the Fermi Lab Accelerator where groundbreaking experiments on particle physics earned a Nobel Prize.</a:t>
            </a:r>
          </a:p>
          <a:p>
            <a:pPr lvl="1">
              <a:buFont typeface="+mj-lt"/>
              <a:buAutoNum type="arabicPeriod"/>
            </a:pPr>
            <a:r>
              <a:rPr lang="en-US" sz="1400" b="0" i="0" dirty="0">
                <a:solidFill>
                  <a:srgbClr val="242424"/>
                </a:solidFill>
                <a:effectLst/>
                <a:latin typeface="Calibri" panose="020F0502020204030204" pitchFamily="34" charset="0"/>
              </a:rPr>
              <a:t>We now have a large endowment fund that gives us enough scholarship money to distribute to most of the Physics majors at EIU.  While we don’t expect to do this every year, last year we gave 3 of our majors $10,000 each in scholarship money. </a:t>
            </a:r>
          </a:p>
          <a:p>
            <a:r>
              <a:rPr lang="en-US" sz="2000" dirty="0"/>
              <a:t>Engineering News: the new Computer Engineering degree was approved by IBHE! </a:t>
            </a:r>
          </a:p>
          <a:p>
            <a:pPr lvl="1"/>
            <a:r>
              <a:rPr lang="en-US" sz="1600" dirty="0"/>
              <a:t>In collaboration with Mathematics / Computer Science</a:t>
            </a:r>
          </a:p>
        </p:txBody>
      </p:sp>
      <p:pic>
        <p:nvPicPr>
          <p:cNvPr id="8" name="Picture 7" descr="A building with two dome domes&#10;&#10;AI-generated content may be incorrect.">
            <a:extLst>
              <a:ext uri="{FF2B5EF4-FFF2-40B4-BE49-F238E27FC236}">
                <a16:creationId xmlns:a16="http://schemas.microsoft.com/office/drawing/2014/main" id="{074B9D2C-9EAE-0B34-5836-B1639E9B1FAB}"/>
              </a:ext>
            </a:extLst>
          </p:cNvPr>
          <p:cNvPicPr>
            <a:picLocks noChangeAspect="1"/>
          </p:cNvPicPr>
          <p:nvPr/>
        </p:nvPicPr>
        <p:blipFill>
          <a:blip r:embed="rId2"/>
          <a:stretch>
            <a:fillRect/>
          </a:stretch>
        </p:blipFill>
        <p:spPr>
          <a:xfrm>
            <a:off x="9068839" y="285478"/>
            <a:ext cx="2540000" cy="1905000"/>
          </a:xfrm>
          <a:prstGeom prst="rect">
            <a:avLst/>
          </a:prstGeom>
        </p:spPr>
      </p:pic>
      <p:pic>
        <p:nvPicPr>
          <p:cNvPr id="9" name="Picture 8">
            <a:extLst>
              <a:ext uri="{FF2B5EF4-FFF2-40B4-BE49-F238E27FC236}">
                <a16:creationId xmlns:a16="http://schemas.microsoft.com/office/drawing/2014/main" id="{19CF3D4C-BF20-BFFB-7D42-485DCD837795}"/>
              </a:ext>
            </a:extLst>
          </p:cNvPr>
          <p:cNvPicPr>
            <a:picLocks noChangeAspect="1"/>
          </p:cNvPicPr>
          <p:nvPr/>
        </p:nvPicPr>
        <p:blipFill>
          <a:blip r:embed="rId3"/>
          <a:stretch>
            <a:fillRect/>
          </a:stretch>
        </p:blipFill>
        <p:spPr>
          <a:xfrm>
            <a:off x="9068839" y="2889493"/>
            <a:ext cx="2288653" cy="1289382"/>
          </a:xfrm>
          <a:prstGeom prst="rect">
            <a:avLst/>
          </a:prstGeom>
        </p:spPr>
      </p:pic>
      <p:sp>
        <p:nvSpPr>
          <p:cNvPr id="17" name="TextBox 16">
            <a:extLst>
              <a:ext uri="{FF2B5EF4-FFF2-40B4-BE49-F238E27FC236}">
                <a16:creationId xmlns:a16="http://schemas.microsoft.com/office/drawing/2014/main" id="{ACB1542D-767D-FC26-7E71-C100900EFB23}"/>
              </a:ext>
            </a:extLst>
          </p:cNvPr>
          <p:cNvSpPr txBox="1"/>
          <p:nvPr/>
        </p:nvSpPr>
        <p:spPr>
          <a:xfrm>
            <a:off x="9068839" y="4189017"/>
            <a:ext cx="2288653" cy="400110"/>
          </a:xfrm>
          <a:prstGeom prst="rect">
            <a:avLst/>
          </a:prstGeom>
          <a:noFill/>
        </p:spPr>
        <p:txBody>
          <a:bodyPr wrap="square" rtlCol="0">
            <a:spAutoFit/>
          </a:bodyPr>
          <a:lstStyle/>
          <a:p>
            <a:pPr algn="ctr"/>
            <a:r>
              <a:rPr lang="en-US" sz="1000" b="0" i="0" dirty="0">
                <a:solidFill>
                  <a:srgbClr val="474747"/>
                </a:solidFill>
                <a:effectLst/>
                <a:latin typeface="Roboto" panose="02000000000000000000" pitchFamily="2" charset="0"/>
              </a:rPr>
              <a:t>Fermi National Accelerator Laboratory, Batavia, IL</a:t>
            </a:r>
            <a:endParaRPr lang="en-US" sz="1000" dirty="0"/>
          </a:p>
        </p:txBody>
      </p:sp>
    </p:spTree>
    <p:extLst>
      <p:ext uri="{BB962C8B-B14F-4D97-AF65-F5344CB8AC3E}">
        <p14:creationId xmlns:p14="http://schemas.microsoft.com/office/powerpoint/2010/main" val="1112692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47E8AD-DFB9-F179-D77A-7C936D9C1B69}"/>
              </a:ext>
            </a:extLst>
          </p:cNvPr>
          <p:cNvSpPr>
            <a:spLocks noGrp="1"/>
          </p:cNvSpPr>
          <p:nvPr>
            <p:ph type="title"/>
          </p:nvPr>
        </p:nvSpPr>
        <p:spPr>
          <a:xfrm>
            <a:off x="612648" y="365125"/>
            <a:ext cx="5295015" cy="2063808"/>
          </a:xfrm>
        </p:spPr>
        <p:txBody>
          <a:bodyPr anchor="b">
            <a:normAutofit/>
          </a:bodyPr>
          <a:lstStyle/>
          <a:p>
            <a:r>
              <a:rPr lang="en-US" sz="5000"/>
              <a:t>Computer Science got a new puppy!</a:t>
            </a:r>
          </a:p>
        </p:txBody>
      </p:sp>
      <p:sp>
        <p:nvSpPr>
          <p:cNvPr id="19"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56F6805-8F2A-2AF0-01A2-6918B8067DDD}"/>
              </a:ext>
            </a:extLst>
          </p:cNvPr>
          <p:cNvSpPr>
            <a:spLocks noGrp="1"/>
          </p:cNvSpPr>
          <p:nvPr>
            <p:ph idx="1"/>
          </p:nvPr>
        </p:nvSpPr>
        <p:spPr>
          <a:xfrm>
            <a:off x="612649" y="2908005"/>
            <a:ext cx="5099230" cy="3268957"/>
          </a:xfrm>
        </p:spPr>
        <p:txBody>
          <a:bodyPr>
            <a:normAutofit lnSpcReduction="10000"/>
          </a:bodyPr>
          <a:lstStyle/>
          <a:p>
            <a:pPr rtl="0" fontAlgn="base">
              <a:spcAft>
                <a:spcPts val="800"/>
              </a:spcAft>
            </a:pPr>
            <a:r>
              <a:rPr lang="en-US" sz="1400" b="0" i="0" dirty="0">
                <a:effectLst/>
                <a:latin typeface="Aptos" panose="020B0004020202020204" pitchFamily="34" charset="0"/>
              </a:rPr>
              <a:t>The K9 Livingston (Unitree Go 2) is a next-generation quadruped robot designed for versatility, agility, and intelligence. K9 Livingston features advanced AI-driven capabilities, and enhanced mobility. It is equipped with a high-performance motor, 5D LiDAR for navigation, and voice interaction, making it suitable for various applications, including research, security, inspection, and personal assistance.</a:t>
            </a:r>
          </a:p>
          <a:p>
            <a:pPr rtl="0" fontAlgn="base">
              <a:spcAft>
                <a:spcPts val="800"/>
              </a:spcAft>
            </a:pPr>
            <a:r>
              <a:rPr lang="en-US" sz="1400" b="0" i="0" dirty="0">
                <a:effectLst/>
                <a:latin typeface="Aptos" panose="020B0004020202020204" pitchFamily="34" charset="0"/>
              </a:rPr>
              <a:t>With its autonomous obstacle avoidance and high-speed movement, K9 Livingston can traverse complex environments with ease. It also supports custom programming via open-source SDKs, allowing developers to extend its functionality. K9 Livingston is a significant step forward in quadruped robotics, offering a blend of affordability and high-end performance.</a:t>
            </a:r>
          </a:p>
          <a:p>
            <a:pPr marL="0" indent="0">
              <a:buNone/>
            </a:pPr>
            <a:endParaRPr lang="en-US" sz="1400" dirty="0"/>
          </a:p>
        </p:txBody>
      </p:sp>
      <p:pic>
        <p:nvPicPr>
          <p:cNvPr id="5" name="Picture 4">
            <a:extLst>
              <a:ext uri="{FF2B5EF4-FFF2-40B4-BE49-F238E27FC236}">
                <a16:creationId xmlns:a16="http://schemas.microsoft.com/office/drawing/2014/main" id="{809D4433-381E-BFE0-2C8B-DE90636B6391}"/>
              </a:ext>
            </a:extLst>
          </p:cNvPr>
          <p:cNvPicPr>
            <a:picLocks noChangeAspect="1"/>
          </p:cNvPicPr>
          <p:nvPr/>
        </p:nvPicPr>
        <p:blipFill>
          <a:blip r:embed="rId2"/>
          <a:stretch>
            <a:fillRect/>
          </a:stretch>
        </p:blipFill>
        <p:spPr>
          <a:xfrm>
            <a:off x="5907663" y="475375"/>
            <a:ext cx="2980281" cy="2854675"/>
          </a:xfrm>
          <a:prstGeom prst="rect">
            <a:avLst/>
          </a:prstGeom>
        </p:spPr>
      </p:pic>
      <p:pic>
        <p:nvPicPr>
          <p:cNvPr id="4" name="Picture 3">
            <a:extLst>
              <a:ext uri="{FF2B5EF4-FFF2-40B4-BE49-F238E27FC236}">
                <a16:creationId xmlns:a16="http://schemas.microsoft.com/office/drawing/2014/main" id="{2EDB0051-89B5-6B11-6B45-931C3A9C8C11}"/>
              </a:ext>
            </a:extLst>
          </p:cNvPr>
          <p:cNvPicPr>
            <a:picLocks noChangeAspect="1"/>
          </p:cNvPicPr>
          <p:nvPr/>
        </p:nvPicPr>
        <p:blipFill>
          <a:blip r:embed="rId3"/>
          <a:stretch>
            <a:fillRect/>
          </a:stretch>
        </p:blipFill>
        <p:spPr>
          <a:xfrm>
            <a:off x="9158290" y="197107"/>
            <a:ext cx="2603605" cy="1954657"/>
          </a:xfrm>
          <a:prstGeom prst="rect">
            <a:avLst/>
          </a:prstGeom>
        </p:spPr>
      </p:pic>
      <p:pic>
        <p:nvPicPr>
          <p:cNvPr id="7" name="Picture 6" descr="A group of people standing around a robot&#10;&#10;AI-generated content may be incorrect.">
            <a:extLst>
              <a:ext uri="{FF2B5EF4-FFF2-40B4-BE49-F238E27FC236}">
                <a16:creationId xmlns:a16="http://schemas.microsoft.com/office/drawing/2014/main" id="{D73226C2-B810-3854-7D2C-B53C1E12152A}"/>
              </a:ext>
            </a:extLst>
          </p:cNvPr>
          <p:cNvPicPr>
            <a:picLocks noChangeAspect="1"/>
          </p:cNvPicPr>
          <p:nvPr/>
        </p:nvPicPr>
        <p:blipFill>
          <a:blip r:embed="rId4"/>
          <a:stretch>
            <a:fillRect/>
          </a:stretch>
        </p:blipFill>
        <p:spPr>
          <a:xfrm>
            <a:off x="8305304" y="3444625"/>
            <a:ext cx="3667606" cy="2750705"/>
          </a:xfrm>
          <a:prstGeom prst="rect">
            <a:avLst/>
          </a:prstGeom>
        </p:spPr>
      </p:pic>
      <p:sp>
        <p:nvSpPr>
          <p:cNvPr id="8" name="TextBox 7">
            <a:extLst>
              <a:ext uri="{FF2B5EF4-FFF2-40B4-BE49-F238E27FC236}">
                <a16:creationId xmlns:a16="http://schemas.microsoft.com/office/drawing/2014/main" id="{6E1CDB0F-0EE7-DBB5-18F0-679E53F25761}"/>
              </a:ext>
            </a:extLst>
          </p:cNvPr>
          <p:cNvSpPr txBox="1"/>
          <p:nvPr/>
        </p:nvSpPr>
        <p:spPr>
          <a:xfrm>
            <a:off x="4473526" y="5899963"/>
            <a:ext cx="1238352" cy="276999"/>
          </a:xfrm>
          <a:prstGeom prst="rect">
            <a:avLst/>
          </a:prstGeom>
          <a:noFill/>
        </p:spPr>
        <p:txBody>
          <a:bodyPr wrap="none" rtlCol="0">
            <a:spAutoFit/>
          </a:bodyPr>
          <a:lstStyle/>
          <a:p>
            <a:r>
              <a:rPr lang="en-US" sz="1200" dirty="0"/>
              <a:t>Dr. Abdul Moh’d</a:t>
            </a:r>
          </a:p>
        </p:txBody>
      </p:sp>
      <p:pic>
        <p:nvPicPr>
          <p:cNvPr id="9" name="Picture 8">
            <a:extLst>
              <a:ext uri="{FF2B5EF4-FFF2-40B4-BE49-F238E27FC236}">
                <a16:creationId xmlns:a16="http://schemas.microsoft.com/office/drawing/2014/main" id="{90BE3A1A-CBD6-8F6D-8473-28E0DC53FAD7}"/>
              </a:ext>
            </a:extLst>
          </p:cNvPr>
          <p:cNvPicPr>
            <a:picLocks noChangeAspect="1"/>
          </p:cNvPicPr>
          <p:nvPr/>
        </p:nvPicPr>
        <p:blipFill>
          <a:blip r:embed="rId5"/>
          <a:stretch>
            <a:fillRect/>
          </a:stretch>
        </p:blipFill>
        <p:spPr>
          <a:xfrm>
            <a:off x="9820207" y="2348871"/>
            <a:ext cx="1701800" cy="977900"/>
          </a:xfrm>
          <a:prstGeom prst="rect">
            <a:avLst/>
          </a:prstGeom>
        </p:spPr>
      </p:pic>
      <p:pic>
        <p:nvPicPr>
          <p:cNvPr id="11" name="Picture 10">
            <a:extLst>
              <a:ext uri="{FF2B5EF4-FFF2-40B4-BE49-F238E27FC236}">
                <a16:creationId xmlns:a16="http://schemas.microsoft.com/office/drawing/2014/main" id="{28C0BB50-378E-56EE-638E-6A993A283096}"/>
              </a:ext>
            </a:extLst>
          </p:cNvPr>
          <p:cNvPicPr>
            <a:picLocks noChangeAspect="1"/>
          </p:cNvPicPr>
          <p:nvPr/>
        </p:nvPicPr>
        <p:blipFill>
          <a:blip r:embed="rId6"/>
          <a:stretch>
            <a:fillRect/>
          </a:stretch>
        </p:blipFill>
        <p:spPr>
          <a:xfrm>
            <a:off x="6175626" y="3864369"/>
            <a:ext cx="1379545" cy="2174093"/>
          </a:xfrm>
          <a:prstGeom prst="rect">
            <a:avLst/>
          </a:prstGeom>
        </p:spPr>
      </p:pic>
      <p:sp>
        <p:nvSpPr>
          <p:cNvPr id="13" name="TextBox 12">
            <a:extLst>
              <a:ext uri="{FF2B5EF4-FFF2-40B4-BE49-F238E27FC236}">
                <a16:creationId xmlns:a16="http://schemas.microsoft.com/office/drawing/2014/main" id="{75A335E0-1ED4-E7A2-1E0F-0BBBAF0D1484}"/>
              </a:ext>
            </a:extLst>
          </p:cNvPr>
          <p:cNvSpPr txBox="1"/>
          <p:nvPr/>
        </p:nvSpPr>
        <p:spPr>
          <a:xfrm>
            <a:off x="5796284" y="6231265"/>
            <a:ext cx="2307042" cy="261610"/>
          </a:xfrm>
          <a:prstGeom prst="rect">
            <a:avLst/>
          </a:prstGeom>
          <a:noFill/>
        </p:spPr>
        <p:txBody>
          <a:bodyPr wrap="none" rtlCol="0">
            <a:spAutoFit/>
          </a:bodyPr>
          <a:lstStyle/>
          <a:p>
            <a:r>
              <a:rPr lang="en-US" sz="1100" b="0" i="0" dirty="0">
                <a:solidFill>
                  <a:srgbClr val="333333"/>
                </a:solidFill>
                <a:effectLst/>
                <a:latin typeface="myriad-pro"/>
              </a:rPr>
              <a:t>Livingston C. Lord, First EIU President</a:t>
            </a:r>
            <a:endParaRPr lang="en-US" sz="1100" dirty="0"/>
          </a:p>
        </p:txBody>
      </p:sp>
    </p:spTree>
    <p:extLst>
      <p:ext uri="{BB962C8B-B14F-4D97-AF65-F5344CB8AC3E}">
        <p14:creationId xmlns:p14="http://schemas.microsoft.com/office/powerpoint/2010/main" val="2397426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AA539F-6C59-2070-7AE2-1BF307C24218}"/>
              </a:ext>
            </a:extLst>
          </p:cNvPr>
          <p:cNvSpPr>
            <a:spLocks noGrp="1"/>
          </p:cNvSpPr>
          <p:nvPr>
            <p:ph type="title"/>
          </p:nvPr>
        </p:nvSpPr>
        <p:spPr>
          <a:xfrm>
            <a:off x="804672" y="802955"/>
            <a:ext cx="4977976" cy="1454051"/>
          </a:xfrm>
        </p:spPr>
        <p:txBody>
          <a:bodyPr>
            <a:normAutofit/>
          </a:bodyPr>
          <a:lstStyle/>
          <a:p>
            <a:r>
              <a:rPr lang="en-US" sz="3600">
                <a:solidFill>
                  <a:schemeClr val="tx2"/>
                </a:solidFill>
              </a:rPr>
              <a:t>Political Science</a:t>
            </a:r>
          </a:p>
        </p:txBody>
      </p:sp>
      <p:sp>
        <p:nvSpPr>
          <p:cNvPr id="3" name="Content Placeholder 2">
            <a:extLst>
              <a:ext uri="{FF2B5EF4-FFF2-40B4-BE49-F238E27FC236}">
                <a16:creationId xmlns:a16="http://schemas.microsoft.com/office/drawing/2014/main" id="{1ED209B6-4D96-EFDA-3611-5217DD4BF123}"/>
              </a:ext>
            </a:extLst>
          </p:cNvPr>
          <p:cNvSpPr>
            <a:spLocks noGrp="1"/>
          </p:cNvSpPr>
          <p:nvPr>
            <p:ph idx="1"/>
          </p:nvPr>
        </p:nvSpPr>
        <p:spPr>
          <a:xfrm>
            <a:off x="804671" y="1629089"/>
            <a:ext cx="4977578" cy="3639289"/>
          </a:xfrm>
        </p:spPr>
        <p:txBody>
          <a:bodyPr anchor="ctr">
            <a:normAutofit/>
          </a:bodyPr>
          <a:lstStyle/>
          <a:p>
            <a:r>
              <a:rPr lang="en-US" sz="1800" dirty="0">
                <a:solidFill>
                  <a:schemeClr val="tx2"/>
                </a:solidFill>
                <a:effectLst/>
                <a:latin typeface="Aptos" panose="020B0004020202020204" pitchFamily="34" charset="0"/>
              </a:rPr>
              <a:t>The Interdisciplinary Minor in Civic &amp; Nonprofit Leadership has been approved for Fall 2025</a:t>
            </a:r>
          </a:p>
          <a:p>
            <a:r>
              <a:rPr lang="en-US" sz="1800" dirty="0">
                <a:solidFill>
                  <a:schemeClr val="tx2"/>
                </a:solidFill>
                <a:effectLst/>
                <a:latin typeface="Aptos" panose="020B0004020202020204" pitchFamily="34" charset="0"/>
              </a:rPr>
              <a:t>This is a major reworking of what had been an internal minor within Political Science. </a:t>
            </a:r>
          </a:p>
          <a:p>
            <a:r>
              <a:rPr lang="en-US" sz="1800" dirty="0">
                <a:solidFill>
                  <a:schemeClr val="tx2"/>
                </a:solidFill>
                <a:effectLst/>
                <a:latin typeface="Aptos" panose="020B0004020202020204" pitchFamily="34" charset="0"/>
              </a:rPr>
              <a:t>The new minor involves 11 </a:t>
            </a:r>
            <a:r>
              <a:rPr lang="en-US" sz="1800" dirty="0">
                <a:solidFill>
                  <a:schemeClr val="tx2"/>
                </a:solidFill>
                <a:latin typeface="Aptos" panose="020B0004020202020204" pitchFamily="34" charset="0"/>
              </a:rPr>
              <a:t>d</a:t>
            </a:r>
            <a:r>
              <a:rPr lang="en-US" sz="1800" dirty="0">
                <a:solidFill>
                  <a:schemeClr val="tx2"/>
                </a:solidFill>
                <a:effectLst/>
                <a:latin typeface="Aptos" panose="020B0004020202020204" pitchFamily="34" charset="0"/>
              </a:rPr>
              <a:t>epartments and will focus on nurturing state and local leaders in the public and non-profit sectors.</a:t>
            </a:r>
            <a:endParaRPr lang="en-US" sz="18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Hospital">
            <a:extLst>
              <a:ext uri="{FF2B5EF4-FFF2-40B4-BE49-F238E27FC236}">
                <a16:creationId xmlns:a16="http://schemas.microsoft.com/office/drawing/2014/main" id="{ED9A23B1-C2D3-1B54-906E-47877C791E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4040947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Parcel</Template>
  <TotalTime>1677</TotalTime>
  <Words>1053</Words>
  <Application>Microsoft Macintosh PowerPoint</Application>
  <PresentationFormat>Widescreen</PresentationFormat>
  <Paragraphs>63</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vt:lpstr>
      <vt:lpstr>Aptos Display</vt:lpstr>
      <vt:lpstr>Arial</vt:lpstr>
      <vt:lpstr>Calibri</vt:lpstr>
      <vt:lpstr>inherit</vt:lpstr>
      <vt:lpstr>myriad-pro</vt:lpstr>
      <vt:lpstr>Roboto</vt:lpstr>
      <vt:lpstr>Verdana</vt:lpstr>
      <vt:lpstr>Office Theme</vt:lpstr>
      <vt:lpstr>College of Liberal Arts &amp; Sciences</vt:lpstr>
      <vt:lpstr>Art + Design and Tarble Art Museum</vt:lpstr>
      <vt:lpstr>Biological Sciences</vt:lpstr>
      <vt:lpstr>Economics</vt:lpstr>
      <vt:lpstr>English</vt:lpstr>
      <vt:lpstr>GEO (Geology &amp; Geography)</vt:lpstr>
      <vt:lpstr>Physics / Electrical Engineering     Mathematics / Computer Science</vt:lpstr>
      <vt:lpstr>Computer Science got a new puppy!</vt:lpstr>
      <vt:lpstr>Political Science</vt:lpstr>
      <vt:lpstr>Sociology / Anthropology / Criminology</vt:lpstr>
      <vt:lpstr>Theatre</vt:lpstr>
      <vt:lpstr>Doudna Big News – the Dvorak got a new screen!</vt:lpstr>
      <vt:lpstr>And finally: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Barbara Bonnekessen</dc:creator>
  <cp:lastModifiedBy>Barbara Bonnekessen</cp:lastModifiedBy>
  <cp:revision>23</cp:revision>
  <dcterms:created xsi:type="dcterms:W3CDTF">2025-02-24T14:43:58Z</dcterms:created>
  <dcterms:modified xsi:type="dcterms:W3CDTF">2025-02-25T18:41:34Z</dcterms:modified>
</cp:coreProperties>
</file>