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1" r:id="rId15"/>
    <p:sldId id="270" r:id="rId16"/>
    <p:sldId id="272" r:id="rId17"/>
    <p:sldId id="273" r:id="rId18"/>
    <p:sldId id="274" r:id="rId19"/>
    <p:sldId id="29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89" r:id="rId36"/>
    <p:sldId id="291" r:id="rId37"/>
    <p:sldId id="292" r:id="rId38"/>
    <p:sldId id="29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24"/>
    <p:restoredTop sz="94678"/>
  </p:normalViewPr>
  <p:slideViewPr>
    <p:cSldViewPr snapToGrid="0" snapToObjects="1">
      <p:cViewPr varScale="1">
        <p:scale>
          <a:sx n="90" d="100"/>
          <a:sy n="90" d="100"/>
        </p:scale>
        <p:origin x="7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5/6/2021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5/6/2021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indoor, floor, ceiling&#10;&#10;Description automatically generated">
            <a:extLst>
              <a:ext uri="{FF2B5EF4-FFF2-40B4-BE49-F238E27FC236}">
                <a16:creationId xmlns:a16="http://schemas.microsoft.com/office/drawing/2014/main" id="{5E453DAD-7B3B-4447-AF1F-F6E89D52CD8A}"/>
              </a:ext>
            </a:extLst>
          </p:cNvPr>
          <p:cNvPicPr>
            <a:picLocks noChangeAspect="1"/>
          </p:cNvPicPr>
          <p:nvPr/>
        </p:nvPicPr>
        <p:blipFill rotWithShape="1">
          <a:blip r:embed="rId2">
            <a:alphaModFix amt="50000"/>
          </a:blip>
          <a:srcRect l="13336" r="-1" b="-1"/>
          <a:stretch/>
        </p:blipFill>
        <p:spPr>
          <a:xfrm>
            <a:off x="20" y="10"/>
            <a:ext cx="12191675" cy="6857990"/>
          </a:xfrm>
          <a:prstGeom prst="rect">
            <a:avLst/>
          </a:prstGeom>
        </p:spPr>
      </p:pic>
      <p:sp>
        <p:nvSpPr>
          <p:cNvPr id="2" name="Title 1">
            <a:extLst>
              <a:ext uri="{FF2B5EF4-FFF2-40B4-BE49-F238E27FC236}">
                <a16:creationId xmlns:a16="http://schemas.microsoft.com/office/drawing/2014/main" id="{ECAE2B9B-24A7-374B-9BE6-3CCC3C9B1CBE}"/>
              </a:ext>
            </a:extLst>
          </p:cNvPr>
          <p:cNvSpPr>
            <a:spLocks noGrp="1"/>
          </p:cNvSpPr>
          <p:nvPr>
            <p:ph type="ctrTitle"/>
          </p:nvPr>
        </p:nvSpPr>
        <p:spPr>
          <a:xfrm>
            <a:off x="4976636" y="992221"/>
            <a:ext cx="6247308" cy="4873558"/>
          </a:xfrm>
        </p:spPr>
        <p:txBody>
          <a:bodyPr anchor="ctr">
            <a:normAutofit/>
          </a:bodyPr>
          <a:lstStyle/>
          <a:p>
            <a:r>
              <a:rPr lang="en-US" sz="4800" dirty="0"/>
              <a:t>2021 EIU </a:t>
            </a:r>
            <a:br>
              <a:rPr lang="en-US" sz="4800" dirty="0"/>
            </a:br>
            <a:r>
              <a:rPr lang="en-US" sz="4800" dirty="0"/>
              <a:t>All-Student Show</a:t>
            </a:r>
          </a:p>
        </p:txBody>
      </p:sp>
      <p:sp>
        <p:nvSpPr>
          <p:cNvPr id="3" name="Subtitle 2">
            <a:extLst>
              <a:ext uri="{FF2B5EF4-FFF2-40B4-BE49-F238E27FC236}">
                <a16:creationId xmlns:a16="http://schemas.microsoft.com/office/drawing/2014/main" id="{892C39A3-18AF-244E-B3B4-BBD7F06BD907}"/>
              </a:ext>
            </a:extLst>
          </p:cNvPr>
          <p:cNvSpPr>
            <a:spLocks noGrp="1"/>
          </p:cNvSpPr>
          <p:nvPr>
            <p:ph type="subTitle" idx="1"/>
          </p:nvPr>
        </p:nvSpPr>
        <p:spPr>
          <a:xfrm>
            <a:off x="968056" y="996610"/>
            <a:ext cx="3363901" cy="4864780"/>
          </a:xfrm>
        </p:spPr>
        <p:txBody>
          <a:bodyPr anchor="ctr">
            <a:normAutofit/>
          </a:bodyPr>
          <a:lstStyle/>
          <a:p>
            <a:pPr algn="r"/>
            <a:r>
              <a:rPr lang="en-US" sz="2000" dirty="0"/>
              <a:t>Department of Art + Design</a:t>
            </a:r>
          </a:p>
          <a:p>
            <a:pPr algn="r"/>
            <a:r>
              <a:rPr lang="en-US" sz="2000" dirty="0"/>
              <a:t>Awards</a:t>
            </a:r>
          </a:p>
        </p:txBody>
      </p:sp>
      <p:cxnSp>
        <p:nvCxnSpPr>
          <p:cNvPr id="15" name="Straight Connector 11">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9765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700"/>
                                        <p:tgtEl>
                                          <p:spTgt spid="5"/>
                                        </p:tgtEl>
                                      </p:cBhvr>
                                    </p:animEffect>
                                  </p:childTnLst>
                                </p:cTn>
                              </p:par>
                              <p:par>
                                <p:cTn id="14" presetID="10" presetClass="entr" presetSubtype="0" fill="hold" grpId="0" nodeType="with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Foundations Drawing</a:t>
            </a:r>
          </a:p>
          <a:p>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789937" y="4967897"/>
            <a:ext cx="2612125" cy="646331"/>
          </a:xfrm>
          <a:prstGeom prst="rect">
            <a:avLst/>
          </a:prstGeom>
          <a:noFill/>
        </p:spPr>
        <p:txBody>
          <a:bodyPr wrap="none" rtlCol="0">
            <a:spAutoFit/>
          </a:bodyPr>
          <a:lstStyle/>
          <a:p>
            <a:r>
              <a:rPr lang="en-US" i="1" dirty="0"/>
              <a:t>Our House by Arietta Rivera</a:t>
            </a:r>
          </a:p>
          <a:p>
            <a:endParaRPr lang="en-US"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8372474" y="4006415"/>
            <a:ext cx="3466013" cy="646331"/>
          </a:xfrm>
          <a:prstGeom prst="rect">
            <a:avLst/>
          </a:prstGeom>
          <a:noFill/>
        </p:spPr>
        <p:txBody>
          <a:bodyPr wrap="none" rtlCol="0">
            <a:spAutoFit/>
          </a:bodyPr>
          <a:lstStyle/>
          <a:p>
            <a:r>
              <a:rPr lang="en-US" i="1" dirty="0"/>
              <a:t>Where You Can’t See by Kaelyn Albert</a:t>
            </a:r>
            <a:endParaRPr lang="en-US" dirty="0"/>
          </a:p>
          <a:p>
            <a:endParaRPr lang="en-US" dirty="0"/>
          </a:p>
        </p:txBody>
      </p:sp>
      <p:pic>
        <p:nvPicPr>
          <p:cNvPr id="7" name="Picture 6" descr="A picture containing text, old, painting&#10;&#10;Description automatically generated">
            <a:extLst>
              <a:ext uri="{FF2B5EF4-FFF2-40B4-BE49-F238E27FC236}">
                <a16:creationId xmlns:a16="http://schemas.microsoft.com/office/drawing/2014/main" id="{E0928C9E-207F-464A-910E-59C730E9BEFC}"/>
              </a:ext>
            </a:extLst>
          </p:cNvPr>
          <p:cNvPicPr>
            <a:picLocks noChangeAspect="1"/>
          </p:cNvPicPr>
          <p:nvPr/>
        </p:nvPicPr>
        <p:blipFill>
          <a:blip r:embed="rId2"/>
          <a:stretch>
            <a:fillRect/>
          </a:stretch>
        </p:blipFill>
        <p:spPr>
          <a:xfrm>
            <a:off x="4860193" y="266601"/>
            <a:ext cx="3041289" cy="4580254"/>
          </a:xfrm>
          <a:prstGeom prst="rect">
            <a:avLst/>
          </a:prstGeom>
        </p:spPr>
      </p:pic>
      <p:pic>
        <p:nvPicPr>
          <p:cNvPr id="11" name="Picture 10" descr="A picture containing text, wall, painting&#10;&#10;Description automatically generated">
            <a:extLst>
              <a:ext uri="{FF2B5EF4-FFF2-40B4-BE49-F238E27FC236}">
                <a16:creationId xmlns:a16="http://schemas.microsoft.com/office/drawing/2014/main" id="{4FD7DFB7-A63D-EC43-A80E-45F448902771}"/>
              </a:ext>
            </a:extLst>
          </p:cNvPr>
          <p:cNvPicPr>
            <a:picLocks noChangeAspect="1"/>
          </p:cNvPicPr>
          <p:nvPr/>
        </p:nvPicPr>
        <p:blipFill>
          <a:blip r:embed="rId3"/>
          <a:stretch>
            <a:fillRect/>
          </a:stretch>
        </p:blipFill>
        <p:spPr>
          <a:xfrm>
            <a:off x="8372475" y="1254667"/>
            <a:ext cx="3561681" cy="2671261"/>
          </a:xfrm>
          <a:prstGeom prst="rect">
            <a:avLst/>
          </a:prstGeom>
        </p:spPr>
      </p:pic>
    </p:spTree>
    <p:extLst>
      <p:ext uri="{BB962C8B-B14F-4D97-AF65-F5344CB8AC3E}">
        <p14:creationId xmlns:p14="http://schemas.microsoft.com/office/powerpoint/2010/main" val="147509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Graphic Design – </a:t>
            </a:r>
          </a:p>
          <a:p>
            <a:r>
              <a:rPr lang="en-US" i="1" dirty="0"/>
              <a:t>Visual Communications</a:t>
            </a:r>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838700" y="4807341"/>
            <a:ext cx="2815579" cy="646331"/>
          </a:xfrm>
          <a:prstGeom prst="rect">
            <a:avLst/>
          </a:prstGeom>
          <a:noFill/>
        </p:spPr>
        <p:txBody>
          <a:bodyPr wrap="none" rtlCol="0">
            <a:spAutoFit/>
          </a:bodyPr>
          <a:lstStyle/>
          <a:p>
            <a:r>
              <a:rPr lang="en-US" i="1" dirty="0"/>
              <a:t>Camp Flog Gnaw by Nick Paul</a:t>
            </a:r>
          </a:p>
          <a:p>
            <a:endParaRPr lang="en-US"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8458200" y="4807341"/>
            <a:ext cx="3331874" cy="646331"/>
          </a:xfrm>
          <a:prstGeom prst="rect">
            <a:avLst/>
          </a:prstGeom>
          <a:noFill/>
        </p:spPr>
        <p:txBody>
          <a:bodyPr wrap="none" rtlCol="0">
            <a:spAutoFit/>
          </a:bodyPr>
          <a:lstStyle/>
          <a:p>
            <a:r>
              <a:rPr lang="en-US" i="1" dirty="0"/>
              <a:t>Gift of Nature by Ashley </a:t>
            </a:r>
            <a:r>
              <a:rPr lang="en-US" i="1" dirty="0" err="1"/>
              <a:t>Winowiecki</a:t>
            </a:r>
            <a:r>
              <a:rPr lang="en-US" dirty="0"/>
              <a:t> </a:t>
            </a:r>
          </a:p>
          <a:p>
            <a:endParaRPr lang="en-US" dirty="0"/>
          </a:p>
        </p:txBody>
      </p:sp>
      <p:pic>
        <p:nvPicPr>
          <p:cNvPr id="7" name="Picture 6" descr="A picture containing text&#10;&#10;Description automatically generated">
            <a:extLst>
              <a:ext uri="{FF2B5EF4-FFF2-40B4-BE49-F238E27FC236}">
                <a16:creationId xmlns:a16="http://schemas.microsoft.com/office/drawing/2014/main" id="{4274B474-B18E-F548-B5F2-B35DF3AC6263}"/>
              </a:ext>
            </a:extLst>
          </p:cNvPr>
          <p:cNvPicPr>
            <a:picLocks noChangeAspect="1"/>
          </p:cNvPicPr>
          <p:nvPr/>
        </p:nvPicPr>
        <p:blipFill>
          <a:blip r:embed="rId2"/>
          <a:stretch>
            <a:fillRect/>
          </a:stretch>
        </p:blipFill>
        <p:spPr>
          <a:xfrm>
            <a:off x="4838700" y="263915"/>
            <a:ext cx="2981325" cy="4471988"/>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75C1442-58E4-F548-B5DA-E7EDA2928A22}"/>
              </a:ext>
            </a:extLst>
          </p:cNvPr>
          <p:cNvPicPr>
            <a:picLocks noChangeAspect="1"/>
          </p:cNvPicPr>
          <p:nvPr/>
        </p:nvPicPr>
        <p:blipFill>
          <a:blip r:embed="rId3"/>
          <a:stretch>
            <a:fillRect/>
          </a:stretch>
        </p:blipFill>
        <p:spPr>
          <a:xfrm>
            <a:off x="8458200" y="263915"/>
            <a:ext cx="2893639" cy="4471988"/>
          </a:xfrm>
          <a:prstGeom prst="rect">
            <a:avLst/>
          </a:prstGeom>
        </p:spPr>
      </p:pic>
    </p:spTree>
    <p:extLst>
      <p:ext uri="{BB962C8B-B14F-4D97-AF65-F5344CB8AC3E}">
        <p14:creationId xmlns:p14="http://schemas.microsoft.com/office/powerpoint/2010/main" val="239720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Graphic Design – </a:t>
            </a:r>
          </a:p>
          <a:p>
            <a:r>
              <a:rPr lang="en-US" i="1" dirty="0"/>
              <a:t>Visual Communications</a:t>
            </a:r>
            <a:endParaRPr lang="en-US" dirty="0"/>
          </a:p>
          <a:p>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5194334" y="4329581"/>
            <a:ext cx="5552995" cy="1200329"/>
          </a:xfrm>
          <a:prstGeom prst="rect">
            <a:avLst/>
          </a:prstGeom>
          <a:noFill/>
        </p:spPr>
        <p:txBody>
          <a:bodyPr wrap="square" rtlCol="0">
            <a:spAutoFit/>
          </a:bodyPr>
          <a:lstStyle/>
          <a:p>
            <a:r>
              <a:rPr lang="en-US" i="1" dirty="0"/>
              <a:t>Personal Brand Packaging Design Poster </a:t>
            </a:r>
          </a:p>
          <a:p>
            <a:r>
              <a:rPr lang="en-US" i="1" dirty="0"/>
              <a:t>By </a:t>
            </a:r>
            <a:r>
              <a:rPr lang="en-US" i="1" dirty="0" err="1"/>
              <a:t>Caixia</a:t>
            </a:r>
            <a:r>
              <a:rPr lang="en-US" i="1" dirty="0"/>
              <a:t> Liu</a:t>
            </a:r>
          </a:p>
          <a:p>
            <a:endParaRPr lang="en-US" i="1" dirty="0"/>
          </a:p>
          <a:p>
            <a:endParaRPr lang="en-US" dirty="0"/>
          </a:p>
        </p:txBody>
      </p:sp>
      <p:pic>
        <p:nvPicPr>
          <p:cNvPr id="7" name="Picture 6" descr="Graphical user interface, application, Teams&#10;&#10;Description automatically generated">
            <a:extLst>
              <a:ext uri="{FF2B5EF4-FFF2-40B4-BE49-F238E27FC236}">
                <a16:creationId xmlns:a16="http://schemas.microsoft.com/office/drawing/2014/main" id="{B0BC4227-6DE4-5943-967B-4B2611148C88}"/>
              </a:ext>
            </a:extLst>
          </p:cNvPr>
          <p:cNvPicPr>
            <a:picLocks noChangeAspect="1"/>
          </p:cNvPicPr>
          <p:nvPr/>
        </p:nvPicPr>
        <p:blipFill>
          <a:blip r:embed="rId2"/>
          <a:stretch>
            <a:fillRect/>
          </a:stretch>
        </p:blipFill>
        <p:spPr>
          <a:xfrm>
            <a:off x="5194334" y="357203"/>
            <a:ext cx="4871226" cy="3793686"/>
          </a:xfrm>
          <a:prstGeom prst="rect">
            <a:avLst/>
          </a:prstGeom>
        </p:spPr>
      </p:pic>
    </p:spTree>
    <p:extLst>
      <p:ext uri="{BB962C8B-B14F-4D97-AF65-F5344CB8AC3E}">
        <p14:creationId xmlns:p14="http://schemas.microsoft.com/office/powerpoint/2010/main" val="1504172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Jewelry/Metalwork</a:t>
            </a:r>
            <a:r>
              <a:rPr lang="en-US" dirty="0"/>
              <a:t> </a:t>
            </a:r>
          </a:p>
        </p:txBody>
      </p:sp>
      <p:sp>
        <p:nvSpPr>
          <p:cNvPr id="10" name="TextBox 9">
            <a:extLst>
              <a:ext uri="{FF2B5EF4-FFF2-40B4-BE49-F238E27FC236}">
                <a16:creationId xmlns:a16="http://schemas.microsoft.com/office/drawing/2014/main" id="{144860AA-9140-A249-8EEF-0F09CCD627CD}"/>
              </a:ext>
            </a:extLst>
          </p:cNvPr>
          <p:cNvSpPr txBox="1"/>
          <p:nvPr/>
        </p:nvSpPr>
        <p:spPr>
          <a:xfrm>
            <a:off x="4885456" y="3717112"/>
            <a:ext cx="3069366" cy="646331"/>
          </a:xfrm>
          <a:prstGeom prst="rect">
            <a:avLst/>
          </a:prstGeom>
          <a:noFill/>
        </p:spPr>
        <p:txBody>
          <a:bodyPr wrap="none" rtlCol="0">
            <a:spAutoFit/>
          </a:bodyPr>
          <a:lstStyle/>
          <a:p>
            <a:r>
              <a:rPr lang="en-US" i="1" dirty="0"/>
              <a:t>Silver Spoon by Catrina </a:t>
            </a:r>
            <a:r>
              <a:rPr lang="en-US" i="1" dirty="0" err="1"/>
              <a:t>Oberfeldt</a:t>
            </a:r>
            <a:endParaRPr lang="en-US" i="1" dirty="0"/>
          </a:p>
          <a:p>
            <a:endParaRPr lang="en-US"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8852303" y="4807340"/>
            <a:ext cx="3339697" cy="369332"/>
          </a:xfrm>
          <a:prstGeom prst="rect">
            <a:avLst/>
          </a:prstGeom>
          <a:noFill/>
        </p:spPr>
        <p:txBody>
          <a:bodyPr wrap="none" rtlCol="0">
            <a:spAutoFit/>
          </a:bodyPr>
          <a:lstStyle/>
          <a:p>
            <a:r>
              <a:rPr lang="en-US" i="1" dirty="0"/>
              <a:t>Treasure Found by Catrina </a:t>
            </a:r>
            <a:r>
              <a:rPr lang="en-US" i="1" dirty="0" err="1"/>
              <a:t>Oberfeldt</a:t>
            </a:r>
            <a:endParaRPr lang="en-US" i="1" dirty="0"/>
          </a:p>
        </p:txBody>
      </p:sp>
      <p:pic>
        <p:nvPicPr>
          <p:cNvPr id="7" name="Picture 6" descr="A silver ring on a white surface&#10;&#10;Description automatically generated with medium confidence">
            <a:extLst>
              <a:ext uri="{FF2B5EF4-FFF2-40B4-BE49-F238E27FC236}">
                <a16:creationId xmlns:a16="http://schemas.microsoft.com/office/drawing/2014/main" id="{1ED822DE-72FC-CC43-AC39-59D99E0555D3}"/>
              </a:ext>
            </a:extLst>
          </p:cNvPr>
          <p:cNvPicPr>
            <a:picLocks noChangeAspect="1"/>
          </p:cNvPicPr>
          <p:nvPr/>
        </p:nvPicPr>
        <p:blipFill rotWithShape="1">
          <a:blip r:embed="rId2"/>
          <a:srcRect l="16853" t="33220" r="9542" b="25649"/>
          <a:stretch/>
        </p:blipFill>
        <p:spPr>
          <a:xfrm>
            <a:off x="4885456" y="798973"/>
            <a:ext cx="3797085" cy="2820691"/>
          </a:xfrm>
          <a:prstGeom prst="rect">
            <a:avLst/>
          </a:prstGeom>
        </p:spPr>
      </p:pic>
      <p:pic>
        <p:nvPicPr>
          <p:cNvPr id="11" name="Picture 10">
            <a:extLst>
              <a:ext uri="{FF2B5EF4-FFF2-40B4-BE49-F238E27FC236}">
                <a16:creationId xmlns:a16="http://schemas.microsoft.com/office/drawing/2014/main" id="{A802ACE5-0246-264D-A907-CD007EA4E580}"/>
              </a:ext>
            </a:extLst>
          </p:cNvPr>
          <p:cNvPicPr>
            <a:picLocks noChangeAspect="1"/>
          </p:cNvPicPr>
          <p:nvPr/>
        </p:nvPicPr>
        <p:blipFill rotWithShape="1">
          <a:blip r:embed="rId3"/>
          <a:srcRect t="4294" b="14802"/>
          <a:stretch/>
        </p:blipFill>
        <p:spPr>
          <a:xfrm>
            <a:off x="8971661" y="247974"/>
            <a:ext cx="3060239" cy="4401518"/>
          </a:xfrm>
          <a:prstGeom prst="rect">
            <a:avLst/>
          </a:prstGeom>
        </p:spPr>
      </p:pic>
    </p:spTree>
    <p:extLst>
      <p:ext uri="{BB962C8B-B14F-4D97-AF65-F5344CB8AC3E}">
        <p14:creationId xmlns:p14="http://schemas.microsoft.com/office/powerpoint/2010/main" val="1467305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Painting</a:t>
            </a:r>
          </a:p>
          <a:p>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018377" y="4966742"/>
            <a:ext cx="2808461" cy="646331"/>
          </a:xfrm>
          <a:prstGeom prst="rect">
            <a:avLst/>
          </a:prstGeom>
          <a:noFill/>
        </p:spPr>
        <p:txBody>
          <a:bodyPr wrap="none" rtlCol="0">
            <a:spAutoFit/>
          </a:bodyPr>
          <a:lstStyle/>
          <a:p>
            <a:r>
              <a:rPr lang="en-US" i="1" dirty="0"/>
              <a:t>Hezekiah by </a:t>
            </a:r>
            <a:r>
              <a:rPr lang="en-US" i="1" dirty="0" err="1"/>
              <a:t>Kyniesha</a:t>
            </a:r>
            <a:r>
              <a:rPr lang="en-US" i="1" dirty="0"/>
              <a:t> Overall</a:t>
            </a:r>
          </a:p>
          <a:p>
            <a:endParaRPr lang="en-US" dirty="0"/>
          </a:p>
        </p:txBody>
      </p:sp>
      <p:pic>
        <p:nvPicPr>
          <p:cNvPr id="7" name="Picture 6" descr="A picture containing colorful&#10;&#10;Description automatically generated">
            <a:extLst>
              <a:ext uri="{FF2B5EF4-FFF2-40B4-BE49-F238E27FC236}">
                <a16:creationId xmlns:a16="http://schemas.microsoft.com/office/drawing/2014/main" id="{5C74AC33-CBD5-1442-9D12-95FBB2AEF0A3}"/>
              </a:ext>
            </a:extLst>
          </p:cNvPr>
          <p:cNvPicPr>
            <a:picLocks noChangeAspect="1"/>
          </p:cNvPicPr>
          <p:nvPr/>
        </p:nvPicPr>
        <p:blipFill>
          <a:blip r:embed="rId2"/>
          <a:stretch>
            <a:fillRect/>
          </a:stretch>
        </p:blipFill>
        <p:spPr>
          <a:xfrm>
            <a:off x="7037450" y="280076"/>
            <a:ext cx="4196608" cy="5173596"/>
          </a:xfrm>
          <a:prstGeom prst="rect">
            <a:avLst/>
          </a:prstGeom>
        </p:spPr>
      </p:pic>
    </p:spTree>
    <p:extLst>
      <p:ext uri="{BB962C8B-B14F-4D97-AF65-F5344CB8AC3E}">
        <p14:creationId xmlns:p14="http://schemas.microsoft.com/office/powerpoint/2010/main" val="959416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Painting</a:t>
            </a:r>
          </a:p>
          <a:p>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916320" y="4415604"/>
            <a:ext cx="3414140" cy="646331"/>
          </a:xfrm>
          <a:prstGeom prst="rect">
            <a:avLst/>
          </a:prstGeom>
          <a:noFill/>
        </p:spPr>
        <p:txBody>
          <a:bodyPr wrap="none" rtlCol="0">
            <a:spAutoFit/>
          </a:bodyPr>
          <a:lstStyle/>
          <a:p>
            <a:r>
              <a:rPr lang="en-US" i="1" dirty="0"/>
              <a:t>Grandma’s Sinks #2 by Grace Walker</a:t>
            </a:r>
          </a:p>
          <a:p>
            <a:endParaRPr lang="en-US"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8749222" y="4807341"/>
            <a:ext cx="3073855" cy="646331"/>
          </a:xfrm>
          <a:prstGeom prst="rect">
            <a:avLst/>
          </a:prstGeom>
          <a:noFill/>
        </p:spPr>
        <p:txBody>
          <a:bodyPr wrap="none" rtlCol="0">
            <a:spAutoFit/>
          </a:bodyPr>
          <a:lstStyle/>
          <a:p>
            <a:r>
              <a:rPr lang="en-US" i="1" dirty="0"/>
              <a:t>Edge of Darkness by Grace West</a:t>
            </a:r>
            <a:r>
              <a:rPr lang="en-US" dirty="0"/>
              <a:t> </a:t>
            </a:r>
          </a:p>
          <a:p>
            <a:endParaRPr lang="en-US" dirty="0"/>
          </a:p>
        </p:txBody>
      </p:sp>
      <p:pic>
        <p:nvPicPr>
          <p:cNvPr id="7" name="Picture 6" descr="A picture containing indoor&#10;&#10;Description automatically generated">
            <a:extLst>
              <a:ext uri="{FF2B5EF4-FFF2-40B4-BE49-F238E27FC236}">
                <a16:creationId xmlns:a16="http://schemas.microsoft.com/office/drawing/2014/main" id="{067837F5-F42E-4D4F-9C1C-A13E56DCADE3}"/>
              </a:ext>
            </a:extLst>
          </p:cNvPr>
          <p:cNvPicPr>
            <a:picLocks noChangeAspect="1"/>
          </p:cNvPicPr>
          <p:nvPr/>
        </p:nvPicPr>
        <p:blipFill>
          <a:blip r:embed="rId2"/>
          <a:stretch>
            <a:fillRect/>
          </a:stretch>
        </p:blipFill>
        <p:spPr>
          <a:xfrm>
            <a:off x="4916320" y="1463453"/>
            <a:ext cx="3576751" cy="2856532"/>
          </a:xfrm>
          <a:prstGeom prst="rect">
            <a:avLst/>
          </a:prstGeom>
        </p:spPr>
      </p:pic>
      <p:pic>
        <p:nvPicPr>
          <p:cNvPr id="11" name="Picture 10" descr="A close-up of a person's face&#10;&#10;Description automatically generated with medium confidence">
            <a:extLst>
              <a:ext uri="{FF2B5EF4-FFF2-40B4-BE49-F238E27FC236}">
                <a16:creationId xmlns:a16="http://schemas.microsoft.com/office/drawing/2014/main" id="{0E8E3097-D85D-7441-A3AD-1792E47AD4FD}"/>
              </a:ext>
            </a:extLst>
          </p:cNvPr>
          <p:cNvPicPr>
            <a:picLocks noChangeAspect="1"/>
          </p:cNvPicPr>
          <p:nvPr/>
        </p:nvPicPr>
        <p:blipFill>
          <a:blip r:embed="rId3"/>
          <a:stretch>
            <a:fillRect/>
          </a:stretch>
        </p:blipFill>
        <p:spPr>
          <a:xfrm>
            <a:off x="8865299" y="666590"/>
            <a:ext cx="3140721" cy="4029559"/>
          </a:xfrm>
          <a:prstGeom prst="rect">
            <a:avLst/>
          </a:prstGeom>
        </p:spPr>
      </p:pic>
    </p:spTree>
    <p:extLst>
      <p:ext uri="{BB962C8B-B14F-4D97-AF65-F5344CB8AC3E}">
        <p14:creationId xmlns:p14="http://schemas.microsoft.com/office/powerpoint/2010/main" val="2980143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Printmaking</a:t>
            </a:r>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967098" y="4807340"/>
            <a:ext cx="2719719" cy="369332"/>
          </a:xfrm>
          <a:prstGeom prst="rect">
            <a:avLst/>
          </a:prstGeom>
          <a:noFill/>
        </p:spPr>
        <p:txBody>
          <a:bodyPr wrap="none" rtlCol="0">
            <a:spAutoFit/>
          </a:bodyPr>
          <a:lstStyle/>
          <a:p>
            <a:r>
              <a:rPr lang="en-US" i="1" dirty="0"/>
              <a:t>Greenhouse by Noelle Stoops</a:t>
            </a:r>
          </a:p>
        </p:txBody>
      </p:sp>
      <p:sp>
        <p:nvSpPr>
          <p:cNvPr id="13" name="TextBox 12">
            <a:extLst>
              <a:ext uri="{FF2B5EF4-FFF2-40B4-BE49-F238E27FC236}">
                <a16:creationId xmlns:a16="http://schemas.microsoft.com/office/drawing/2014/main" id="{6757319C-6425-8143-B2C1-7C201D3C4DC3}"/>
              </a:ext>
            </a:extLst>
          </p:cNvPr>
          <p:cNvSpPr txBox="1"/>
          <p:nvPr/>
        </p:nvSpPr>
        <p:spPr>
          <a:xfrm>
            <a:off x="8378964" y="4807340"/>
            <a:ext cx="2026067" cy="369332"/>
          </a:xfrm>
          <a:prstGeom prst="rect">
            <a:avLst/>
          </a:prstGeom>
          <a:noFill/>
        </p:spPr>
        <p:txBody>
          <a:bodyPr wrap="none" rtlCol="0">
            <a:spAutoFit/>
          </a:bodyPr>
          <a:lstStyle/>
          <a:p>
            <a:r>
              <a:rPr lang="en-US" i="1" dirty="0"/>
              <a:t>Moon by </a:t>
            </a:r>
            <a:r>
              <a:rPr lang="en-US" i="1" dirty="0" err="1"/>
              <a:t>Valen</a:t>
            </a:r>
            <a:r>
              <a:rPr lang="en-US" i="1" dirty="0"/>
              <a:t> Fulton</a:t>
            </a:r>
          </a:p>
        </p:txBody>
      </p:sp>
      <p:pic>
        <p:nvPicPr>
          <p:cNvPr id="5" name="Picture 4" descr="A picture containing text, book&#10;&#10;Description automatically generated">
            <a:extLst>
              <a:ext uri="{FF2B5EF4-FFF2-40B4-BE49-F238E27FC236}">
                <a16:creationId xmlns:a16="http://schemas.microsoft.com/office/drawing/2014/main" id="{5EFBA86A-10D0-8B45-A5A0-2F94F5762B06}"/>
              </a:ext>
            </a:extLst>
          </p:cNvPr>
          <p:cNvPicPr>
            <a:picLocks noChangeAspect="1"/>
          </p:cNvPicPr>
          <p:nvPr/>
        </p:nvPicPr>
        <p:blipFill>
          <a:blip r:embed="rId2"/>
          <a:stretch>
            <a:fillRect/>
          </a:stretch>
        </p:blipFill>
        <p:spPr>
          <a:xfrm>
            <a:off x="4967098" y="557414"/>
            <a:ext cx="3079680" cy="4255017"/>
          </a:xfrm>
          <a:prstGeom prst="rect">
            <a:avLst/>
          </a:prstGeom>
        </p:spPr>
      </p:pic>
      <p:pic>
        <p:nvPicPr>
          <p:cNvPr id="8" name="Picture 7">
            <a:extLst>
              <a:ext uri="{FF2B5EF4-FFF2-40B4-BE49-F238E27FC236}">
                <a16:creationId xmlns:a16="http://schemas.microsoft.com/office/drawing/2014/main" id="{BBF16858-F5A6-4743-AE48-69FB5CEC9A17}"/>
              </a:ext>
            </a:extLst>
          </p:cNvPr>
          <p:cNvPicPr>
            <a:picLocks noChangeAspect="1"/>
          </p:cNvPicPr>
          <p:nvPr/>
        </p:nvPicPr>
        <p:blipFill>
          <a:blip r:embed="rId3"/>
          <a:stretch>
            <a:fillRect/>
          </a:stretch>
        </p:blipFill>
        <p:spPr>
          <a:xfrm>
            <a:off x="8378964" y="1196422"/>
            <a:ext cx="3244947" cy="3244947"/>
          </a:xfrm>
          <a:prstGeom prst="rect">
            <a:avLst/>
          </a:prstGeom>
        </p:spPr>
      </p:pic>
    </p:spTree>
    <p:extLst>
      <p:ext uri="{BB962C8B-B14F-4D97-AF65-F5344CB8AC3E}">
        <p14:creationId xmlns:p14="http://schemas.microsoft.com/office/powerpoint/2010/main" val="3595739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Printmaking</a:t>
            </a:r>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867377" y="4008867"/>
            <a:ext cx="2567306" cy="923330"/>
          </a:xfrm>
          <a:prstGeom prst="rect">
            <a:avLst/>
          </a:prstGeom>
          <a:noFill/>
        </p:spPr>
        <p:txBody>
          <a:bodyPr wrap="none" rtlCol="0">
            <a:spAutoFit/>
          </a:bodyPr>
          <a:lstStyle/>
          <a:p>
            <a:r>
              <a:rPr lang="en-US" i="1" dirty="0"/>
              <a:t>View of Paris: After Morisot </a:t>
            </a:r>
          </a:p>
          <a:p>
            <a:r>
              <a:rPr lang="en-US" i="1" dirty="0"/>
              <a:t>by Austin Baker</a:t>
            </a:r>
          </a:p>
          <a:p>
            <a:endParaRPr lang="en-US"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8852303" y="4856325"/>
            <a:ext cx="2455672" cy="369332"/>
          </a:xfrm>
          <a:prstGeom prst="rect">
            <a:avLst/>
          </a:prstGeom>
          <a:noFill/>
        </p:spPr>
        <p:txBody>
          <a:bodyPr wrap="none" rtlCol="0">
            <a:spAutoFit/>
          </a:bodyPr>
          <a:lstStyle/>
          <a:p>
            <a:r>
              <a:rPr lang="en-US" i="1" dirty="0"/>
              <a:t>8.21.2017 by </a:t>
            </a:r>
            <a:r>
              <a:rPr lang="en-US" i="1" dirty="0" err="1"/>
              <a:t>Valen</a:t>
            </a:r>
            <a:r>
              <a:rPr lang="en-US" i="1" dirty="0"/>
              <a:t> Fulton</a:t>
            </a:r>
          </a:p>
        </p:txBody>
      </p:sp>
      <p:pic>
        <p:nvPicPr>
          <p:cNvPr id="5" name="Picture 4">
            <a:extLst>
              <a:ext uri="{FF2B5EF4-FFF2-40B4-BE49-F238E27FC236}">
                <a16:creationId xmlns:a16="http://schemas.microsoft.com/office/drawing/2014/main" id="{1165EBC3-4468-FC44-B52F-750DCE06A7DC}"/>
              </a:ext>
            </a:extLst>
          </p:cNvPr>
          <p:cNvPicPr>
            <a:picLocks noChangeAspect="1"/>
          </p:cNvPicPr>
          <p:nvPr/>
        </p:nvPicPr>
        <p:blipFill>
          <a:blip r:embed="rId2"/>
          <a:stretch>
            <a:fillRect/>
          </a:stretch>
        </p:blipFill>
        <p:spPr>
          <a:xfrm>
            <a:off x="8852303" y="547132"/>
            <a:ext cx="3122743" cy="413112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DA3915E-D3FA-C141-919F-58DCE4E29924}"/>
              </a:ext>
            </a:extLst>
          </p:cNvPr>
          <p:cNvPicPr>
            <a:picLocks noChangeAspect="1"/>
          </p:cNvPicPr>
          <p:nvPr/>
        </p:nvPicPr>
        <p:blipFill>
          <a:blip r:embed="rId3"/>
          <a:stretch>
            <a:fillRect/>
          </a:stretch>
        </p:blipFill>
        <p:spPr>
          <a:xfrm>
            <a:off x="4885456" y="1343820"/>
            <a:ext cx="3477932" cy="2624100"/>
          </a:xfrm>
          <a:prstGeom prst="rect">
            <a:avLst/>
          </a:prstGeom>
        </p:spPr>
      </p:pic>
    </p:spTree>
    <p:extLst>
      <p:ext uri="{BB962C8B-B14F-4D97-AF65-F5344CB8AC3E}">
        <p14:creationId xmlns:p14="http://schemas.microsoft.com/office/powerpoint/2010/main" val="182919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Sculpture</a:t>
            </a:r>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826144" y="4807340"/>
            <a:ext cx="2646174" cy="646331"/>
          </a:xfrm>
          <a:prstGeom prst="rect">
            <a:avLst/>
          </a:prstGeom>
          <a:noFill/>
        </p:spPr>
        <p:txBody>
          <a:bodyPr wrap="none" rtlCol="0">
            <a:spAutoFit/>
          </a:bodyPr>
          <a:lstStyle/>
          <a:p>
            <a:r>
              <a:rPr lang="en-US" i="1" dirty="0"/>
              <a:t>Kinship by Catrina </a:t>
            </a:r>
            <a:r>
              <a:rPr lang="en-US" i="1" dirty="0" err="1"/>
              <a:t>Oberfeldt</a:t>
            </a:r>
            <a:endParaRPr lang="en-US" i="1" dirty="0"/>
          </a:p>
          <a:p>
            <a:endParaRPr lang="en-US" dirty="0"/>
          </a:p>
        </p:txBody>
      </p:sp>
      <p:pic>
        <p:nvPicPr>
          <p:cNvPr id="8" name="Picture 7" descr="A picture containing plant&#10;&#10;Description automatically generated">
            <a:extLst>
              <a:ext uri="{FF2B5EF4-FFF2-40B4-BE49-F238E27FC236}">
                <a16:creationId xmlns:a16="http://schemas.microsoft.com/office/drawing/2014/main" id="{AA286C86-B905-7541-B993-8CB3778F643B}"/>
              </a:ext>
            </a:extLst>
          </p:cNvPr>
          <p:cNvPicPr>
            <a:picLocks noChangeAspect="1"/>
          </p:cNvPicPr>
          <p:nvPr/>
        </p:nvPicPr>
        <p:blipFill>
          <a:blip r:embed="rId2"/>
          <a:stretch>
            <a:fillRect/>
          </a:stretch>
        </p:blipFill>
        <p:spPr>
          <a:xfrm>
            <a:off x="7749431" y="319254"/>
            <a:ext cx="3635781" cy="5453671"/>
          </a:xfrm>
          <a:prstGeom prst="rect">
            <a:avLst/>
          </a:prstGeom>
        </p:spPr>
      </p:pic>
    </p:spTree>
    <p:extLst>
      <p:ext uri="{BB962C8B-B14F-4D97-AF65-F5344CB8AC3E}">
        <p14:creationId xmlns:p14="http://schemas.microsoft.com/office/powerpoint/2010/main" val="1157246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Sculpture</a:t>
            </a:r>
            <a:endParaRPr lang="en-US" dirty="0"/>
          </a:p>
        </p:txBody>
      </p:sp>
      <p:sp>
        <p:nvSpPr>
          <p:cNvPr id="6" name="TextBox 5">
            <a:extLst>
              <a:ext uri="{FF2B5EF4-FFF2-40B4-BE49-F238E27FC236}">
                <a16:creationId xmlns:a16="http://schemas.microsoft.com/office/drawing/2014/main" id="{1B64500D-CEE4-7543-9D48-38AEF1694B3E}"/>
              </a:ext>
            </a:extLst>
          </p:cNvPr>
          <p:cNvSpPr txBox="1"/>
          <p:nvPr/>
        </p:nvSpPr>
        <p:spPr>
          <a:xfrm>
            <a:off x="2755722" y="4966742"/>
            <a:ext cx="3822328" cy="646331"/>
          </a:xfrm>
          <a:prstGeom prst="rect">
            <a:avLst/>
          </a:prstGeom>
          <a:noFill/>
        </p:spPr>
        <p:txBody>
          <a:bodyPr wrap="none" rtlCol="0">
            <a:spAutoFit/>
          </a:bodyPr>
          <a:lstStyle/>
          <a:p>
            <a:r>
              <a:rPr lang="en-US" i="1" dirty="0"/>
              <a:t>Isolated Fracture by Savanna Henderson </a:t>
            </a:r>
          </a:p>
          <a:p>
            <a:endParaRPr lang="en-US" dirty="0"/>
          </a:p>
        </p:txBody>
      </p:sp>
      <p:pic>
        <p:nvPicPr>
          <p:cNvPr id="5" name="Picture 4" descr="A picture containing text, chocolate, dish, eaten&#10;&#10;Description automatically generated">
            <a:extLst>
              <a:ext uri="{FF2B5EF4-FFF2-40B4-BE49-F238E27FC236}">
                <a16:creationId xmlns:a16="http://schemas.microsoft.com/office/drawing/2014/main" id="{DBCDA187-ED9C-AD4A-B1FA-6A1C095AAD3A}"/>
              </a:ext>
            </a:extLst>
          </p:cNvPr>
          <p:cNvPicPr>
            <a:picLocks noChangeAspect="1"/>
          </p:cNvPicPr>
          <p:nvPr/>
        </p:nvPicPr>
        <p:blipFill>
          <a:blip r:embed="rId2"/>
          <a:stretch>
            <a:fillRect/>
          </a:stretch>
        </p:blipFill>
        <p:spPr>
          <a:xfrm>
            <a:off x="6578050" y="650546"/>
            <a:ext cx="3739142" cy="4791088"/>
          </a:xfrm>
          <a:prstGeom prst="rect">
            <a:avLst/>
          </a:prstGeom>
        </p:spPr>
      </p:pic>
    </p:spTree>
    <p:extLst>
      <p:ext uri="{BB962C8B-B14F-4D97-AF65-F5344CB8AC3E}">
        <p14:creationId xmlns:p14="http://schemas.microsoft.com/office/powerpoint/2010/main" val="335668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8" name="Rectangle 3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3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2" name="Straight Connector 3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40">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4" name="Rectangle 42">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44">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3">
            <a:extLst>
              <a:ext uri="{FF2B5EF4-FFF2-40B4-BE49-F238E27FC236}">
                <a16:creationId xmlns:a16="http://schemas.microsoft.com/office/drawing/2014/main" id="{540EA9BE-CE01-844F-9A64-7830246CD4CE}"/>
              </a:ext>
            </a:extLst>
          </p:cNvPr>
          <p:cNvSpPr>
            <a:spLocks noGrp="1"/>
          </p:cNvSpPr>
          <p:nvPr>
            <p:ph type="title"/>
          </p:nvPr>
        </p:nvSpPr>
        <p:spPr>
          <a:xfrm>
            <a:off x="1451580" y="804520"/>
            <a:ext cx="4176511" cy="1049235"/>
          </a:xfrm>
        </p:spPr>
        <p:txBody>
          <a:bodyPr vert="horz" lIns="91440" tIns="45720" rIns="91440" bIns="45720" rtlCol="0" anchor="t">
            <a:normAutofit/>
          </a:bodyPr>
          <a:lstStyle/>
          <a:p>
            <a:r>
              <a:rPr lang="en-US" sz="2200"/>
              <a:t>Congratulations to all the participating Artists!</a:t>
            </a:r>
          </a:p>
        </p:txBody>
      </p:sp>
      <p:sp>
        <p:nvSpPr>
          <p:cNvPr id="47" name="Rectangle 46">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 Placeholder 5">
            <a:extLst>
              <a:ext uri="{FF2B5EF4-FFF2-40B4-BE49-F238E27FC236}">
                <a16:creationId xmlns:a16="http://schemas.microsoft.com/office/drawing/2014/main" id="{CEF65988-1131-BD47-8905-80BB1232B30D}"/>
              </a:ext>
            </a:extLst>
          </p:cNvPr>
          <p:cNvSpPr>
            <a:spLocks noGrp="1"/>
          </p:cNvSpPr>
          <p:nvPr>
            <p:ph type="body" sz="half" idx="2"/>
          </p:nvPr>
        </p:nvSpPr>
        <p:spPr>
          <a:xfrm>
            <a:off x="1451581" y="2015732"/>
            <a:ext cx="4172212" cy="3450613"/>
          </a:xfrm>
        </p:spPr>
        <p:txBody>
          <a:bodyPr vert="horz" lIns="91440" tIns="45720" rIns="91440" bIns="45720" rtlCol="0" anchor="t">
            <a:normAutofit fontScale="92500" lnSpcReduction="20000"/>
          </a:bodyPr>
          <a:lstStyle/>
          <a:p>
            <a:pPr indent="-228600">
              <a:buFont typeface="Arial" panose="020B0604020202020204" pitchFamily="34" charset="0"/>
              <a:buChar char="•"/>
            </a:pPr>
            <a:r>
              <a:rPr lang="en-US" dirty="0"/>
              <a:t>On behalf of the faculty, we are so proud of our students and all their hard work this year.  Special thanks goes to the Director, Jennifer Seas and Assistant Director, Mike Schuetz of the </a:t>
            </a:r>
            <a:r>
              <a:rPr lang="en-US" dirty="0" err="1"/>
              <a:t>Tarble</a:t>
            </a:r>
            <a:r>
              <a:rPr lang="en-US" dirty="0"/>
              <a:t> Arts Center for their curatorial vision of putting together four exhibitions displaying all the works juried into this year’s show.  </a:t>
            </a:r>
          </a:p>
          <a:p>
            <a:pPr indent="-228600">
              <a:buFont typeface="Arial" panose="020B0604020202020204" pitchFamily="34" charset="0"/>
              <a:buChar char="•"/>
            </a:pPr>
            <a:r>
              <a:rPr lang="en-US" dirty="0"/>
              <a:t>The works were curated into these four shows:</a:t>
            </a:r>
            <a:br>
              <a:rPr lang="en-US" dirty="0"/>
            </a:br>
            <a:r>
              <a:rPr lang="en-US" dirty="0"/>
              <a:t> </a:t>
            </a:r>
            <a:br>
              <a:rPr lang="en-US" dirty="0"/>
            </a:br>
            <a:r>
              <a:rPr lang="en-US" dirty="0"/>
              <a:t>	1 – Nocturne</a:t>
            </a:r>
            <a:br>
              <a:rPr lang="en-US" dirty="0"/>
            </a:br>
            <a:r>
              <a:rPr lang="en-US" dirty="0"/>
              <a:t>	2 – Emo Drips</a:t>
            </a:r>
            <a:br>
              <a:rPr lang="en-US" dirty="0"/>
            </a:br>
            <a:r>
              <a:rPr lang="en-US" dirty="0"/>
              <a:t>	3 – Viewfinders</a:t>
            </a:r>
            <a:br>
              <a:rPr lang="en-US" dirty="0"/>
            </a:br>
            <a:r>
              <a:rPr lang="en-US" dirty="0"/>
              <a:t>	4 – Color &amp; Form</a:t>
            </a:r>
          </a:p>
        </p:txBody>
      </p:sp>
      <p:pic>
        <p:nvPicPr>
          <p:cNvPr id="9" name="Content Placeholder 8" descr="Text&#10;&#10;Description automatically generated">
            <a:extLst>
              <a:ext uri="{FF2B5EF4-FFF2-40B4-BE49-F238E27FC236}">
                <a16:creationId xmlns:a16="http://schemas.microsoft.com/office/drawing/2014/main" id="{A0FE224E-FE3D-DC48-8EC2-7948C26C3582}"/>
              </a:ext>
            </a:extLst>
          </p:cNvPr>
          <p:cNvPicPr>
            <a:picLocks noGrp="1" noChangeAspect="1"/>
          </p:cNvPicPr>
          <p:nvPr>
            <p:ph idx="1"/>
          </p:nvPr>
        </p:nvPicPr>
        <p:blipFill rotWithShape="1">
          <a:blip r:embed="rId3"/>
          <a:srcRect t="7250" b="15241"/>
          <a:stretch/>
        </p:blipFill>
        <p:spPr>
          <a:xfrm>
            <a:off x="6094411" y="1545516"/>
            <a:ext cx="4960442" cy="2883609"/>
          </a:xfrm>
          <a:prstGeom prst="rect">
            <a:avLst/>
          </a:prstGeom>
        </p:spPr>
      </p:pic>
      <p:pic>
        <p:nvPicPr>
          <p:cNvPr id="49" name="Picture 48">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1" name="Straight Connector 50">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38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1" name="Rectangle 1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3" name="Picture 1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5" name="Straight Connector 2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2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25">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7">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a:t>2D and 3D Foundations</a:t>
            </a:r>
            <a:endParaRPr lang="en-US" cap="all"/>
          </a:p>
        </p:txBody>
      </p:sp>
      <p:cxnSp>
        <p:nvCxnSpPr>
          <p:cNvPr id="30" name="Straight Connector 29">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Picture 6" descr="A picture containing aircraft, several&#10;&#10;Description automatically generated">
            <a:extLst>
              <a:ext uri="{FF2B5EF4-FFF2-40B4-BE49-F238E27FC236}">
                <a16:creationId xmlns:a16="http://schemas.microsoft.com/office/drawing/2014/main" id="{8A63F05A-1751-0145-99AA-AB94D53FB3F7}"/>
              </a:ext>
            </a:extLst>
          </p:cNvPr>
          <p:cNvPicPr>
            <a:picLocks noChangeAspect="1"/>
          </p:cNvPicPr>
          <p:nvPr/>
        </p:nvPicPr>
        <p:blipFill>
          <a:blip r:embed="rId3"/>
          <a:stretch>
            <a:fillRect/>
          </a:stretch>
        </p:blipFill>
        <p:spPr>
          <a:xfrm>
            <a:off x="6535548" y="301426"/>
            <a:ext cx="4519303" cy="5164919"/>
          </a:xfrm>
          <a:prstGeom prst="rect">
            <a:avLst/>
          </a:prstGeom>
        </p:spPr>
      </p:pic>
      <p:pic>
        <p:nvPicPr>
          <p:cNvPr id="32" name="Picture 31">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57319C-6425-8143-B2C1-7C201D3C4DC3}"/>
              </a:ext>
            </a:extLst>
          </p:cNvPr>
          <p:cNvSpPr txBox="1"/>
          <p:nvPr/>
        </p:nvSpPr>
        <p:spPr>
          <a:xfrm>
            <a:off x="4285526" y="4744389"/>
            <a:ext cx="1929952" cy="723275"/>
          </a:xfrm>
          <a:prstGeom prst="rect">
            <a:avLst/>
          </a:prstGeom>
          <a:noFill/>
        </p:spPr>
        <p:txBody>
          <a:bodyPr wrap="none" rtlCol="0">
            <a:spAutoFit/>
          </a:bodyPr>
          <a:lstStyle/>
          <a:p>
            <a:pPr>
              <a:spcAft>
                <a:spcPts val="600"/>
              </a:spcAft>
            </a:pPr>
            <a:r>
              <a:rPr lang="en-US" i="1" dirty="0"/>
              <a:t>A Blissful Wandering</a:t>
            </a:r>
          </a:p>
          <a:p>
            <a:pPr>
              <a:spcAft>
                <a:spcPts val="600"/>
              </a:spcAft>
            </a:pPr>
            <a:r>
              <a:rPr lang="en-US" i="1" dirty="0"/>
              <a:t>by Isabella </a:t>
            </a:r>
            <a:r>
              <a:rPr lang="en-US" i="1" dirty="0" err="1"/>
              <a:t>Gullotta</a:t>
            </a:r>
            <a:endParaRPr lang="en-US" i="1" dirty="0"/>
          </a:p>
        </p:txBody>
      </p:sp>
    </p:spTree>
    <p:extLst>
      <p:ext uri="{BB962C8B-B14F-4D97-AF65-F5344CB8AC3E}">
        <p14:creationId xmlns:p14="http://schemas.microsoft.com/office/powerpoint/2010/main" val="62567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Advanced Drawing</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098337" y="4741982"/>
            <a:ext cx="1469569" cy="723275"/>
          </a:xfrm>
          <a:prstGeom prst="rect">
            <a:avLst/>
          </a:prstGeom>
          <a:noFill/>
        </p:spPr>
        <p:txBody>
          <a:bodyPr wrap="none" rtlCol="0">
            <a:spAutoFit/>
          </a:bodyPr>
          <a:lstStyle/>
          <a:p>
            <a:pPr>
              <a:spcAft>
                <a:spcPts val="600"/>
              </a:spcAft>
            </a:pPr>
            <a:r>
              <a:rPr lang="en-US" i="1" dirty="0"/>
              <a:t>Last Glimpse</a:t>
            </a:r>
          </a:p>
          <a:p>
            <a:pPr>
              <a:spcAft>
                <a:spcPts val="600"/>
              </a:spcAft>
            </a:pPr>
            <a:r>
              <a:rPr lang="en-US" i="1" dirty="0"/>
              <a:t>by Anna Brown</a:t>
            </a:r>
          </a:p>
        </p:txBody>
      </p:sp>
      <p:pic>
        <p:nvPicPr>
          <p:cNvPr id="5" name="Picture 4" descr="A picture containing wild dog, mammal&#10;&#10;Description automatically generated">
            <a:extLst>
              <a:ext uri="{FF2B5EF4-FFF2-40B4-BE49-F238E27FC236}">
                <a16:creationId xmlns:a16="http://schemas.microsoft.com/office/drawing/2014/main" id="{B2ED87B9-D570-9343-A8CB-3EA6DAF91C88}"/>
              </a:ext>
            </a:extLst>
          </p:cNvPr>
          <p:cNvPicPr>
            <a:picLocks noChangeAspect="1"/>
          </p:cNvPicPr>
          <p:nvPr/>
        </p:nvPicPr>
        <p:blipFill>
          <a:blip r:embed="rId2"/>
          <a:stretch>
            <a:fillRect/>
          </a:stretch>
        </p:blipFill>
        <p:spPr>
          <a:xfrm>
            <a:off x="6914062" y="325817"/>
            <a:ext cx="4576244" cy="5141847"/>
          </a:xfrm>
          <a:prstGeom prst="rect">
            <a:avLst/>
          </a:prstGeom>
        </p:spPr>
      </p:pic>
    </p:spTree>
    <p:extLst>
      <p:ext uri="{BB962C8B-B14F-4D97-AF65-F5344CB8AC3E}">
        <p14:creationId xmlns:p14="http://schemas.microsoft.com/office/powerpoint/2010/main" val="3005260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Ceramics</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4667553" y="5033754"/>
            <a:ext cx="1793120" cy="723275"/>
          </a:xfrm>
          <a:prstGeom prst="rect">
            <a:avLst/>
          </a:prstGeom>
          <a:noFill/>
        </p:spPr>
        <p:txBody>
          <a:bodyPr wrap="none" rtlCol="0">
            <a:spAutoFit/>
          </a:bodyPr>
          <a:lstStyle/>
          <a:p>
            <a:pPr>
              <a:spcAft>
                <a:spcPts val="600"/>
              </a:spcAft>
            </a:pPr>
            <a:r>
              <a:rPr lang="en-US" i="1" dirty="0"/>
              <a:t>Honesty</a:t>
            </a:r>
          </a:p>
          <a:p>
            <a:pPr>
              <a:spcAft>
                <a:spcPts val="600"/>
              </a:spcAft>
            </a:pPr>
            <a:r>
              <a:rPr lang="en-US" i="1" dirty="0"/>
              <a:t>By Tsuyoshi Suzuki</a:t>
            </a:r>
          </a:p>
        </p:txBody>
      </p:sp>
      <p:pic>
        <p:nvPicPr>
          <p:cNvPr id="5" name="Picture 4" descr="A picture containing indoor&#10;&#10;Description automatically generated">
            <a:extLst>
              <a:ext uri="{FF2B5EF4-FFF2-40B4-BE49-F238E27FC236}">
                <a16:creationId xmlns:a16="http://schemas.microsoft.com/office/drawing/2014/main" id="{FE43CB6C-5A66-294C-99A9-4FCE7275E17E}"/>
              </a:ext>
            </a:extLst>
          </p:cNvPr>
          <p:cNvPicPr>
            <a:picLocks noChangeAspect="1"/>
          </p:cNvPicPr>
          <p:nvPr/>
        </p:nvPicPr>
        <p:blipFill>
          <a:blip r:embed="rId2"/>
          <a:stretch>
            <a:fillRect/>
          </a:stretch>
        </p:blipFill>
        <p:spPr>
          <a:xfrm>
            <a:off x="6823917" y="244929"/>
            <a:ext cx="4171480" cy="5561973"/>
          </a:xfrm>
          <a:prstGeom prst="rect">
            <a:avLst/>
          </a:prstGeom>
        </p:spPr>
      </p:pic>
    </p:spTree>
    <p:extLst>
      <p:ext uri="{BB962C8B-B14F-4D97-AF65-F5344CB8AC3E}">
        <p14:creationId xmlns:p14="http://schemas.microsoft.com/office/powerpoint/2010/main" val="269581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Digital Art – Image/Video/Sound</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287563" y="5285255"/>
            <a:ext cx="4346294" cy="369332"/>
          </a:xfrm>
          <a:prstGeom prst="rect">
            <a:avLst/>
          </a:prstGeom>
          <a:noFill/>
        </p:spPr>
        <p:txBody>
          <a:bodyPr wrap="square" rtlCol="0">
            <a:spAutoFit/>
          </a:bodyPr>
          <a:lstStyle/>
          <a:p>
            <a:pPr>
              <a:spcAft>
                <a:spcPts val="600"/>
              </a:spcAft>
            </a:pPr>
            <a:r>
              <a:rPr lang="en-US" i="1" dirty="0"/>
              <a:t>Takeo’s Adventures by Kofi </a:t>
            </a:r>
            <a:r>
              <a:rPr lang="en-US" i="1" dirty="0" err="1"/>
              <a:t>Bazzell</a:t>
            </a:r>
            <a:r>
              <a:rPr lang="en-US" i="1" dirty="0"/>
              <a:t>-Smith</a:t>
            </a:r>
          </a:p>
        </p:txBody>
      </p:sp>
      <p:pic>
        <p:nvPicPr>
          <p:cNvPr id="5" name="Picture 4" descr="A picture containing text, picture frame&#10;&#10;Description automatically generated">
            <a:extLst>
              <a:ext uri="{FF2B5EF4-FFF2-40B4-BE49-F238E27FC236}">
                <a16:creationId xmlns:a16="http://schemas.microsoft.com/office/drawing/2014/main" id="{D487E3A5-CC61-CB4B-8042-03A47D53E615}"/>
              </a:ext>
            </a:extLst>
          </p:cNvPr>
          <p:cNvPicPr>
            <a:picLocks noChangeAspect="1"/>
          </p:cNvPicPr>
          <p:nvPr/>
        </p:nvPicPr>
        <p:blipFill>
          <a:blip r:embed="rId2"/>
          <a:stretch>
            <a:fillRect/>
          </a:stretch>
        </p:blipFill>
        <p:spPr>
          <a:xfrm>
            <a:off x="5287563" y="450162"/>
            <a:ext cx="6599637" cy="4691685"/>
          </a:xfrm>
          <a:prstGeom prst="rect">
            <a:avLst/>
          </a:prstGeom>
        </p:spPr>
      </p:pic>
    </p:spTree>
    <p:extLst>
      <p:ext uri="{BB962C8B-B14F-4D97-AF65-F5344CB8AC3E}">
        <p14:creationId xmlns:p14="http://schemas.microsoft.com/office/powerpoint/2010/main" val="2414318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Foundations Drawing</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777986" y="5283232"/>
            <a:ext cx="3878760" cy="369332"/>
          </a:xfrm>
          <a:prstGeom prst="rect">
            <a:avLst/>
          </a:prstGeom>
          <a:noFill/>
        </p:spPr>
        <p:txBody>
          <a:bodyPr wrap="square" rtlCol="0">
            <a:spAutoFit/>
          </a:bodyPr>
          <a:lstStyle/>
          <a:p>
            <a:pPr>
              <a:spcAft>
                <a:spcPts val="600"/>
              </a:spcAft>
            </a:pPr>
            <a:r>
              <a:rPr lang="en-US" i="1" dirty="0"/>
              <a:t>Object Still Life by Eva Weber</a:t>
            </a:r>
          </a:p>
        </p:txBody>
      </p:sp>
      <p:pic>
        <p:nvPicPr>
          <p:cNvPr id="5" name="Picture 4" descr="A picture containing indoor&#10;&#10;Description automatically generated">
            <a:extLst>
              <a:ext uri="{FF2B5EF4-FFF2-40B4-BE49-F238E27FC236}">
                <a16:creationId xmlns:a16="http://schemas.microsoft.com/office/drawing/2014/main" id="{EF0776D3-6253-F147-9650-509D64E6BB0C}"/>
              </a:ext>
            </a:extLst>
          </p:cNvPr>
          <p:cNvPicPr>
            <a:picLocks noChangeAspect="1"/>
          </p:cNvPicPr>
          <p:nvPr/>
        </p:nvPicPr>
        <p:blipFill>
          <a:blip r:embed="rId2"/>
          <a:stretch>
            <a:fillRect/>
          </a:stretch>
        </p:blipFill>
        <p:spPr>
          <a:xfrm>
            <a:off x="5777986" y="569847"/>
            <a:ext cx="6001020" cy="4572000"/>
          </a:xfrm>
          <a:prstGeom prst="rect">
            <a:avLst/>
          </a:prstGeom>
        </p:spPr>
      </p:pic>
    </p:spTree>
    <p:extLst>
      <p:ext uri="{BB962C8B-B14F-4D97-AF65-F5344CB8AC3E}">
        <p14:creationId xmlns:p14="http://schemas.microsoft.com/office/powerpoint/2010/main" val="3003510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Graphic Design – Interactive/Motion</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101955" y="5063730"/>
            <a:ext cx="2288960" cy="723275"/>
          </a:xfrm>
          <a:prstGeom prst="rect">
            <a:avLst/>
          </a:prstGeom>
          <a:noFill/>
        </p:spPr>
        <p:txBody>
          <a:bodyPr wrap="none" rtlCol="0">
            <a:spAutoFit/>
          </a:bodyPr>
          <a:lstStyle/>
          <a:p>
            <a:pPr>
              <a:spcAft>
                <a:spcPts val="600"/>
              </a:spcAft>
            </a:pPr>
            <a:r>
              <a:rPr lang="en-US" i="1" dirty="0"/>
              <a:t>Camp Flog Gnaw Promo</a:t>
            </a:r>
          </a:p>
          <a:p>
            <a:pPr>
              <a:spcAft>
                <a:spcPts val="600"/>
              </a:spcAft>
            </a:pPr>
            <a:r>
              <a:rPr lang="en-US" i="1" dirty="0"/>
              <a:t>by Nick Paul</a:t>
            </a:r>
          </a:p>
        </p:txBody>
      </p:sp>
      <p:pic>
        <p:nvPicPr>
          <p:cNvPr id="5" name="Picture 4" descr="A sign on a wall&#10;&#10;Description automatically generated with medium confidence">
            <a:extLst>
              <a:ext uri="{FF2B5EF4-FFF2-40B4-BE49-F238E27FC236}">
                <a16:creationId xmlns:a16="http://schemas.microsoft.com/office/drawing/2014/main" id="{E32EC3C5-11B5-0E4C-958C-D31FD09EAF6B}"/>
              </a:ext>
            </a:extLst>
          </p:cNvPr>
          <p:cNvPicPr>
            <a:picLocks noChangeAspect="1"/>
          </p:cNvPicPr>
          <p:nvPr/>
        </p:nvPicPr>
        <p:blipFill>
          <a:blip r:embed="rId2"/>
          <a:stretch>
            <a:fillRect/>
          </a:stretch>
        </p:blipFill>
        <p:spPr>
          <a:xfrm>
            <a:off x="7529746" y="65313"/>
            <a:ext cx="2919159" cy="6057900"/>
          </a:xfrm>
          <a:prstGeom prst="rect">
            <a:avLst/>
          </a:prstGeom>
        </p:spPr>
      </p:pic>
    </p:spTree>
    <p:extLst>
      <p:ext uri="{BB962C8B-B14F-4D97-AF65-F5344CB8AC3E}">
        <p14:creationId xmlns:p14="http://schemas.microsoft.com/office/powerpoint/2010/main" val="1723342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Graphic Design – Visual Communications</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6096000" y="4475448"/>
            <a:ext cx="3361626" cy="369332"/>
          </a:xfrm>
          <a:prstGeom prst="rect">
            <a:avLst/>
          </a:prstGeom>
          <a:noFill/>
        </p:spPr>
        <p:txBody>
          <a:bodyPr wrap="none" rtlCol="0">
            <a:spAutoFit/>
          </a:bodyPr>
          <a:lstStyle/>
          <a:p>
            <a:pPr>
              <a:spcAft>
                <a:spcPts val="600"/>
              </a:spcAft>
            </a:pPr>
            <a:r>
              <a:rPr lang="en-US" i="1" dirty="0"/>
              <a:t>Rational Serif Cards by Kelly </a:t>
            </a:r>
            <a:r>
              <a:rPr lang="en-US" i="1" dirty="0" err="1"/>
              <a:t>Cothern</a:t>
            </a:r>
            <a:endParaRPr lang="en-US" i="1" dirty="0"/>
          </a:p>
        </p:txBody>
      </p:sp>
      <p:pic>
        <p:nvPicPr>
          <p:cNvPr id="5" name="Picture 4" descr="Graphical user interface, application&#10;&#10;Description automatically generated">
            <a:extLst>
              <a:ext uri="{FF2B5EF4-FFF2-40B4-BE49-F238E27FC236}">
                <a16:creationId xmlns:a16="http://schemas.microsoft.com/office/drawing/2014/main" id="{24E5AC7F-D33E-E64D-94B1-95B044282732}"/>
              </a:ext>
            </a:extLst>
          </p:cNvPr>
          <p:cNvPicPr>
            <a:picLocks noChangeAspect="1"/>
          </p:cNvPicPr>
          <p:nvPr/>
        </p:nvPicPr>
        <p:blipFill>
          <a:blip r:embed="rId2"/>
          <a:stretch>
            <a:fillRect/>
          </a:stretch>
        </p:blipFill>
        <p:spPr>
          <a:xfrm>
            <a:off x="6096000" y="1351847"/>
            <a:ext cx="5737015" cy="2984678"/>
          </a:xfrm>
          <a:prstGeom prst="rect">
            <a:avLst/>
          </a:prstGeom>
        </p:spPr>
      </p:pic>
    </p:spTree>
    <p:extLst>
      <p:ext uri="{BB962C8B-B14F-4D97-AF65-F5344CB8AC3E}">
        <p14:creationId xmlns:p14="http://schemas.microsoft.com/office/powerpoint/2010/main" val="416449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Jewelry/Metalwork</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376584" y="4959989"/>
            <a:ext cx="2884123" cy="369332"/>
          </a:xfrm>
          <a:prstGeom prst="rect">
            <a:avLst/>
          </a:prstGeom>
          <a:noFill/>
        </p:spPr>
        <p:txBody>
          <a:bodyPr wrap="none" rtlCol="0">
            <a:spAutoFit/>
          </a:bodyPr>
          <a:lstStyle/>
          <a:p>
            <a:pPr>
              <a:spcAft>
                <a:spcPts val="600"/>
              </a:spcAft>
            </a:pPr>
            <a:r>
              <a:rPr lang="en-US" i="1" dirty="0"/>
              <a:t>Hid the Smile By </a:t>
            </a:r>
            <a:r>
              <a:rPr lang="en-US" i="1" dirty="0" err="1"/>
              <a:t>Quiping</a:t>
            </a:r>
            <a:r>
              <a:rPr lang="en-US" i="1" dirty="0"/>
              <a:t> Liang</a:t>
            </a:r>
          </a:p>
        </p:txBody>
      </p:sp>
      <p:pic>
        <p:nvPicPr>
          <p:cNvPr id="5" name="Picture 4" descr="A picture containing indoor, necklet, accessory, dishware&#10;&#10;Description automatically generated">
            <a:extLst>
              <a:ext uri="{FF2B5EF4-FFF2-40B4-BE49-F238E27FC236}">
                <a16:creationId xmlns:a16="http://schemas.microsoft.com/office/drawing/2014/main" id="{8AFA78E4-4805-DD42-ACB4-062E79F859F8}"/>
              </a:ext>
            </a:extLst>
          </p:cNvPr>
          <p:cNvPicPr>
            <a:picLocks noChangeAspect="1"/>
          </p:cNvPicPr>
          <p:nvPr/>
        </p:nvPicPr>
        <p:blipFill rotWithShape="1">
          <a:blip r:embed="rId2"/>
          <a:srcRect l="12157" r="6471" b="20273"/>
          <a:stretch/>
        </p:blipFill>
        <p:spPr>
          <a:xfrm>
            <a:off x="5376584" y="137918"/>
            <a:ext cx="6474757" cy="4757855"/>
          </a:xfrm>
          <a:prstGeom prst="rect">
            <a:avLst/>
          </a:prstGeom>
        </p:spPr>
      </p:pic>
    </p:spTree>
    <p:extLst>
      <p:ext uri="{BB962C8B-B14F-4D97-AF65-F5344CB8AC3E}">
        <p14:creationId xmlns:p14="http://schemas.microsoft.com/office/powerpoint/2010/main" val="3683504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1" name="Rectangle 1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3" name="Picture 1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5" name="Straight Connector 2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2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25">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7">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a:t>Painting</a:t>
            </a:r>
            <a:endParaRPr lang="en-US" cap="all" dirty="0"/>
          </a:p>
        </p:txBody>
      </p:sp>
      <p:cxnSp>
        <p:nvCxnSpPr>
          <p:cNvPr id="30" name="Straight Connector 29">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descr="A painting on a wall&#10;&#10;Description automatically generated with medium confidence">
            <a:extLst>
              <a:ext uri="{FF2B5EF4-FFF2-40B4-BE49-F238E27FC236}">
                <a16:creationId xmlns:a16="http://schemas.microsoft.com/office/drawing/2014/main" id="{90881B1B-F690-1740-9BCD-E2CAE90963D7}"/>
              </a:ext>
            </a:extLst>
          </p:cNvPr>
          <p:cNvPicPr>
            <a:picLocks noChangeAspect="1"/>
          </p:cNvPicPr>
          <p:nvPr/>
        </p:nvPicPr>
        <p:blipFill rotWithShape="1">
          <a:blip r:embed="rId3"/>
          <a:srcRect l="8010" t="3138" r="6627" b="25024"/>
          <a:stretch/>
        </p:blipFill>
        <p:spPr>
          <a:xfrm>
            <a:off x="5769000" y="1248747"/>
            <a:ext cx="6304802" cy="4161169"/>
          </a:xfrm>
          <a:prstGeom prst="rect">
            <a:avLst/>
          </a:prstGeom>
        </p:spPr>
      </p:pic>
      <p:pic>
        <p:nvPicPr>
          <p:cNvPr id="32" name="Picture 31">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57319C-6425-8143-B2C1-7C201D3C4DC3}"/>
              </a:ext>
            </a:extLst>
          </p:cNvPr>
          <p:cNvSpPr txBox="1"/>
          <p:nvPr/>
        </p:nvSpPr>
        <p:spPr>
          <a:xfrm>
            <a:off x="4285526" y="4744389"/>
            <a:ext cx="1429687" cy="723275"/>
          </a:xfrm>
          <a:prstGeom prst="rect">
            <a:avLst/>
          </a:prstGeom>
          <a:noFill/>
        </p:spPr>
        <p:txBody>
          <a:bodyPr wrap="none" rtlCol="0">
            <a:spAutoFit/>
          </a:bodyPr>
          <a:lstStyle/>
          <a:p>
            <a:pPr>
              <a:spcAft>
                <a:spcPts val="600"/>
              </a:spcAft>
            </a:pPr>
            <a:r>
              <a:rPr lang="en-US" i="1" dirty="0"/>
              <a:t>Age of Man</a:t>
            </a:r>
          </a:p>
          <a:p>
            <a:pPr>
              <a:spcAft>
                <a:spcPts val="600"/>
              </a:spcAft>
            </a:pPr>
            <a:r>
              <a:rPr lang="en-US" i="1" dirty="0"/>
              <a:t>By Grace West</a:t>
            </a:r>
          </a:p>
        </p:txBody>
      </p:sp>
    </p:spTree>
    <p:extLst>
      <p:ext uri="{BB962C8B-B14F-4D97-AF65-F5344CB8AC3E}">
        <p14:creationId xmlns:p14="http://schemas.microsoft.com/office/powerpoint/2010/main" val="956252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Printmaking</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783756" y="4840338"/>
            <a:ext cx="2014847" cy="369332"/>
          </a:xfrm>
          <a:prstGeom prst="rect">
            <a:avLst/>
          </a:prstGeom>
          <a:noFill/>
        </p:spPr>
        <p:txBody>
          <a:bodyPr wrap="none" rtlCol="0">
            <a:spAutoFit/>
          </a:bodyPr>
          <a:lstStyle/>
          <a:p>
            <a:pPr>
              <a:spcAft>
                <a:spcPts val="600"/>
              </a:spcAft>
            </a:pPr>
            <a:r>
              <a:rPr lang="en-US" i="1" dirty="0"/>
              <a:t>Grunt by </a:t>
            </a:r>
            <a:r>
              <a:rPr lang="en-US" i="1" dirty="0" err="1"/>
              <a:t>Valen</a:t>
            </a:r>
            <a:r>
              <a:rPr lang="en-US" i="1" dirty="0"/>
              <a:t> Fulton</a:t>
            </a:r>
          </a:p>
        </p:txBody>
      </p:sp>
      <p:pic>
        <p:nvPicPr>
          <p:cNvPr id="5" name="Picture 4" descr="A picture containing dog&#10;&#10;Description automatically generated">
            <a:extLst>
              <a:ext uri="{FF2B5EF4-FFF2-40B4-BE49-F238E27FC236}">
                <a16:creationId xmlns:a16="http://schemas.microsoft.com/office/drawing/2014/main" id="{1E8001DB-A8A9-9F48-A750-C1C780D925CE}"/>
              </a:ext>
            </a:extLst>
          </p:cNvPr>
          <p:cNvPicPr>
            <a:picLocks noChangeAspect="1"/>
          </p:cNvPicPr>
          <p:nvPr/>
        </p:nvPicPr>
        <p:blipFill>
          <a:blip r:embed="rId2"/>
          <a:stretch>
            <a:fillRect/>
          </a:stretch>
        </p:blipFill>
        <p:spPr>
          <a:xfrm>
            <a:off x="5832237" y="705789"/>
            <a:ext cx="5486400" cy="4038600"/>
          </a:xfrm>
          <a:prstGeom prst="rect">
            <a:avLst/>
          </a:prstGeom>
        </p:spPr>
      </p:pic>
    </p:spTree>
    <p:extLst>
      <p:ext uri="{BB962C8B-B14F-4D97-AF65-F5344CB8AC3E}">
        <p14:creationId xmlns:p14="http://schemas.microsoft.com/office/powerpoint/2010/main" val="169382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C4C22F-926D-5044-B482-3C49786B07D2}"/>
              </a:ext>
            </a:extLst>
          </p:cNvPr>
          <p:cNvSpPr>
            <a:spLocks noGrp="1"/>
          </p:cNvSpPr>
          <p:nvPr>
            <p:ph type="title"/>
          </p:nvPr>
        </p:nvSpPr>
        <p:spPr>
          <a:xfrm>
            <a:off x="1557071" y="1584552"/>
            <a:ext cx="9099255" cy="2537251"/>
          </a:xfrm>
        </p:spPr>
        <p:txBody>
          <a:bodyPr vert="horz" lIns="91440" tIns="45720" rIns="91440" bIns="0" rtlCol="0" anchor="ctr">
            <a:normAutofit/>
          </a:bodyPr>
          <a:lstStyle/>
          <a:p>
            <a:pPr algn="ctr"/>
            <a:r>
              <a:rPr lang="en-US" sz="2800" dirty="0">
                <a:solidFill>
                  <a:srgbClr val="454545"/>
                </a:solidFill>
              </a:rPr>
              <a:t>We encourage you all to go to the following website to view and download pictures from each of the shows:</a:t>
            </a:r>
            <a:br>
              <a:rPr lang="en-US" sz="1800" dirty="0">
                <a:solidFill>
                  <a:srgbClr val="454545"/>
                </a:solidFill>
              </a:rPr>
            </a:br>
            <a:br>
              <a:rPr lang="en-US" sz="1800" dirty="0">
                <a:solidFill>
                  <a:srgbClr val="454545"/>
                </a:solidFill>
              </a:rPr>
            </a:br>
            <a:r>
              <a:rPr lang="en-US" sz="1800" dirty="0">
                <a:solidFill>
                  <a:srgbClr val="454545"/>
                </a:solidFill>
              </a:rPr>
              <a:t>https://</a:t>
            </a:r>
            <a:r>
              <a:rPr lang="en-US" sz="1800" dirty="0" err="1">
                <a:solidFill>
                  <a:srgbClr val="454545"/>
                </a:solidFill>
              </a:rPr>
              <a:t>www.flickr.com</a:t>
            </a:r>
            <a:r>
              <a:rPr lang="en-US" sz="1800" dirty="0">
                <a:solidFill>
                  <a:srgbClr val="454545"/>
                </a:solidFill>
              </a:rPr>
              <a:t>/photos/</a:t>
            </a:r>
            <a:r>
              <a:rPr lang="en-US" sz="1800" dirty="0" err="1">
                <a:solidFill>
                  <a:srgbClr val="454545"/>
                </a:solidFill>
              </a:rPr>
              <a:t>iameiu</a:t>
            </a:r>
            <a:r>
              <a:rPr lang="en-US" sz="1800" dirty="0">
                <a:solidFill>
                  <a:srgbClr val="454545"/>
                </a:solidFill>
              </a:rPr>
              <a:t>/albums/72157718784220383</a:t>
            </a:r>
          </a:p>
        </p:txBody>
      </p:sp>
      <p:pic>
        <p:nvPicPr>
          <p:cNvPr id="26" name="Picture 2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12957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First Place</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a:xfrm>
            <a:off x="1452617" y="3531204"/>
            <a:ext cx="4171479" cy="1610643"/>
          </a:xfrm>
        </p:spPr>
        <p:txBody>
          <a:bodyPr vert="horz" lIns="91440" tIns="91440" rIns="91440" bIns="91440" rtlCol="0">
            <a:normAutofit/>
          </a:bodyPr>
          <a:lstStyle/>
          <a:p>
            <a:r>
              <a:rPr lang="en-US" i="1" cap="all" dirty="0"/>
              <a:t>Sculpture</a:t>
            </a:r>
            <a:endParaRPr lang="en-US" cap="all"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312284" y="5329321"/>
            <a:ext cx="2809039" cy="369332"/>
          </a:xfrm>
          <a:prstGeom prst="rect">
            <a:avLst/>
          </a:prstGeom>
          <a:noFill/>
        </p:spPr>
        <p:txBody>
          <a:bodyPr wrap="none" rtlCol="0">
            <a:spAutoFit/>
          </a:bodyPr>
          <a:lstStyle/>
          <a:p>
            <a:pPr>
              <a:spcAft>
                <a:spcPts val="600"/>
              </a:spcAft>
            </a:pPr>
            <a:r>
              <a:rPr lang="en-US" i="1" dirty="0"/>
              <a:t>Untitled Four by </a:t>
            </a:r>
            <a:r>
              <a:rPr lang="en-US" i="1" dirty="0" err="1"/>
              <a:t>Ashlynd</a:t>
            </a:r>
            <a:r>
              <a:rPr lang="en-US" i="1" dirty="0"/>
              <a:t> </a:t>
            </a:r>
            <a:r>
              <a:rPr lang="en-US" i="1" dirty="0" err="1"/>
              <a:t>Risley</a:t>
            </a:r>
            <a:endParaRPr lang="en-US" i="1" dirty="0"/>
          </a:p>
        </p:txBody>
      </p:sp>
      <p:pic>
        <p:nvPicPr>
          <p:cNvPr id="6" name="Picture 5">
            <a:extLst>
              <a:ext uri="{FF2B5EF4-FFF2-40B4-BE49-F238E27FC236}">
                <a16:creationId xmlns:a16="http://schemas.microsoft.com/office/drawing/2014/main" id="{604DE9BE-181B-FB4A-99C1-E698DC2F2345}"/>
              </a:ext>
            </a:extLst>
          </p:cNvPr>
          <p:cNvPicPr>
            <a:picLocks noChangeAspect="1"/>
          </p:cNvPicPr>
          <p:nvPr/>
        </p:nvPicPr>
        <p:blipFill>
          <a:blip r:embed="rId2"/>
          <a:stretch>
            <a:fillRect/>
          </a:stretch>
        </p:blipFill>
        <p:spPr>
          <a:xfrm>
            <a:off x="5312284" y="525431"/>
            <a:ext cx="6526306" cy="4704379"/>
          </a:xfrm>
          <a:prstGeom prst="rect">
            <a:avLst/>
          </a:prstGeom>
        </p:spPr>
      </p:pic>
    </p:spTree>
    <p:extLst>
      <p:ext uri="{BB962C8B-B14F-4D97-AF65-F5344CB8AC3E}">
        <p14:creationId xmlns:p14="http://schemas.microsoft.com/office/powerpoint/2010/main" val="2530259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783612"/>
            <a:ext cx="4176384" cy="2380828"/>
          </a:xfrm>
        </p:spPr>
        <p:txBody>
          <a:bodyPr vert="horz" lIns="91440" tIns="45720" rIns="91440" bIns="0" rtlCol="0" anchor="b">
            <a:normAutofit/>
          </a:bodyPr>
          <a:lstStyle/>
          <a:p>
            <a:r>
              <a:rPr lang="en-US" b="1" i="1" dirty="0"/>
              <a:t>Bill </a:t>
            </a:r>
            <a:r>
              <a:rPr lang="en-US" b="1" i="1" dirty="0" err="1"/>
              <a:t>Heyduck</a:t>
            </a:r>
            <a:r>
              <a:rPr lang="en-US" b="1" i="1" dirty="0"/>
              <a:t> Ceramics Award</a:t>
            </a:r>
            <a:endParaRPr lang="en-US" sz="4800"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3794282" y="5323945"/>
            <a:ext cx="3017621" cy="369332"/>
          </a:xfrm>
          <a:prstGeom prst="rect">
            <a:avLst/>
          </a:prstGeom>
          <a:noFill/>
        </p:spPr>
        <p:txBody>
          <a:bodyPr wrap="none" rtlCol="0">
            <a:spAutoFit/>
          </a:bodyPr>
          <a:lstStyle/>
          <a:p>
            <a:pPr>
              <a:spcAft>
                <a:spcPts val="600"/>
              </a:spcAft>
            </a:pPr>
            <a:r>
              <a:rPr lang="en-US" i="1" dirty="0"/>
              <a:t>Talk on the Street by Grace West</a:t>
            </a:r>
          </a:p>
        </p:txBody>
      </p:sp>
      <p:pic>
        <p:nvPicPr>
          <p:cNvPr id="6" name="Picture 5" descr="A picture containing indoor&#10;&#10;Description automatically generated">
            <a:extLst>
              <a:ext uri="{FF2B5EF4-FFF2-40B4-BE49-F238E27FC236}">
                <a16:creationId xmlns:a16="http://schemas.microsoft.com/office/drawing/2014/main" id="{AF15529D-DD07-0A4F-9822-C50633D16F61}"/>
              </a:ext>
            </a:extLst>
          </p:cNvPr>
          <p:cNvPicPr>
            <a:picLocks noChangeAspect="1"/>
          </p:cNvPicPr>
          <p:nvPr/>
        </p:nvPicPr>
        <p:blipFill>
          <a:blip r:embed="rId2"/>
          <a:stretch>
            <a:fillRect/>
          </a:stretch>
        </p:blipFill>
        <p:spPr>
          <a:xfrm>
            <a:off x="7024614" y="121124"/>
            <a:ext cx="3714769" cy="5572153"/>
          </a:xfrm>
          <a:prstGeom prst="rect">
            <a:avLst/>
          </a:prstGeom>
        </p:spPr>
      </p:pic>
    </p:spTree>
    <p:extLst>
      <p:ext uri="{BB962C8B-B14F-4D97-AF65-F5344CB8AC3E}">
        <p14:creationId xmlns:p14="http://schemas.microsoft.com/office/powerpoint/2010/main" val="2561756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783612"/>
            <a:ext cx="4176384" cy="2380828"/>
          </a:xfrm>
        </p:spPr>
        <p:txBody>
          <a:bodyPr vert="horz" lIns="91440" tIns="45720" rIns="91440" bIns="0" rtlCol="0" anchor="b">
            <a:normAutofit/>
          </a:bodyPr>
          <a:lstStyle/>
          <a:p>
            <a:r>
              <a:rPr lang="en-US" b="1" i="1" dirty="0"/>
              <a:t>Glenn </a:t>
            </a:r>
            <a:r>
              <a:rPr lang="en-US" b="1" i="1" dirty="0" err="1"/>
              <a:t>Hild</a:t>
            </a:r>
            <a:r>
              <a:rPr lang="en-US" b="1" i="1" dirty="0"/>
              <a:t> Painting Award</a:t>
            </a:r>
            <a:endParaRPr lang="en-US" sz="4800"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629000" y="4930406"/>
            <a:ext cx="3278718" cy="369332"/>
          </a:xfrm>
          <a:prstGeom prst="rect">
            <a:avLst/>
          </a:prstGeom>
          <a:noFill/>
        </p:spPr>
        <p:txBody>
          <a:bodyPr wrap="none" rtlCol="0">
            <a:spAutoFit/>
          </a:bodyPr>
          <a:lstStyle/>
          <a:p>
            <a:pPr>
              <a:spcAft>
                <a:spcPts val="600"/>
              </a:spcAft>
            </a:pPr>
            <a:r>
              <a:rPr lang="en-US" i="1" dirty="0"/>
              <a:t>Euphoria: Olivia by </a:t>
            </a:r>
            <a:r>
              <a:rPr lang="en-US" i="1" dirty="0" err="1"/>
              <a:t>Kyniesha</a:t>
            </a:r>
            <a:r>
              <a:rPr lang="en-US" i="1" dirty="0"/>
              <a:t> Overall</a:t>
            </a:r>
          </a:p>
        </p:txBody>
      </p:sp>
      <p:pic>
        <p:nvPicPr>
          <p:cNvPr id="7" name="Picture 6" descr="A person holding a watermelon&#10;&#10;Description automatically generated with low confidence">
            <a:extLst>
              <a:ext uri="{FF2B5EF4-FFF2-40B4-BE49-F238E27FC236}">
                <a16:creationId xmlns:a16="http://schemas.microsoft.com/office/drawing/2014/main" id="{B029F343-7692-BB4B-ACE1-301EBA86B7DC}"/>
              </a:ext>
            </a:extLst>
          </p:cNvPr>
          <p:cNvPicPr>
            <a:picLocks noChangeAspect="1"/>
          </p:cNvPicPr>
          <p:nvPr/>
        </p:nvPicPr>
        <p:blipFill>
          <a:blip r:embed="rId2"/>
          <a:stretch>
            <a:fillRect/>
          </a:stretch>
        </p:blipFill>
        <p:spPr>
          <a:xfrm>
            <a:off x="5629000" y="369332"/>
            <a:ext cx="6182017" cy="4516126"/>
          </a:xfrm>
          <a:prstGeom prst="rect">
            <a:avLst/>
          </a:prstGeom>
        </p:spPr>
      </p:pic>
    </p:spTree>
    <p:extLst>
      <p:ext uri="{BB962C8B-B14F-4D97-AF65-F5344CB8AC3E}">
        <p14:creationId xmlns:p14="http://schemas.microsoft.com/office/powerpoint/2010/main" val="2729995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783612"/>
            <a:ext cx="4176384" cy="2380828"/>
          </a:xfrm>
        </p:spPr>
        <p:txBody>
          <a:bodyPr vert="horz" lIns="91440" tIns="45720" rIns="91440" bIns="0" rtlCol="0" anchor="b">
            <a:normAutofit/>
          </a:bodyPr>
          <a:lstStyle/>
          <a:p>
            <a:r>
              <a:rPr lang="en-US" b="1" i="1" dirty="0"/>
              <a:t>Sarah </a:t>
            </a:r>
            <a:r>
              <a:rPr lang="en-US" b="1" i="1" dirty="0" err="1"/>
              <a:t>Wozencraft</a:t>
            </a:r>
            <a:r>
              <a:rPr lang="en-US" b="1" i="1" dirty="0"/>
              <a:t> Cox Art Award </a:t>
            </a:r>
            <a:endParaRPr lang="en-US" sz="4800"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4188729" y="5485310"/>
            <a:ext cx="2455672" cy="369332"/>
          </a:xfrm>
          <a:prstGeom prst="rect">
            <a:avLst/>
          </a:prstGeom>
          <a:noFill/>
        </p:spPr>
        <p:txBody>
          <a:bodyPr wrap="none" rtlCol="0">
            <a:spAutoFit/>
          </a:bodyPr>
          <a:lstStyle/>
          <a:p>
            <a:pPr>
              <a:spcAft>
                <a:spcPts val="600"/>
              </a:spcAft>
            </a:pPr>
            <a:r>
              <a:rPr lang="en-US" i="1" dirty="0"/>
              <a:t>8.21.2017 by </a:t>
            </a:r>
            <a:r>
              <a:rPr lang="en-US" i="1" dirty="0" err="1"/>
              <a:t>Valen</a:t>
            </a:r>
            <a:r>
              <a:rPr lang="en-US" i="1" dirty="0"/>
              <a:t> Fulton</a:t>
            </a:r>
          </a:p>
        </p:txBody>
      </p:sp>
      <p:pic>
        <p:nvPicPr>
          <p:cNvPr id="4" name="Picture 3">
            <a:extLst>
              <a:ext uri="{FF2B5EF4-FFF2-40B4-BE49-F238E27FC236}">
                <a16:creationId xmlns:a16="http://schemas.microsoft.com/office/drawing/2014/main" id="{11C0709D-C842-FE49-806B-8C49359404B1}"/>
              </a:ext>
            </a:extLst>
          </p:cNvPr>
          <p:cNvPicPr>
            <a:picLocks noChangeAspect="1"/>
          </p:cNvPicPr>
          <p:nvPr/>
        </p:nvPicPr>
        <p:blipFill>
          <a:blip r:embed="rId2"/>
          <a:stretch>
            <a:fillRect/>
          </a:stretch>
        </p:blipFill>
        <p:spPr>
          <a:xfrm>
            <a:off x="6982306" y="161365"/>
            <a:ext cx="4303579" cy="5693277"/>
          </a:xfrm>
          <a:prstGeom prst="rect">
            <a:avLst/>
          </a:prstGeom>
        </p:spPr>
      </p:pic>
    </p:spTree>
    <p:extLst>
      <p:ext uri="{BB962C8B-B14F-4D97-AF65-F5344CB8AC3E}">
        <p14:creationId xmlns:p14="http://schemas.microsoft.com/office/powerpoint/2010/main" val="3051035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783612"/>
            <a:ext cx="4176384" cy="2380828"/>
          </a:xfrm>
        </p:spPr>
        <p:txBody>
          <a:bodyPr vert="horz" lIns="91440" tIns="45720" rIns="91440" bIns="0" rtlCol="0" anchor="b">
            <a:normAutofit/>
          </a:bodyPr>
          <a:lstStyle/>
          <a:p>
            <a:r>
              <a:rPr lang="en-US" b="1" i="1" dirty="0"/>
              <a:t>Sarah </a:t>
            </a:r>
            <a:r>
              <a:rPr lang="en-US" b="1" i="1" dirty="0" err="1"/>
              <a:t>Wozencraft</a:t>
            </a:r>
            <a:r>
              <a:rPr lang="en-US" b="1" i="1" dirty="0"/>
              <a:t> Cox Art Award </a:t>
            </a:r>
            <a:endParaRPr lang="en-US" sz="4800"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4221210" y="5197750"/>
            <a:ext cx="2815579" cy="369332"/>
          </a:xfrm>
          <a:prstGeom prst="rect">
            <a:avLst/>
          </a:prstGeom>
          <a:noFill/>
        </p:spPr>
        <p:txBody>
          <a:bodyPr wrap="none" rtlCol="0">
            <a:spAutoFit/>
          </a:bodyPr>
          <a:lstStyle/>
          <a:p>
            <a:pPr>
              <a:spcAft>
                <a:spcPts val="600"/>
              </a:spcAft>
            </a:pPr>
            <a:r>
              <a:rPr lang="en-US" i="1" dirty="0"/>
              <a:t>Camp Flog Gnaw by Nick Paul</a:t>
            </a:r>
          </a:p>
        </p:txBody>
      </p:sp>
      <p:pic>
        <p:nvPicPr>
          <p:cNvPr id="6" name="Picture 5" descr="A picture containing text&#10;&#10;Description automatically generated">
            <a:extLst>
              <a:ext uri="{FF2B5EF4-FFF2-40B4-BE49-F238E27FC236}">
                <a16:creationId xmlns:a16="http://schemas.microsoft.com/office/drawing/2014/main" id="{55DD4A5F-1499-DE48-B708-128EEE86A743}"/>
              </a:ext>
            </a:extLst>
          </p:cNvPr>
          <p:cNvPicPr>
            <a:picLocks noChangeAspect="1"/>
          </p:cNvPicPr>
          <p:nvPr/>
        </p:nvPicPr>
        <p:blipFill>
          <a:blip r:embed="rId2"/>
          <a:stretch>
            <a:fillRect/>
          </a:stretch>
        </p:blipFill>
        <p:spPr>
          <a:xfrm>
            <a:off x="7324165" y="94129"/>
            <a:ext cx="3648635" cy="5472953"/>
          </a:xfrm>
          <a:prstGeom prst="rect">
            <a:avLst/>
          </a:prstGeom>
        </p:spPr>
      </p:pic>
    </p:spTree>
    <p:extLst>
      <p:ext uri="{BB962C8B-B14F-4D97-AF65-F5344CB8AC3E}">
        <p14:creationId xmlns:p14="http://schemas.microsoft.com/office/powerpoint/2010/main" val="514847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783612"/>
            <a:ext cx="4176384" cy="2380828"/>
          </a:xfrm>
        </p:spPr>
        <p:txBody>
          <a:bodyPr vert="horz" lIns="91440" tIns="45720" rIns="91440" bIns="0" rtlCol="0" anchor="b">
            <a:normAutofit/>
          </a:bodyPr>
          <a:lstStyle/>
          <a:p>
            <a:r>
              <a:rPr lang="en-US" b="1" i="1" dirty="0"/>
              <a:t>Best of show</a:t>
            </a:r>
            <a:endParaRPr lang="en-US" sz="4800"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3453032" y="5484620"/>
            <a:ext cx="2642968" cy="369332"/>
          </a:xfrm>
          <a:prstGeom prst="rect">
            <a:avLst/>
          </a:prstGeom>
          <a:noFill/>
        </p:spPr>
        <p:txBody>
          <a:bodyPr wrap="none" rtlCol="0">
            <a:spAutoFit/>
          </a:bodyPr>
          <a:lstStyle/>
          <a:p>
            <a:pPr>
              <a:spcAft>
                <a:spcPts val="600"/>
              </a:spcAft>
            </a:pPr>
            <a:r>
              <a:rPr lang="en-US" i="1" dirty="0"/>
              <a:t>Last Glimpse by Anna Brown</a:t>
            </a:r>
          </a:p>
        </p:txBody>
      </p:sp>
      <p:pic>
        <p:nvPicPr>
          <p:cNvPr id="4" name="Picture 3" descr="A person standing next to a wall with drawings on it&#10;&#10;Description automatically generated with medium confidence">
            <a:extLst>
              <a:ext uri="{FF2B5EF4-FFF2-40B4-BE49-F238E27FC236}">
                <a16:creationId xmlns:a16="http://schemas.microsoft.com/office/drawing/2014/main" id="{0F310A63-75F8-6841-AFEE-BF6D3F43E38A}"/>
              </a:ext>
            </a:extLst>
          </p:cNvPr>
          <p:cNvPicPr>
            <a:picLocks noChangeAspect="1"/>
          </p:cNvPicPr>
          <p:nvPr/>
        </p:nvPicPr>
        <p:blipFill rotWithShape="1">
          <a:blip r:embed="rId2"/>
          <a:srcRect l="37059" t="16984"/>
          <a:stretch/>
        </p:blipFill>
        <p:spPr>
          <a:xfrm>
            <a:off x="6096000" y="160675"/>
            <a:ext cx="5755341" cy="5693277"/>
          </a:xfrm>
          <a:prstGeom prst="rect">
            <a:avLst/>
          </a:prstGeom>
        </p:spPr>
      </p:pic>
    </p:spTree>
    <p:extLst>
      <p:ext uri="{BB962C8B-B14F-4D97-AF65-F5344CB8AC3E}">
        <p14:creationId xmlns:p14="http://schemas.microsoft.com/office/powerpoint/2010/main" val="868898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a:xfrm>
            <a:off x="1452616" y="783612"/>
            <a:ext cx="4176384" cy="2380828"/>
          </a:xfrm>
        </p:spPr>
        <p:txBody>
          <a:bodyPr vert="horz" lIns="91440" tIns="45720" rIns="91440" bIns="0" rtlCol="0" anchor="b">
            <a:normAutofit/>
          </a:bodyPr>
          <a:lstStyle/>
          <a:p>
            <a:r>
              <a:rPr lang="en-US" b="1" i="1" dirty="0"/>
              <a:t>Best of show</a:t>
            </a:r>
            <a:endParaRPr lang="en-US" sz="4800"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5496985" y="5388482"/>
            <a:ext cx="3353097" cy="369332"/>
          </a:xfrm>
          <a:prstGeom prst="rect">
            <a:avLst/>
          </a:prstGeom>
          <a:noFill/>
        </p:spPr>
        <p:txBody>
          <a:bodyPr wrap="none" rtlCol="0">
            <a:spAutoFit/>
          </a:bodyPr>
          <a:lstStyle/>
          <a:p>
            <a:pPr>
              <a:spcAft>
                <a:spcPts val="600"/>
              </a:spcAft>
            </a:pPr>
            <a:r>
              <a:rPr lang="en-US" i="1" dirty="0"/>
              <a:t>Last Glimpse (Detail) by Anna Brown</a:t>
            </a:r>
          </a:p>
        </p:txBody>
      </p:sp>
      <p:pic>
        <p:nvPicPr>
          <p:cNvPr id="5" name="Picture 4" descr="A picture containing wall, dog, indoor, wild dog&#10;&#10;Description automatically generated">
            <a:extLst>
              <a:ext uri="{FF2B5EF4-FFF2-40B4-BE49-F238E27FC236}">
                <a16:creationId xmlns:a16="http://schemas.microsoft.com/office/drawing/2014/main" id="{58CAB1F1-D59B-EC4B-9546-B078DECEA9A1}"/>
              </a:ext>
            </a:extLst>
          </p:cNvPr>
          <p:cNvPicPr>
            <a:picLocks noChangeAspect="1"/>
          </p:cNvPicPr>
          <p:nvPr/>
        </p:nvPicPr>
        <p:blipFill rotWithShape="1">
          <a:blip r:embed="rId2"/>
          <a:srcRect l="18092" t="177" r="-6979" b="-177"/>
          <a:stretch/>
        </p:blipFill>
        <p:spPr>
          <a:xfrm>
            <a:off x="5629000" y="161365"/>
            <a:ext cx="6834992" cy="5126317"/>
          </a:xfrm>
          <a:prstGeom prst="rect">
            <a:avLst/>
          </a:prstGeom>
        </p:spPr>
      </p:pic>
    </p:spTree>
    <p:extLst>
      <p:ext uri="{BB962C8B-B14F-4D97-AF65-F5344CB8AC3E}">
        <p14:creationId xmlns:p14="http://schemas.microsoft.com/office/powerpoint/2010/main" val="1900479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22615-5B81-0D48-97B2-A4E4A12496F1}"/>
              </a:ext>
            </a:extLst>
          </p:cNvPr>
          <p:cNvSpPr>
            <a:spLocks noGrp="1"/>
          </p:cNvSpPr>
          <p:nvPr>
            <p:ph type="title"/>
          </p:nvPr>
        </p:nvSpPr>
        <p:spPr/>
        <p:txBody>
          <a:bodyPr/>
          <a:lstStyle/>
          <a:p>
            <a:r>
              <a:rPr lang="en-US" dirty="0"/>
              <a:t>Congratulations!</a:t>
            </a:r>
          </a:p>
        </p:txBody>
      </p:sp>
      <p:pic>
        <p:nvPicPr>
          <p:cNvPr id="6" name="Content Placeholder 5" descr="A picture containing text, indoor, floor, ceiling&#10;&#10;Description automatically generated">
            <a:extLst>
              <a:ext uri="{FF2B5EF4-FFF2-40B4-BE49-F238E27FC236}">
                <a16:creationId xmlns:a16="http://schemas.microsoft.com/office/drawing/2014/main" id="{C82B2811-0851-C244-8FB2-44DEBCDDA94A}"/>
              </a:ext>
            </a:extLst>
          </p:cNvPr>
          <p:cNvPicPr>
            <a:picLocks noGrp="1" noChangeAspect="1"/>
          </p:cNvPicPr>
          <p:nvPr>
            <p:ph idx="1"/>
          </p:nvPr>
        </p:nvPicPr>
        <p:blipFill>
          <a:blip r:embed="rId2"/>
          <a:stretch>
            <a:fillRect/>
          </a:stretch>
        </p:blipFill>
        <p:spPr>
          <a:xfrm>
            <a:off x="5617229" y="296621"/>
            <a:ext cx="6013450" cy="2930382"/>
          </a:xfrm>
        </p:spPr>
      </p:pic>
      <p:sp>
        <p:nvSpPr>
          <p:cNvPr id="4" name="Text Placeholder 3">
            <a:extLst>
              <a:ext uri="{FF2B5EF4-FFF2-40B4-BE49-F238E27FC236}">
                <a16:creationId xmlns:a16="http://schemas.microsoft.com/office/drawing/2014/main" id="{AADDE093-CE60-E848-A8B1-DCBF0B8F558A}"/>
              </a:ext>
            </a:extLst>
          </p:cNvPr>
          <p:cNvSpPr>
            <a:spLocks noGrp="1"/>
          </p:cNvSpPr>
          <p:nvPr>
            <p:ph type="body" sz="half" idx="2"/>
          </p:nvPr>
        </p:nvSpPr>
        <p:spPr/>
        <p:txBody>
          <a:bodyPr>
            <a:normAutofit fontScale="77500" lnSpcReduction="20000"/>
          </a:bodyPr>
          <a:lstStyle/>
          <a:p>
            <a:r>
              <a:rPr lang="en-US" dirty="0"/>
              <a:t>Congratulations to all the participating artists and thank you  for making this a memorable year at EIU.  Your patience and hard work made this all possible. Thanks for choosing the Department of Art + Design.  </a:t>
            </a:r>
          </a:p>
          <a:p>
            <a:r>
              <a:rPr lang="en-US" dirty="0"/>
              <a:t>Congratulations to our graduating students and we look forward to seeing the rest of you in the Fall.   Enjoy your summer!</a:t>
            </a:r>
          </a:p>
          <a:p>
            <a:endParaRPr lang="en-US" dirty="0"/>
          </a:p>
        </p:txBody>
      </p:sp>
      <p:sp>
        <p:nvSpPr>
          <p:cNvPr id="7" name="Text Placeholder 3">
            <a:extLst>
              <a:ext uri="{FF2B5EF4-FFF2-40B4-BE49-F238E27FC236}">
                <a16:creationId xmlns:a16="http://schemas.microsoft.com/office/drawing/2014/main" id="{2556394A-7557-C54A-902A-83A4E97B0BFF}"/>
              </a:ext>
            </a:extLst>
          </p:cNvPr>
          <p:cNvSpPr txBox="1">
            <a:spLocks/>
          </p:cNvSpPr>
          <p:nvPr/>
        </p:nvSpPr>
        <p:spPr>
          <a:xfrm>
            <a:off x="5617229" y="3461746"/>
            <a:ext cx="6013450" cy="224818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400" kern="1200" cap="none"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200" kern="120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cap="none"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baseline="0">
                <a:solidFill>
                  <a:schemeClr val="tx1"/>
                </a:solidFill>
                <a:effectLst/>
                <a:latin typeface="+mn-lt"/>
                <a:ea typeface="+mn-ea"/>
                <a:cs typeface="+mn-cs"/>
              </a:defRPr>
            </a:lvl9pPr>
          </a:lstStyle>
          <a:p>
            <a:r>
              <a:rPr lang="en-US" sz="1900" dirty="0"/>
              <a:t>Special thanks to Susan and Marlene </a:t>
            </a:r>
            <a:r>
              <a:rPr lang="en-US" sz="1900" dirty="0" err="1"/>
              <a:t>Hild</a:t>
            </a:r>
            <a:r>
              <a:rPr lang="en-US" sz="1900" dirty="0"/>
              <a:t> and all the donors that made the Glenn </a:t>
            </a:r>
            <a:r>
              <a:rPr lang="en-US" sz="1900" dirty="0" err="1"/>
              <a:t>Hild</a:t>
            </a:r>
            <a:r>
              <a:rPr lang="en-US" sz="1900" dirty="0"/>
              <a:t> Student Art Gallery a reality.  The new lighting is in place, and we are proud of our remodeled exhibition space.  We look forward to the 2021-22 Season of exhibitions and the official ceremony of the naming of the space.</a:t>
            </a:r>
          </a:p>
          <a:p>
            <a:endParaRPr lang="en-US" dirty="0"/>
          </a:p>
        </p:txBody>
      </p:sp>
    </p:spTree>
    <p:extLst>
      <p:ext uri="{BB962C8B-B14F-4D97-AF65-F5344CB8AC3E}">
        <p14:creationId xmlns:p14="http://schemas.microsoft.com/office/powerpoint/2010/main" val="1993614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F616-D539-9E40-9BCE-7FAA2D0EA34C}"/>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696766A5-CFF1-1C40-A7AA-D4B063985230}"/>
              </a:ext>
            </a:extLst>
          </p:cNvPr>
          <p:cNvSpPr>
            <a:spLocks noGrp="1"/>
          </p:cNvSpPr>
          <p:nvPr>
            <p:ph idx="1"/>
          </p:nvPr>
        </p:nvSpPr>
        <p:spPr/>
        <p:txBody>
          <a:bodyPr/>
          <a:lstStyle/>
          <a:p>
            <a:r>
              <a:rPr lang="en-US" dirty="0"/>
              <a:t>Special thanks also go to Deborah </a:t>
            </a:r>
            <a:r>
              <a:rPr lang="en-US" dirty="0" err="1"/>
              <a:t>Reifsteck</a:t>
            </a:r>
            <a:r>
              <a:rPr lang="en-US" dirty="0"/>
              <a:t>, Head of the Student Affairs Committee for organizing the jurors and student application process with Mike Schuetz of the </a:t>
            </a:r>
            <a:r>
              <a:rPr lang="en-US" dirty="0" err="1"/>
              <a:t>Tarble</a:t>
            </a:r>
            <a:r>
              <a:rPr lang="en-US" dirty="0"/>
              <a:t> Arts Center.</a:t>
            </a:r>
          </a:p>
        </p:txBody>
      </p:sp>
      <p:sp>
        <p:nvSpPr>
          <p:cNvPr id="4" name="Text Placeholder 3">
            <a:extLst>
              <a:ext uri="{FF2B5EF4-FFF2-40B4-BE49-F238E27FC236}">
                <a16:creationId xmlns:a16="http://schemas.microsoft.com/office/drawing/2014/main" id="{66C804CF-6637-D84E-AE8C-E6C644A6F5D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92207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EF15-AE41-1D45-8FFF-C20CCA35B5A4}"/>
              </a:ext>
            </a:extLst>
          </p:cNvPr>
          <p:cNvSpPr>
            <a:spLocks noGrp="1"/>
          </p:cNvSpPr>
          <p:nvPr>
            <p:ph type="title"/>
          </p:nvPr>
        </p:nvSpPr>
        <p:spPr/>
        <p:txBody>
          <a:bodyPr/>
          <a:lstStyle/>
          <a:p>
            <a:r>
              <a:rPr lang="en-US" dirty="0"/>
              <a:t>Exhibition Awards</a:t>
            </a:r>
          </a:p>
        </p:txBody>
      </p:sp>
      <p:sp>
        <p:nvSpPr>
          <p:cNvPr id="4" name="Text Placeholder 3">
            <a:extLst>
              <a:ext uri="{FF2B5EF4-FFF2-40B4-BE49-F238E27FC236}">
                <a16:creationId xmlns:a16="http://schemas.microsoft.com/office/drawing/2014/main" id="{73D1AAD2-BF0D-5947-A1E8-E22B28869E0B}"/>
              </a:ext>
            </a:extLst>
          </p:cNvPr>
          <p:cNvSpPr>
            <a:spLocks noGrp="1"/>
          </p:cNvSpPr>
          <p:nvPr>
            <p:ph type="body" sz="half" idx="2"/>
          </p:nvPr>
        </p:nvSpPr>
        <p:spPr/>
        <p:txBody>
          <a:bodyPr/>
          <a:lstStyle/>
          <a:p>
            <a:endParaRPr lang="en-US"/>
          </a:p>
        </p:txBody>
      </p:sp>
      <p:pic>
        <p:nvPicPr>
          <p:cNvPr id="10" name="Picture 9" descr="A picture containing indoor, floor, ceiling&#10;&#10;Description automatically generated">
            <a:extLst>
              <a:ext uri="{FF2B5EF4-FFF2-40B4-BE49-F238E27FC236}">
                <a16:creationId xmlns:a16="http://schemas.microsoft.com/office/drawing/2014/main" id="{8306D5DD-B117-E04E-ABBF-49CD9EBF4F6F}"/>
              </a:ext>
            </a:extLst>
          </p:cNvPr>
          <p:cNvPicPr>
            <a:picLocks noChangeAspect="1"/>
          </p:cNvPicPr>
          <p:nvPr/>
        </p:nvPicPr>
        <p:blipFill>
          <a:blip r:embed="rId2"/>
          <a:stretch>
            <a:fillRect/>
          </a:stretch>
        </p:blipFill>
        <p:spPr>
          <a:xfrm>
            <a:off x="5041421" y="569342"/>
            <a:ext cx="7065035" cy="4710023"/>
          </a:xfrm>
          <a:prstGeom prst="rect">
            <a:avLst/>
          </a:prstGeom>
        </p:spPr>
      </p:pic>
    </p:spTree>
    <p:extLst>
      <p:ext uri="{BB962C8B-B14F-4D97-AF65-F5344CB8AC3E}">
        <p14:creationId xmlns:p14="http://schemas.microsoft.com/office/powerpoint/2010/main" val="371096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pic>
        <p:nvPicPr>
          <p:cNvPr id="9" name="Content Placeholder 8" descr="A picture containing person&#10;&#10;Description automatically generated">
            <a:extLst>
              <a:ext uri="{FF2B5EF4-FFF2-40B4-BE49-F238E27FC236}">
                <a16:creationId xmlns:a16="http://schemas.microsoft.com/office/drawing/2014/main" id="{21D74F04-AA11-4248-89EE-B9B17D138800}"/>
              </a:ext>
            </a:extLst>
          </p:cNvPr>
          <p:cNvPicPr>
            <a:picLocks noGrp="1" noChangeAspect="1"/>
          </p:cNvPicPr>
          <p:nvPr>
            <p:ph idx="1"/>
          </p:nvPr>
        </p:nvPicPr>
        <p:blipFill>
          <a:blip r:embed="rId2"/>
          <a:stretch>
            <a:fillRect/>
          </a:stretch>
        </p:blipFill>
        <p:spPr>
          <a:xfrm>
            <a:off x="5163345" y="801825"/>
            <a:ext cx="3273099" cy="3273099"/>
          </a:xfrm>
        </p:spPr>
      </p:pic>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2D &amp; 3D Foundations</a:t>
            </a:r>
          </a:p>
          <a:p>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5163345" y="4200525"/>
            <a:ext cx="2621487" cy="646331"/>
          </a:xfrm>
          <a:prstGeom prst="rect">
            <a:avLst/>
          </a:prstGeom>
          <a:noFill/>
        </p:spPr>
        <p:txBody>
          <a:bodyPr wrap="none" rtlCol="0">
            <a:spAutoFit/>
          </a:bodyPr>
          <a:lstStyle/>
          <a:p>
            <a:r>
              <a:rPr lang="en-US" i="1" dirty="0"/>
              <a:t>Crying Beauty by Eva Weber</a:t>
            </a:r>
          </a:p>
          <a:p>
            <a:endParaRPr lang="en-US" dirty="0"/>
          </a:p>
        </p:txBody>
      </p:sp>
      <p:pic>
        <p:nvPicPr>
          <p:cNvPr id="12" name="Picture 11" descr="A picture containing athletic game, basketball&#10;&#10;Description automatically generated">
            <a:extLst>
              <a:ext uri="{FF2B5EF4-FFF2-40B4-BE49-F238E27FC236}">
                <a16:creationId xmlns:a16="http://schemas.microsoft.com/office/drawing/2014/main" id="{92FD090D-7DE2-0B4F-8F3C-1730B11C0786}"/>
              </a:ext>
            </a:extLst>
          </p:cNvPr>
          <p:cNvPicPr>
            <a:picLocks noChangeAspect="1"/>
          </p:cNvPicPr>
          <p:nvPr/>
        </p:nvPicPr>
        <p:blipFill>
          <a:blip r:embed="rId3"/>
          <a:stretch>
            <a:fillRect/>
          </a:stretch>
        </p:blipFill>
        <p:spPr>
          <a:xfrm>
            <a:off x="8658225" y="795806"/>
            <a:ext cx="3273099" cy="3273099"/>
          </a:xfrm>
          <a:prstGeom prst="rect">
            <a:avLst/>
          </a:prstGeom>
        </p:spPr>
      </p:pic>
      <p:sp>
        <p:nvSpPr>
          <p:cNvPr id="13" name="TextBox 12">
            <a:extLst>
              <a:ext uri="{FF2B5EF4-FFF2-40B4-BE49-F238E27FC236}">
                <a16:creationId xmlns:a16="http://schemas.microsoft.com/office/drawing/2014/main" id="{6757319C-6425-8143-B2C1-7C201D3C4DC3}"/>
              </a:ext>
            </a:extLst>
          </p:cNvPr>
          <p:cNvSpPr txBox="1"/>
          <p:nvPr/>
        </p:nvSpPr>
        <p:spPr>
          <a:xfrm>
            <a:off x="8658225" y="4200524"/>
            <a:ext cx="2621487" cy="646331"/>
          </a:xfrm>
          <a:prstGeom prst="rect">
            <a:avLst/>
          </a:prstGeom>
          <a:noFill/>
        </p:spPr>
        <p:txBody>
          <a:bodyPr wrap="none" rtlCol="0">
            <a:spAutoFit/>
          </a:bodyPr>
          <a:lstStyle/>
          <a:p>
            <a:r>
              <a:rPr lang="en-US" i="1" dirty="0"/>
              <a:t>Water Lilly by Rachel Mette</a:t>
            </a:r>
            <a:r>
              <a:rPr lang="en-US" dirty="0"/>
              <a:t> </a:t>
            </a:r>
          </a:p>
          <a:p>
            <a:endParaRPr lang="en-US" dirty="0"/>
          </a:p>
        </p:txBody>
      </p:sp>
    </p:spTree>
    <p:extLst>
      <p:ext uri="{BB962C8B-B14F-4D97-AF65-F5344CB8AC3E}">
        <p14:creationId xmlns:p14="http://schemas.microsoft.com/office/powerpoint/2010/main" val="2606162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Advanced Drawing</a:t>
            </a:r>
          </a:p>
          <a:p>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5128720" y="4200524"/>
            <a:ext cx="2586862" cy="646331"/>
          </a:xfrm>
          <a:prstGeom prst="rect">
            <a:avLst/>
          </a:prstGeom>
          <a:noFill/>
        </p:spPr>
        <p:txBody>
          <a:bodyPr wrap="none" rtlCol="0">
            <a:spAutoFit/>
          </a:bodyPr>
          <a:lstStyle/>
          <a:p>
            <a:r>
              <a:rPr lang="en-US" i="1" dirty="0"/>
              <a:t>Ara </a:t>
            </a:r>
            <a:r>
              <a:rPr lang="en-US" i="1" dirty="0" err="1"/>
              <a:t>Militaris</a:t>
            </a:r>
            <a:r>
              <a:rPr lang="en-US" i="1" dirty="0"/>
              <a:t> by Anna Brown</a:t>
            </a:r>
          </a:p>
          <a:p>
            <a:endParaRPr lang="en-US"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8429625" y="4200524"/>
            <a:ext cx="3582263" cy="646331"/>
          </a:xfrm>
          <a:prstGeom prst="rect">
            <a:avLst/>
          </a:prstGeom>
          <a:noFill/>
        </p:spPr>
        <p:txBody>
          <a:bodyPr wrap="none" rtlCol="0">
            <a:spAutoFit/>
          </a:bodyPr>
          <a:lstStyle/>
          <a:p>
            <a:r>
              <a:rPr lang="en-US" i="1" dirty="0"/>
              <a:t>Judgement’s Throne by Zachary Berger</a:t>
            </a:r>
            <a:r>
              <a:rPr lang="en-US" dirty="0"/>
              <a:t> </a:t>
            </a:r>
          </a:p>
          <a:p>
            <a:endParaRPr lang="en-US" dirty="0"/>
          </a:p>
        </p:txBody>
      </p:sp>
      <p:pic>
        <p:nvPicPr>
          <p:cNvPr id="8" name="Content Placeholder 7" descr="A picture containing plant&#10;&#10;Description automatically generated">
            <a:extLst>
              <a:ext uri="{FF2B5EF4-FFF2-40B4-BE49-F238E27FC236}">
                <a16:creationId xmlns:a16="http://schemas.microsoft.com/office/drawing/2014/main" id="{04D3A706-96F6-5642-80BD-9C48608B963F}"/>
              </a:ext>
            </a:extLst>
          </p:cNvPr>
          <p:cNvPicPr>
            <a:picLocks noGrp="1" noChangeAspect="1"/>
          </p:cNvPicPr>
          <p:nvPr>
            <p:ph idx="1"/>
          </p:nvPr>
        </p:nvPicPr>
        <p:blipFill>
          <a:blip r:embed="rId2"/>
          <a:stretch>
            <a:fillRect/>
          </a:stretch>
        </p:blipFill>
        <p:spPr>
          <a:xfrm>
            <a:off x="5163344" y="142876"/>
            <a:ext cx="2944523" cy="3926030"/>
          </a:xfrm>
        </p:spPr>
      </p:pic>
      <p:pic>
        <p:nvPicPr>
          <p:cNvPr id="14" name="Picture 13">
            <a:extLst>
              <a:ext uri="{FF2B5EF4-FFF2-40B4-BE49-F238E27FC236}">
                <a16:creationId xmlns:a16="http://schemas.microsoft.com/office/drawing/2014/main" id="{6E73A7DA-5DA9-E64C-95F5-F6A3C5E28550}"/>
              </a:ext>
            </a:extLst>
          </p:cNvPr>
          <p:cNvPicPr>
            <a:picLocks noChangeAspect="1"/>
          </p:cNvPicPr>
          <p:nvPr/>
        </p:nvPicPr>
        <p:blipFill>
          <a:blip r:embed="rId3"/>
          <a:stretch>
            <a:fillRect/>
          </a:stretch>
        </p:blipFill>
        <p:spPr>
          <a:xfrm>
            <a:off x="8429624" y="1037043"/>
            <a:ext cx="3582263" cy="3031863"/>
          </a:xfrm>
          <a:prstGeom prst="rect">
            <a:avLst/>
          </a:prstGeom>
        </p:spPr>
      </p:pic>
    </p:spTree>
    <p:extLst>
      <p:ext uri="{BB962C8B-B14F-4D97-AF65-F5344CB8AC3E}">
        <p14:creationId xmlns:p14="http://schemas.microsoft.com/office/powerpoint/2010/main" val="3052060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Advanced Drawing</a:t>
            </a:r>
          </a:p>
          <a:p>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942980" y="4957761"/>
            <a:ext cx="4315861" cy="646331"/>
          </a:xfrm>
          <a:prstGeom prst="rect">
            <a:avLst/>
          </a:prstGeom>
          <a:noFill/>
        </p:spPr>
        <p:txBody>
          <a:bodyPr wrap="none" rtlCol="0">
            <a:spAutoFit/>
          </a:bodyPr>
          <a:lstStyle/>
          <a:p>
            <a:r>
              <a:rPr lang="en-US" i="1" dirty="0"/>
              <a:t>Women of the Woods Woe, Part 3 by Lilly Ames</a:t>
            </a:r>
          </a:p>
          <a:p>
            <a:endParaRPr lang="en-US" dirty="0"/>
          </a:p>
        </p:txBody>
      </p:sp>
      <p:pic>
        <p:nvPicPr>
          <p:cNvPr id="7" name="Content Placeholder 6">
            <a:extLst>
              <a:ext uri="{FF2B5EF4-FFF2-40B4-BE49-F238E27FC236}">
                <a16:creationId xmlns:a16="http://schemas.microsoft.com/office/drawing/2014/main" id="{95DF6EEC-17F0-CE4D-BD1B-A4B68F536B0D}"/>
              </a:ext>
            </a:extLst>
          </p:cNvPr>
          <p:cNvPicPr>
            <a:picLocks noGrp="1" noChangeAspect="1"/>
          </p:cNvPicPr>
          <p:nvPr>
            <p:ph idx="1"/>
          </p:nvPr>
        </p:nvPicPr>
        <p:blipFill>
          <a:blip r:embed="rId2"/>
          <a:stretch>
            <a:fillRect/>
          </a:stretch>
        </p:blipFill>
        <p:spPr>
          <a:xfrm>
            <a:off x="5014420" y="798973"/>
            <a:ext cx="5372298" cy="4085185"/>
          </a:xfrm>
        </p:spPr>
      </p:pic>
    </p:spTree>
    <p:extLst>
      <p:ext uri="{BB962C8B-B14F-4D97-AF65-F5344CB8AC3E}">
        <p14:creationId xmlns:p14="http://schemas.microsoft.com/office/powerpoint/2010/main" val="1280332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Ceramics</a:t>
            </a:r>
          </a:p>
          <a:p>
            <a:endParaRPr lang="en-US" dirty="0"/>
          </a:p>
        </p:txBody>
      </p:sp>
      <p:sp>
        <p:nvSpPr>
          <p:cNvPr id="10" name="TextBox 9">
            <a:extLst>
              <a:ext uri="{FF2B5EF4-FFF2-40B4-BE49-F238E27FC236}">
                <a16:creationId xmlns:a16="http://schemas.microsoft.com/office/drawing/2014/main" id="{144860AA-9140-A249-8EEF-0F09CCD627CD}"/>
              </a:ext>
            </a:extLst>
          </p:cNvPr>
          <p:cNvSpPr txBox="1"/>
          <p:nvPr/>
        </p:nvSpPr>
        <p:spPr>
          <a:xfrm>
            <a:off x="4874938" y="2971801"/>
            <a:ext cx="2827312" cy="646331"/>
          </a:xfrm>
          <a:prstGeom prst="rect">
            <a:avLst/>
          </a:prstGeom>
          <a:noFill/>
        </p:spPr>
        <p:txBody>
          <a:bodyPr wrap="none" rtlCol="0">
            <a:spAutoFit/>
          </a:bodyPr>
          <a:lstStyle/>
          <a:p>
            <a:r>
              <a:rPr lang="en-US" i="1" dirty="0"/>
              <a:t>Just Right by Catrina </a:t>
            </a:r>
            <a:r>
              <a:rPr lang="en-US" i="1" dirty="0" err="1"/>
              <a:t>Oberfeldt</a:t>
            </a:r>
            <a:endParaRPr lang="en-US" i="1" dirty="0"/>
          </a:p>
          <a:p>
            <a:endParaRPr lang="en-US"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8743950" y="4383706"/>
            <a:ext cx="3081741" cy="646331"/>
          </a:xfrm>
          <a:prstGeom prst="rect">
            <a:avLst/>
          </a:prstGeom>
          <a:noFill/>
        </p:spPr>
        <p:txBody>
          <a:bodyPr wrap="none" rtlCol="0">
            <a:spAutoFit/>
          </a:bodyPr>
          <a:lstStyle/>
          <a:p>
            <a:r>
              <a:rPr lang="en-US" i="1" dirty="0"/>
              <a:t>Talk on the Street by Grace West</a:t>
            </a:r>
            <a:r>
              <a:rPr lang="en-US" dirty="0"/>
              <a:t> </a:t>
            </a:r>
          </a:p>
          <a:p>
            <a:endParaRPr lang="en-US" dirty="0"/>
          </a:p>
        </p:txBody>
      </p:sp>
      <p:pic>
        <p:nvPicPr>
          <p:cNvPr id="7" name="Picture 6" descr="A picture containing stone&#10;&#10;Description automatically generated">
            <a:extLst>
              <a:ext uri="{FF2B5EF4-FFF2-40B4-BE49-F238E27FC236}">
                <a16:creationId xmlns:a16="http://schemas.microsoft.com/office/drawing/2014/main" id="{43798608-19A6-1848-AD54-DA251589BF7C}"/>
              </a:ext>
            </a:extLst>
          </p:cNvPr>
          <p:cNvPicPr>
            <a:picLocks noChangeAspect="1"/>
          </p:cNvPicPr>
          <p:nvPr/>
        </p:nvPicPr>
        <p:blipFill rotWithShape="1">
          <a:blip r:embed="rId2"/>
          <a:srcRect l="-1" t="21028" r="-17358" b="17056"/>
          <a:stretch/>
        </p:blipFill>
        <p:spPr>
          <a:xfrm>
            <a:off x="4874938" y="262279"/>
            <a:ext cx="3720865" cy="2617396"/>
          </a:xfrm>
          <a:prstGeom prst="rect">
            <a:avLst/>
          </a:prstGeom>
        </p:spPr>
      </p:pic>
      <p:sp>
        <p:nvSpPr>
          <p:cNvPr id="12" name="TextBox 11">
            <a:extLst>
              <a:ext uri="{FF2B5EF4-FFF2-40B4-BE49-F238E27FC236}">
                <a16:creationId xmlns:a16="http://schemas.microsoft.com/office/drawing/2014/main" id="{01344FE9-BD5F-0247-AE73-0A6A1E7F8F04}"/>
              </a:ext>
            </a:extLst>
          </p:cNvPr>
          <p:cNvSpPr txBox="1"/>
          <p:nvPr/>
        </p:nvSpPr>
        <p:spPr>
          <a:xfrm>
            <a:off x="8113412" y="5510824"/>
            <a:ext cx="2774029" cy="646331"/>
          </a:xfrm>
          <a:prstGeom prst="rect">
            <a:avLst/>
          </a:prstGeom>
          <a:noFill/>
        </p:spPr>
        <p:txBody>
          <a:bodyPr wrap="none" rtlCol="0">
            <a:spAutoFit/>
          </a:bodyPr>
          <a:lstStyle/>
          <a:p>
            <a:r>
              <a:rPr lang="en-US" i="1" dirty="0"/>
              <a:t>Untitled One by </a:t>
            </a:r>
            <a:r>
              <a:rPr lang="en-US" i="1" dirty="0" err="1"/>
              <a:t>Ashlynd</a:t>
            </a:r>
            <a:r>
              <a:rPr lang="en-US" i="1" dirty="0"/>
              <a:t> Riley</a:t>
            </a:r>
            <a:r>
              <a:rPr lang="en-US" dirty="0"/>
              <a:t> </a:t>
            </a:r>
          </a:p>
          <a:p>
            <a:endParaRPr lang="en-US" dirty="0"/>
          </a:p>
        </p:txBody>
      </p:sp>
      <p:pic>
        <p:nvPicPr>
          <p:cNvPr id="11" name="Picture 10" descr="A picture containing cup, indoor, glass, porcelain&#10;&#10;Description automatically generated">
            <a:extLst>
              <a:ext uri="{FF2B5EF4-FFF2-40B4-BE49-F238E27FC236}">
                <a16:creationId xmlns:a16="http://schemas.microsoft.com/office/drawing/2014/main" id="{82A043A9-E5DF-CD4C-AAB9-20696883EF96}"/>
              </a:ext>
            </a:extLst>
          </p:cNvPr>
          <p:cNvPicPr>
            <a:picLocks noChangeAspect="1"/>
          </p:cNvPicPr>
          <p:nvPr/>
        </p:nvPicPr>
        <p:blipFill rotWithShape="1">
          <a:blip r:embed="rId3"/>
          <a:srcRect t="9063" b="9063"/>
          <a:stretch/>
        </p:blipFill>
        <p:spPr>
          <a:xfrm>
            <a:off x="8743950" y="1005234"/>
            <a:ext cx="2703717" cy="3320503"/>
          </a:xfrm>
          <a:prstGeom prst="rect">
            <a:avLst/>
          </a:prstGeom>
        </p:spPr>
      </p:pic>
      <p:pic>
        <p:nvPicPr>
          <p:cNvPr id="16" name="Picture 15" descr="A picture containing dessert, eaten&#10;&#10;Description automatically generated">
            <a:extLst>
              <a:ext uri="{FF2B5EF4-FFF2-40B4-BE49-F238E27FC236}">
                <a16:creationId xmlns:a16="http://schemas.microsoft.com/office/drawing/2014/main" id="{DF66FFB7-5353-9949-BF5C-CB7DBE7011EE}"/>
              </a:ext>
            </a:extLst>
          </p:cNvPr>
          <p:cNvPicPr>
            <a:picLocks noChangeAspect="1"/>
          </p:cNvPicPr>
          <p:nvPr/>
        </p:nvPicPr>
        <p:blipFill>
          <a:blip r:embed="rId4"/>
          <a:stretch>
            <a:fillRect/>
          </a:stretch>
        </p:blipFill>
        <p:spPr>
          <a:xfrm>
            <a:off x="4874938" y="3582782"/>
            <a:ext cx="3083220" cy="2248181"/>
          </a:xfrm>
          <a:prstGeom prst="rect">
            <a:avLst/>
          </a:prstGeom>
        </p:spPr>
      </p:pic>
    </p:spTree>
    <p:extLst>
      <p:ext uri="{BB962C8B-B14F-4D97-AF65-F5344CB8AC3E}">
        <p14:creationId xmlns:p14="http://schemas.microsoft.com/office/powerpoint/2010/main" val="3141115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F055B-333B-C246-8048-91DBA783A114}"/>
              </a:ext>
            </a:extLst>
          </p:cNvPr>
          <p:cNvSpPr>
            <a:spLocks noGrp="1"/>
          </p:cNvSpPr>
          <p:nvPr>
            <p:ph type="title"/>
          </p:nvPr>
        </p:nvSpPr>
        <p:spPr/>
        <p:txBody>
          <a:bodyPr/>
          <a:lstStyle/>
          <a:p>
            <a:r>
              <a:rPr lang="en-US" dirty="0"/>
              <a:t>Honorable Mention</a:t>
            </a:r>
          </a:p>
        </p:txBody>
      </p:sp>
      <p:sp>
        <p:nvSpPr>
          <p:cNvPr id="4" name="Text Placeholder 3">
            <a:extLst>
              <a:ext uri="{FF2B5EF4-FFF2-40B4-BE49-F238E27FC236}">
                <a16:creationId xmlns:a16="http://schemas.microsoft.com/office/drawing/2014/main" id="{EC67DA1F-7E57-254A-B135-334D3FA8CFED}"/>
              </a:ext>
            </a:extLst>
          </p:cNvPr>
          <p:cNvSpPr>
            <a:spLocks noGrp="1"/>
          </p:cNvSpPr>
          <p:nvPr>
            <p:ph type="body" sz="half" idx="2"/>
          </p:nvPr>
        </p:nvSpPr>
        <p:spPr/>
        <p:txBody>
          <a:bodyPr/>
          <a:lstStyle/>
          <a:p>
            <a:r>
              <a:rPr lang="en-US" i="1" dirty="0"/>
              <a:t>Digital Art – Image/Video/Sound</a:t>
            </a:r>
            <a:r>
              <a:rPr lang="en-US" dirty="0"/>
              <a:t> </a:t>
            </a:r>
          </a:p>
        </p:txBody>
      </p:sp>
      <p:sp>
        <p:nvSpPr>
          <p:cNvPr id="10" name="TextBox 9">
            <a:extLst>
              <a:ext uri="{FF2B5EF4-FFF2-40B4-BE49-F238E27FC236}">
                <a16:creationId xmlns:a16="http://schemas.microsoft.com/office/drawing/2014/main" id="{144860AA-9140-A249-8EEF-0F09CCD627CD}"/>
              </a:ext>
            </a:extLst>
          </p:cNvPr>
          <p:cNvSpPr txBox="1"/>
          <p:nvPr/>
        </p:nvSpPr>
        <p:spPr>
          <a:xfrm>
            <a:off x="4885832" y="4992007"/>
            <a:ext cx="2003369" cy="923330"/>
          </a:xfrm>
          <a:prstGeom prst="rect">
            <a:avLst/>
          </a:prstGeom>
          <a:noFill/>
        </p:spPr>
        <p:txBody>
          <a:bodyPr wrap="none" rtlCol="0">
            <a:spAutoFit/>
          </a:bodyPr>
          <a:lstStyle/>
          <a:p>
            <a:r>
              <a:rPr lang="en-US" i="1" dirty="0"/>
              <a:t>Hanako’s Resolution </a:t>
            </a:r>
            <a:br>
              <a:rPr lang="en-US" i="1" dirty="0"/>
            </a:br>
            <a:r>
              <a:rPr lang="en-US" i="1" dirty="0"/>
              <a:t>by Kofi </a:t>
            </a:r>
            <a:r>
              <a:rPr lang="en-US" i="1" dirty="0" err="1"/>
              <a:t>Bazzel</a:t>
            </a:r>
            <a:r>
              <a:rPr lang="en-US" i="1" dirty="0"/>
              <a:t>-Smith</a:t>
            </a:r>
          </a:p>
          <a:p>
            <a:endParaRPr lang="en-US" dirty="0"/>
          </a:p>
        </p:txBody>
      </p:sp>
      <p:sp>
        <p:nvSpPr>
          <p:cNvPr id="13" name="TextBox 12">
            <a:extLst>
              <a:ext uri="{FF2B5EF4-FFF2-40B4-BE49-F238E27FC236}">
                <a16:creationId xmlns:a16="http://schemas.microsoft.com/office/drawing/2014/main" id="{6757319C-6425-8143-B2C1-7C201D3C4DC3}"/>
              </a:ext>
            </a:extLst>
          </p:cNvPr>
          <p:cNvSpPr txBox="1"/>
          <p:nvPr/>
        </p:nvSpPr>
        <p:spPr>
          <a:xfrm>
            <a:off x="8472443" y="4992007"/>
            <a:ext cx="2003369" cy="646331"/>
          </a:xfrm>
          <a:prstGeom prst="rect">
            <a:avLst/>
          </a:prstGeom>
          <a:noFill/>
        </p:spPr>
        <p:txBody>
          <a:bodyPr wrap="none" rtlCol="0">
            <a:spAutoFit/>
          </a:bodyPr>
          <a:lstStyle/>
          <a:p>
            <a:r>
              <a:rPr lang="en-US" i="1" dirty="0"/>
              <a:t>Rush! </a:t>
            </a:r>
            <a:br>
              <a:rPr lang="en-US" i="1" dirty="0"/>
            </a:br>
            <a:r>
              <a:rPr lang="en-US" i="1" dirty="0"/>
              <a:t>by Kofi </a:t>
            </a:r>
            <a:r>
              <a:rPr lang="en-US" i="1" dirty="0" err="1"/>
              <a:t>Bazzel</a:t>
            </a:r>
            <a:r>
              <a:rPr lang="en-US" i="1" dirty="0"/>
              <a:t>-Smith</a:t>
            </a:r>
          </a:p>
        </p:txBody>
      </p:sp>
      <p:pic>
        <p:nvPicPr>
          <p:cNvPr id="7" name="Picture 6" descr="A picture containing text&#10;&#10;Description automatically generated">
            <a:extLst>
              <a:ext uri="{FF2B5EF4-FFF2-40B4-BE49-F238E27FC236}">
                <a16:creationId xmlns:a16="http://schemas.microsoft.com/office/drawing/2014/main" id="{52BDDF89-B01E-F742-8F9B-1B7E93F95F2F}"/>
              </a:ext>
            </a:extLst>
          </p:cNvPr>
          <p:cNvPicPr>
            <a:picLocks noChangeAspect="1"/>
          </p:cNvPicPr>
          <p:nvPr/>
        </p:nvPicPr>
        <p:blipFill>
          <a:blip r:embed="rId2"/>
          <a:stretch>
            <a:fillRect/>
          </a:stretch>
        </p:blipFill>
        <p:spPr>
          <a:xfrm>
            <a:off x="4885832" y="646331"/>
            <a:ext cx="2735726" cy="420052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D2210FA-A46E-CD40-89BE-96757F192011}"/>
              </a:ext>
            </a:extLst>
          </p:cNvPr>
          <p:cNvPicPr>
            <a:picLocks noChangeAspect="1"/>
          </p:cNvPicPr>
          <p:nvPr/>
        </p:nvPicPr>
        <p:blipFill>
          <a:blip r:embed="rId3"/>
          <a:stretch>
            <a:fillRect/>
          </a:stretch>
        </p:blipFill>
        <p:spPr>
          <a:xfrm>
            <a:off x="8472443" y="646331"/>
            <a:ext cx="2744021" cy="4200524"/>
          </a:xfrm>
          <a:prstGeom prst="rect">
            <a:avLst/>
          </a:prstGeom>
        </p:spPr>
      </p:pic>
    </p:spTree>
    <p:extLst>
      <p:ext uri="{BB962C8B-B14F-4D97-AF65-F5344CB8AC3E}">
        <p14:creationId xmlns:p14="http://schemas.microsoft.com/office/powerpoint/2010/main" val="268968782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1716</TotalTime>
  <Words>699</Words>
  <Application>Microsoft Office PowerPoint</Application>
  <PresentationFormat>Widescreen</PresentationFormat>
  <Paragraphs>124</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Gallery</vt:lpstr>
      <vt:lpstr>2021 EIU  All-Student Show</vt:lpstr>
      <vt:lpstr>Congratulations to all the participating Artists!</vt:lpstr>
      <vt:lpstr>We encourage you all to go to the following website to view and download pictures from each of the shows:  https://www.flickr.com/photos/iameiu/albums/72157718784220383</vt:lpstr>
      <vt:lpstr>Exhibition Awards</vt:lpstr>
      <vt:lpstr>Honorable Mention</vt:lpstr>
      <vt:lpstr>Honorable Mention</vt:lpstr>
      <vt:lpstr>Honorable Mention</vt:lpstr>
      <vt:lpstr>Honorable Mention</vt:lpstr>
      <vt:lpstr>Honorable Mention</vt:lpstr>
      <vt:lpstr>Honorable Mention</vt:lpstr>
      <vt:lpstr>Honorable Mention</vt:lpstr>
      <vt:lpstr>Honorable Mention</vt:lpstr>
      <vt:lpstr>Honorable Mention</vt:lpstr>
      <vt:lpstr>Honorable Mention</vt:lpstr>
      <vt:lpstr>Honorable Mention</vt:lpstr>
      <vt:lpstr>Honorable Mention</vt:lpstr>
      <vt:lpstr>Honorable Mention</vt:lpstr>
      <vt:lpstr>Honorable Mention</vt:lpstr>
      <vt:lpstr>Honorable Mention</vt:lpstr>
      <vt:lpstr>First Place</vt:lpstr>
      <vt:lpstr>First Place</vt:lpstr>
      <vt:lpstr>First Place</vt:lpstr>
      <vt:lpstr>First Place</vt:lpstr>
      <vt:lpstr>First Place</vt:lpstr>
      <vt:lpstr>First Place</vt:lpstr>
      <vt:lpstr>First Place</vt:lpstr>
      <vt:lpstr>First Place</vt:lpstr>
      <vt:lpstr>First Place</vt:lpstr>
      <vt:lpstr>First Place</vt:lpstr>
      <vt:lpstr>First Place</vt:lpstr>
      <vt:lpstr>Bill Heyduck Ceramics Award</vt:lpstr>
      <vt:lpstr>Glenn Hild Painting Award</vt:lpstr>
      <vt:lpstr>Sarah Wozencraft Cox Art Award </vt:lpstr>
      <vt:lpstr>Sarah Wozencraft Cox Art Award </vt:lpstr>
      <vt:lpstr>Best of show</vt:lpstr>
      <vt:lpstr>Best of show</vt:lpstr>
      <vt:lpstr>Congratulations!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EIU  All-Student Show</dc:title>
  <dc:creator>Christopher B Kahler</dc:creator>
  <cp:lastModifiedBy>Christopher B Kahler</cp:lastModifiedBy>
  <cp:revision>28</cp:revision>
  <dcterms:created xsi:type="dcterms:W3CDTF">2021-05-04T23:42:04Z</dcterms:created>
  <dcterms:modified xsi:type="dcterms:W3CDTF">2021-05-06T12:26:50Z</dcterms:modified>
</cp:coreProperties>
</file>