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82" d="100"/>
          <a:sy n="82" d="100"/>
        </p:scale>
        <p:origin x="337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08193-99BA-4F4C-9FD3-A403E0C889D5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4925" y="1257300"/>
            <a:ext cx="262255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DC4CC-0433-9A42-AFE9-2A95E6F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8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C4CC-0433-9A42-AFE9-2A95E6FEF1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9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3670" cy="10059670"/>
          </a:xfrm>
          <a:custGeom>
            <a:avLst/>
            <a:gdLst/>
            <a:ahLst/>
            <a:cxnLst/>
            <a:rect l="l" t="t" r="r" b="b"/>
            <a:pathLst>
              <a:path w="7773670" h="10059670">
                <a:moveTo>
                  <a:pt x="7773670" y="0"/>
                </a:moveTo>
                <a:lnTo>
                  <a:pt x="0" y="0"/>
                </a:lnTo>
                <a:lnTo>
                  <a:pt x="0" y="10059670"/>
                </a:lnTo>
                <a:lnTo>
                  <a:pt x="7773670" y="10059670"/>
                </a:lnTo>
                <a:lnTo>
                  <a:pt x="777367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3172" y="1010411"/>
            <a:ext cx="7306055" cy="62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hyperlink" Target="mailto:eiurotc@eiu.edu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hyperlink" Target="mailto:eiurotc@eiu.edu" TargetMode="External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hyperlink" Target="mailto:eiurotc@ei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hyperlink" Target="mailto:eiurotc@eiu.ed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hyperlink" Target="mailto:eiurotc@eiu.ed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hyperlink" Target="mailto:eiurotc@eiu.ed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6" Type="http://schemas.openxmlformats.org/officeDocument/2006/relationships/hyperlink" Target="mailto:eiurotc@ei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jp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hyperlink" Target="mailto:eiurotc@eiu.edu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hyperlink" Target="mailto:eiurotc@eiu.edu" TargetMode="External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hyperlink" Target="mailto:eiurotc@eiu.edu" TargetMode="External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2692" y="1163066"/>
            <a:ext cx="5496560" cy="1803400"/>
            <a:chOff x="202692" y="1163066"/>
            <a:chExt cx="5496560" cy="180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2" y="1168908"/>
              <a:ext cx="4620006" cy="11132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5844" y="1163066"/>
              <a:ext cx="5423535" cy="38100"/>
            </a:xfrm>
            <a:custGeom>
              <a:avLst/>
              <a:gdLst/>
              <a:ahLst/>
              <a:cxnLst/>
              <a:rect l="l" t="t" r="r" b="b"/>
              <a:pathLst>
                <a:path w="5423535" h="38100">
                  <a:moveTo>
                    <a:pt x="5423281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5423281" y="38100"/>
                  </a:lnTo>
                  <a:lnTo>
                    <a:pt x="542328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92" y="1853184"/>
              <a:ext cx="3848862" cy="111328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1431" y="1220042"/>
            <a:ext cx="4076065" cy="21202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ct val="94800"/>
              </a:lnSpc>
              <a:spcBef>
                <a:spcPts val="390"/>
              </a:spcBef>
            </a:pPr>
            <a:r>
              <a:rPr sz="4750" i="1" spc="-315" dirty="0">
                <a:solidFill>
                  <a:srgbClr val="E7E6E6"/>
                </a:solidFill>
                <a:latin typeface="Georgia-BoldItalic"/>
                <a:cs typeface="Georgia-BoldItalic"/>
              </a:rPr>
              <a:t>EIU</a:t>
            </a:r>
            <a:r>
              <a:rPr sz="4750" i="1" spc="10" dirty="0">
                <a:solidFill>
                  <a:srgbClr val="E7E6E6"/>
                </a:solidFill>
                <a:latin typeface="Georgia-BoldItalic"/>
                <a:cs typeface="Georgia-BoldItalic"/>
              </a:rPr>
              <a:t> </a:t>
            </a:r>
            <a:r>
              <a:rPr sz="4750" i="1" spc="240" dirty="0">
                <a:solidFill>
                  <a:srgbClr val="E7E6E6"/>
                </a:solidFill>
                <a:latin typeface="Georgia-BoldItalic"/>
                <a:cs typeface="Georgia-BoldItalic"/>
              </a:rPr>
              <a:t>Panther </a:t>
            </a:r>
            <a:r>
              <a:rPr sz="4750" i="1" spc="229" dirty="0">
                <a:solidFill>
                  <a:srgbClr val="E7E6E6"/>
                </a:solidFill>
                <a:latin typeface="Georgia-BoldItalic"/>
                <a:cs typeface="Georgia-BoldItalic"/>
              </a:rPr>
              <a:t>Battalion </a:t>
            </a:r>
            <a:r>
              <a:rPr sz="4750" i="1" spc="170" dirty="0">
                <a:solidFill>
                  <a:srgbClr val="E7E6E6"/>
                </a:solidFill>
                <a:latin typeface="Georgia-BoldItalic"/>
                <a:cs typeface="Georgia-BoldItalic"/>
              </a:rPr>
              <a:t>r.o.t.c.</a:t>
            </a:r>
            <a:endParaRPr sz="4750">
              <a:latin typeface="Georgia-BoldItalic"/>
              <a:cs typeface="Georgia-BoldItal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2692" y="2540507"/>
            <a:ext cx="5496560" cy="1075055"/>
            <a:chOff x="202692" y="2540507"/>
            <a:chExt cx="5496560" cy="10750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692" y="2540507"/>
              <a:ext cx="3057906" cy="10721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5844" y="3577462"/>
              <a:ext cx="5423535" cy="38100"/>
            </a:xfrm>
            <a:custGeom>
              <a:avLst/>
              <a:gdLst/>
              <a:ahLst/>
              <a:cxnLst/>
              <a:rect l="l" t="t" r="r" b="b"/>
              <a:pathLst>
                <a:path w="5423535" h="38100">
                  <a:moveTo>
                    <a:pt x="5423281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5423281" y="38100"/>
                  </a:lnTo>
                  <a:lnTo>
                    <a:pt x="542328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04812" y="3798887"/>
            <a:ext cx="2401570" cy="443865"/>
            <a:chOff x="404812" y="3798887"/>
            <a:chExt cx="2401570" cy="44386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431" y="3802367"/>
              <a:ext cx="2393188" cy="4356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9575" y="3803650"/>
              <a:ext cx="2392045" cy="434340"/>
            </a:xfrm>
            <a:custGeom>
              <a:avLst/>
              <a:gdLst/>
              <a:ahLst/>
              <a:cxnLst/>
              <a:rect l="l" t="t" r="r" b="b"/>
              <a:pathLst>
                <a:path w="2392045" h="434339">
                  <a:moveTo>
                    <a:pt x="0" y="434339"/>
                  </a:moveTo>
                  <a:lnTo>
                    <a:pt x="2392045" y="434339"/>
                  </a:lnTo>
                  <a:lnTo>
                    <a:pt x="2392045" y="0"/>
                  </a:lnTo>
                  <a:lnTo>
                    <a:pt x="0" y="0"/>
                  </a:lnTo>
                  <a:lnTo>
                    <a:pt x="0" y="43433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7680" y="3854830"/>
            <a:ext cx="2238375" cy="264160"/>
          </a:xfrm>
          <a:prstGeom prst="rect">
            <a:avLst/>
          </a:prstGeom>
          <a:solidFill>
            <a:srgbClr val="808080"/>
          </a:solidFill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1914"/>
              </a:lnSpc>
            </a:pPr>
            <a:r>
              <a:rPr sz="1600" spc="-85" dirty="0">
                <a:solidFill>
                  <a:srgbClr val="D9D9D9"/>
                </a:solidFill>
                <a:latin typeface="Arial"/>
                <a:cs typeface="Arial"/>
              </a:rPr>
              <a:t>Spring</a:t>
            </a:r>
            <a:r>
              <a:rPr sz="1600" spc="-14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D9D9D9"/>
                </a:solidFill>
                <a:latin typeface="Arial"/>
                <a:cs typeface="Arial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537455"/>
            <a:ext cx="7772399" cy="3547745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901695" y="8351519"/>
            <a:ext cx="2237740" cy="503555"/>
            <a:chOff x="2901695" y="8351519"/>
            <a:chExt cx="2237740" cy="50355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1695" y="8351519"/>
              <a:ext cx="2237232" cy="5029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0839" y="8406383"/>
              <a:ext cx="2218943" cy="3947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16745" y="8404669"/>
              <a:ext cx="2135505" cy="40132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005454" y="8402573"/>
            <a:ext cx="18389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340" dirty="0">
                <a:solidFill>
                  <a:srgbClr val="E7E6E6"/>
                </a:solidFill>
                <a:latin typeface="Georgia-BoldItalic"/>
                <a:cs typeface="Georgia-BoldItalic"/>
              </a:rPr>
              <a:t>“Trust</a:t>
            </a:r>
            <a:r>
              <a:rPr sz="2000" b="1" i="1" spc="25" dirty="0">
                <a:solidFill>
                  <a:srgbClr val="E7E6E6"/>
                </a:solidFill>
                <a:latin typeface="Georgia-BoldItalic"/>
                <a:cs typeface="Georgia-BoldItalic"/>
              </a:rPr>
              <a:t> </a:t>
            </a:r>
            <a:r>
              <a:rPr sz="2000" b="1" i="1" spc="-340" dirty="0">
                <a:solidFill>
                  <a:srgbClr val="E7E6E6"/>
                </a:solidFill>
                <a:latin typeface="Georgia-BoldItalic"/>
                <a:cs typeface="Georgia-BoldItalic"/>
              </a:rPr>
              <a:t>the</a:t>
            </a:r>
            <a:r>
              <a:rPr sz="2000" b="1" i="1" spc="35" dirty="0">
                <a:solidFill>
                  <a:srgbClr val="E7E6E6"/>
                </a:solidFill>
                <a:latin typeface="Georgia-BoldItalic"/>
                <a:cs typeface="Georgia-BoldItalic"/>
              </a:rPr>
              <a:t> </a:t>
            </a:r>
            <a:r>
              <a:rPr sz="2000" b="1" i="1" spc="-380" dirty="0">
                <a:solidFill>
                  <a:srgbClr val="E7E6E6"/>
                </a:solidFill>
                <a:latin typeface="Georgia-BoldItalic"/>
                <a:cs typeface="Georgia-BoldItalic"/>
              </a:rPr>
              <a:t>Process”</a:t>
            </a:r>
            <a:endParaRPr sz="2000">
              <a:latin typeface="Georgia-BoldItalic"/>
              <a:cs typeface="Georgia-Bold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0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" y="914374"/>
            <a:ext cx="7573645" cy="8137525"/>
            <a:chOff x="135636" y="914374"/>
            <a:chExt cx="7573645" cy="813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636" y="1770888"/>
              <a:ext cx="3208781" cy="18829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6" y="6688836"/>
              <a:ext cx="3323082" cy="23553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8036" y="6725412"/>
              <a:ext cx="3300221" cy="23263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1915" y="1591056"/>
              <a:ext cx="3047238" cy="21145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036" y="914374"/>
              <a:ext cx="7304532" cy="740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180" y="967714"/>
              <a:ext cx="7287768" cy="63248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5947" y="1010411"/>
            <a:ext cx="7193280" cy="629285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70"/>
              </a:spcBef>
            </a:pPr>
            <a:r>
              <a:rPr spc="400" dirty="0"/>
              <a:t>Saying</a:t>
            </a:r>
            <a:r>
              <a:rPr spc="20" dirty="0"/>
              <a:t> </a:t>
            </a:r>
            <a:r>
              <a:rPr spc="370" dirty="0"/>
              <a:t>Goodbye…and</a:t>
            </a:r>
            <a:r>
              <a:rPr spc="30" dirty="0"/>
              <a:t> </a:t>
            </a:r>
            <a:r>
              <a:rPr spc="390" dirty="0"/>
              <a:t>Goodluck!!!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556003" y="1664207"/>
            <a:ext cx="5077460" cy="5028565"/>
            <a:chOff x="1556003" y="1664207"/>
            <a:chExt cx="5077460" cy="502856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6003" y="3802379"/>
              <a:ext cx="5077206" cy="28902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799" y="1664207"/>
              <a:ext cx="1462277" cy="243459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467227" y="1717293"/>
            <a:ext cx="894715" cy="1998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95"/>
              </a:spcBef>
            </a:pP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MS4shave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workedhard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timeinthe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programandwill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soonbe2LTs!!</a:t>
            </a:r>
            <a:endParaRPr sz="1200">
              <a:latin typeface="Arial"/>
              <a:cs typeface="Arial"/>
            </a:endParaRPr>
          </a:p>
          <a:p>
            <a:pPr marL="12700" marR="83820">
              <a:lnSpc>
                <a:spcPct val="107800"/>
              </a:lnSpc>
              <a:spcBef>
                <a:spcPts val="5"/>
              </a:spcBef>
            </a:pP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missed,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knowthey’ll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makeusproud!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0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8" y="914387"/>
            <a:ext cx="7002780" cy="4876165"/>
            <a:chOff x="56388" y="914387"/>
            <a:chExt cx="7002780" cy="48761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796" y="2724912"/>
              <a:ext cx="1991106" cy="26525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7135" y="3217163"/>
              <a:ext cx="2355341" cy="2573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6512" y="1488857"/>
              <a:ext cx="2622042" cy="18874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8" y="914387"/>
              <a:ext cx="4431792" cy="6065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32" y="967740"/>
              <a:ext cx="4413504" cy="4983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203" y="1004316"/>
              <a:ext cx="4330446" cy="505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60" y="2871215"/>
              <a:ext cx="2042922" cy="246659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69747" y="5844514"/>
            <a:ext cx="7207884" cy="3098165"/>
            <a:chOff x="269747" y="5844514"/>
            <a:chExt cx="7207884" cy="309816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92268" y="7269480"/>
              <a:ext cx="2285238" cy="16725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95015" y="7389875"/>
              <a:ext cx="2266950" cy="14638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9747" y="7466075"/>
              <a:ext cx="2320290" cy="13876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5628" y="5844514"/>
              <a:ext cx="4675632" cy="7406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04772" y="5897854"/>
              <a:ext cx="4657344" cy="63248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08508" y="1007110"/>
            <a:ext cx="352932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0" dirty="0"/>
              <a:t>Welcome</a:t>
            </a:r>
            <a:r>
              <a:rPr spc="5" dirty="0"/>
              <a:t> </a:t>
            </a:r>
            <a:r>
              <a:rPr spc="295" dirty="0"/>
              <a:t>Back!!!!</a:t>
            </a:r>
          </a:p>
        </p:txBody>
      </p: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2023" y="1510283"/>
            <a:ext cx="4359402" cy="147904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07340" y="1560932"/>
            <a:ext cx="3759200" cy="949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8100"/>
              </a:lnSpc>
              <a:spcBef>
                <a:spcPts val="105"/>
              </a:spcBef>
            </a:pP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Panther</a:t>
            </a:r>
            <a:r>
              <a:rPr sz="14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Arial"/>
                <a:cs typeface="Arial"/>
              </a:rPr>
              <a:t>Battalionstartedoff</a:t>
            </a: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70" dirty="0">
                <a:solidFill>
                  <a:srgbClr val="FFFFFF"/>
                </a:solidFill>
                <a:latin typeface="Arial"/>
                <a:cs typeface="Arial"/>
              </a:rPr>
              <a:t>thesemester</a:t>
            </a: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strongwithintense, </a:t>
            </a:r>
            <a:r>
              <a:rPr sz="1400" spc="-114" dirty="0">
                <a:solidFill>
                  <a:srgbClr val="FFFFFF"/>
                </a:solidFill>
                <a:latin typeface="Arial"/>
                <a:cs typeface="Arial"/>
              </a:rPr>
              <a:t>chilly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80" dirty="0">
                <a:solidFill>
                  <a:srgbClr val="FFFFFF"/>
                </a:solidFill>
                <a:latin typeface="Arial"/>
                <a:cs typeface="Arial"/>
              </a:rPr>
              <a:t>PTsessionsanda</a:t>
            </a: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400" spc="-2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2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9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spc="-38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38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400" spc="-229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4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80" dirty="0">
                <a:solidFill>
                  <a:srgbClr val="FFFFFF"/>
                </a:solidFill>
                <a:latin typeface="Arial"/>
                <a:cs typeface="Arial"/>
              </a:rPr>
              <a:t>Lab!</a:t>
            </a:r>
            <a:r>
              <a:rPr sz="1400" spc="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3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4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2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spc="-38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4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4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any 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incoming</a:t>
            </a:r>
            <a:r>
              <a:rPr sz="14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cadets,</a:t>
            </a:r>
            <a:r>
              <a:rPr sz="14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recognizedachievementsfromFall</a:t>
            </a:r>
            <a:r>
              <a:rPr sz="14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45" dirty="0">
                <a:solidFill>
                  <a:srgbClr val="FFFFFF"/>
                </a:solidFill>
                <a:latin typeface="Arial"/>
                <a:cs typeface="Arial"/>
              </a:rPr>
              <a:t>semester, </a:t>
            </a:r>
            <a:r>
              <a:rPr sz="1400" spc="-1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playedanice-</a:t>
            </a:r>
            <a:r>
              <a:rPr sz="1400" spc="-145" dirty="0">
                <a:solidFill>
                  <a:srgbClr val="FFFFFF"/>
                </a:solidFill>
                <a:latin typeface="Arial"/>
                <a:cs typeface="Arial"/>
              </a:rPr>
              <a:t>breaker</a:t>
            </a:r>
            <a:r>
              <a:rPr sz="1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activity.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53539" y="5940552"/>
            <a:ext cx="4564380" cy="629285"/>
          </a:xfrm>
          <a:prstGeom prst="rect">
            <a:avLst/>
          </a:prstGeom>
          <a:solidFill>
            <a:srgbClr val="1858A7"/>
          </a:solidFill>
          <a:ln w="9525">
            <a:solidFill>
              <a:srgbClr val="7E7E7E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75"/>
              </a:spcBef>
            </a:pPr>
            <a:r>
              <a:rPr sz="2800" b="1" spc="229" dirty="0">
                <a:solidFill>
                  <a:srgbClr val="FFFFFF"/>
                </a:solidFill>
                <a:latin typeface="Times New Roman"/>
                <a:cs typeface="Times New Roman"/>
              </a:rPr>
              <a:t>ACFT…With</a:t>
            </a:r>
            <a:r>
              <a:rPr sz="28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455" dirty="0">
                <a:solidFill>
                  <a:srgbClr val="FFFFFF"/>
                </a:solidFill>
                <a:latin typeface="Times New Roman"/>
                <a:cs typeface="Times New Roman"/>
              </a:rPr>
              <a:t>Faculty!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2315" y="6608064"/>
            <a:ext cx="7527798" cy="89687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56108" y="6663308"/>
            <a:ext cx="7011034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500"/>
              </a:lnSpc>
              <a:spcBef>
                <a:spcPts val="100"/>
              </a:spcBef>
            </a:pP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Someof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Eastern’sfinest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faculty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joinedusfor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oneof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0" dirty="0">
                <a:solidFill>
                  <a:srgbClr val="FFFFFF"/>
                </a:solidFill>
                <a:latin typeface="Arial"/>
                <a:cs typeface="Arial"/>
              </a:rPr>
              <a:t>ACFTs!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got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toexperiencewhat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takestocompleteanentireACFT,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whilealso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providingfriendly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competitionfor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Cadets.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Weloved</a:t>
            </a:r>
            <a:r>
              <a:rPr sz="12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beingabletohost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them,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despiteoneof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thembeingfromthe</a:t>
            </a:r>
            <a:r>
              <a:rPr sz="12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Force!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6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791" y="2025395"/>
            <a:ext cx="2597785" cy="5688330"/>
            <a:chOff x="240791" y="2025395"/>
            <a:chExt cx="2597785" cy="56883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791" y="2025395"/>
              <a:ext cx="2593086" cy="194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675" y="5180075"/>
              <a:ext cx="2027682" cy="25336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347" y="3918203"/>
              <a:ext cx="2340102" cy="145618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936748" y="1972055"/>
            <a:ext cx="4507230" cy="5802630"/>
            <a:chOff x="2936748" y="1972055"/>
            <a:chExt cx="4507230" cy="580263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6748" y="1972055"/>
              <a:ext cx="2041398" cy="27211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9816" y="4693920"/>
              <a:ext cx="4344161" cy="30807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52060" y="2848355"/>
              <a:ext cx="2340101" cy="137693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90955" y="914387"/>
            <a:ext cx="6390640" cy="824865"/>
            <a:chOff x="790955" y="914387"/>
            <a:chExt cx="6390640" cy="82486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0955" y="914387"/>
              <a:ext cx="6390132" cy="8244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0099" y="967727"/>
              <a:ext cx="6371844" cy="71476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48867" y="1010411"/>
            <a:ext cx="6278245" cy="712470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70"/>
              </a:spcBef>
            </a:pPr>
            <a:r>
              <a:rPr spc="450" dirty="0"/>
              <a:t>Getting</a:t>
            </a:r>
            <a:r>
              <a:rPr spc="20" dirty="0"/>
              <a:t> </a:t>
            </a:r>
            <a:r>
              <a:rPr spc="585" dirty="0"/>
              <a:t>Stronger</a:t>
            </a:r>
            <a:r>
              <a:rPr spc="25" dirty="0"/>
              <a:t> </a:t>
            </a:r>
            <a:r>
              <a:rPr spc="330" dirty="0"/>
              <a:t>Everyday…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2140" y="3971670"/>
            <a:ext cx="1767205" cy="1013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700" algn="just">
              <a:lnSpc>
                <a:spcPct val="107900"/>
              </a:lnSpc>
              <a:spcBef>
                <a:spcPts val="105"/>
              </a:spcBef>
            </a:pPr>
            <a:r>
              <a:rPr sz="1200" spc="-31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8-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mileruck!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sz="1200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semester,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Panthersruck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2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least 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2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monthtowork</a:t>
            </a:r>
            <a:r>
              <a:rPr sz="1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2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8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12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tothe12-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mile,</a:t>
            </a:r>
            <a:r>
              <a:rPr sz="12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whichiscompleted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inApril.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68265" y="2902312"/>
            <a:ext cx="1737360" cy="81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100"/>
              </a:spcBef>
            </a:pP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TirePT!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Incorporating</a:t>
            </a:r>
            <a:r>
              <a:rPr sz="12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different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typesof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intoPT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providescomprehensivestrength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andkeepsthingsinteresting.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5195" y="7680959"/>
            <a:ext cx="2340102" cy="137693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40512" y="7735061"/>
            <a:ext cx="1580515" cy="816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100"/>
              </a:lnSpc>
              <a:spcBef>
                <a:spcPts val="100"/>
              </a:spcBef>
            </a:pP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Anaction</a:t>
            </a:r>
            <a:r>
              <a:rPr sz="12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Shot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fromRiflePT-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another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tokeepworkouts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interestingduringour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winter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monthsspent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inside.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64635" y="7781543"/>
            <a:ext cx="3658362" cy="128549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680586" y="7838694"/>
            <a:ext cx="3096260" cy="81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95"/>
              </a:spcBef>
            </a:pP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Ruck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FoodDrive!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Pantherspackeduptheir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rucks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withnon-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perishablefooditemstobedonated</a:t>
            </a:r>
            <a:r>
              <a:rPr sz="1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tothecampus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foodpantry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andrucked10</a:t>
            </a:r>
            <a:r>
              <a:rPr sz="12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miles.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Wewereabletodonate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370lbsof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food!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2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647" y="5576315"/>
            <a:ext cx="7471409" cy="3480435"/>
            <a:chOff x="231647" y="5576315"/>
            <a:chExt cx="7471409" cy="3480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647" y="5576315"/>
              <a:ext cx="4255770" cy="2126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2647" y="5591555"/>
              <a:ext cx="3280409" cy="33230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36" y="7717535"/>
              <a:ext cx="3868674" cy="133883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634995" y="2154935"/>
            <a:ext cx="4822825" cy="2211070"/>
            <a:chOff x="2634995" y="2154935"/>
            <a:chExt cx="4822825" cy="221107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5147" y="2154935"/>
              <a:ext cx="2082546" cy="22105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4995" y="2520695"/>
              <a:ext cx="2916174" cy="148361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696211" y="914387"/>
            <a:ext cx="4599940" cy="652780"/>
            <a:chOff x="1696211" y="914387"/>
            <a:chExt cx="4599940" cy="65278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6211" y="914387"/>
              <a:ext cx="4599432" cy="6522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5355" y="967740"/>
              <a:ext cx="4581144" cy="54406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54123" y="1010411"/>
            <a:ext cx="4488180" cy="541020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pc="360" dirty="0"/>
              <a:t>Moving</a:t>
            </a:r>
            <a:r>
              <a:rPr spc="5" dirty="0"/>
              <a:t> </a:t>
            </a:r>
            <a:r>
              <a:rPr spc="545" dirty="0"/>
              <a:t>on</a:t>
            </a:r>
            <a:r>
              <a:rPr dirty="0"/>
              <a:t> </a:t>
            </a:r>
            <a:r>
              <a:rPr spc="100" dirty="0"/>
              <a:t>up…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432816" y="1819655"/>
            <a:ext cx="5861685" cy="3705225"/>
            <a:chOff x="432816" y="1819655"/>
            <a:chExt cx="5861685" cy="370522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816" y="1819655"/>
              <a:ext cx="2122170" cy="29725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16608" y="4834127"/>
              <a:ext cx="4477512" cy="690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5752" y="4888991"/>
              <a:ext cx="4459224" cy="5806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750947" y="2575305"/>
            <a:ext cx="2343150" cy="814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95"/>
              </a:spcBef>
            </a:pP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MS1/MS2Instructor,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JulianPacheco,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promotedfromSSGtoSFC.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wasanhonor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beabletowitnesssucha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well-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earned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promotion.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Congrats,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SFCPacheco!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2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74520" y="4930140"/>
            <a:ext cx="4366260" cy="579120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85"/>
              </a:spcBef>
            </a:pPr>
            <a:r>
              <a:rPr sz="2800" b="1" spc="39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365" dirty="0">
                <a:solidFill>
                  <a:srgbClr val="FFFFFF"/>
                </a:solidFill>
                <a:latin typeface="Times New Roman"/>
                <a:cs typeface="Times New Roman"/>
              </a:rPr>
              <a:t>Moving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545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8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320" dirty="0">
                <a:solidFill>
                  <a:srgbClr val="FFFFFF"/>
                </a:solidFill>
                <a:latin typeface="Times New Roman"/>
                <a:cs typeface="Times New Roman"/>
              </a:rPr>
              <a:t>Out.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0051" y="7773161"/>
            <a:ext cx="3300729" cy="81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95"/>
              </a:spcBef>
            </a:pP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12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serving20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years,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MSGLudwigretired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fromtheArmy.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servedasPanther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Battalion’sMS3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instructor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nearly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4years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anddevelopedour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cadetsmorethanwecanever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fathom.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Thank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youfor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everything,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MSGLudwig!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307" y="1712976"/>
            <a:ext cx="7547609" cy="7337425"/>
            <a:chOff x="178307" y="1712976"/>
            <a:chExt cx="7547609" cy="7337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4935" y="1831848"/>
              <a:ext cx="1771650" cy="23629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1507" y="4197096"/>
              <a:ext cx="2044445" cy="27256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307" y="6193535"/>
              <a:ext cx="2140458" cy="28567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8875" y="6923532"/>
              <a:ext cx="1524762" cy="20337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4248" y="1796796"/>
              <a:ext cx="1931670" cy="23705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2023" y="1712976"/>
              <a:ext cx="1799081" cy="24010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215" y="4539996"/>
              <a:ext cx="2340102" cy="17716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01055" y="6231635"/>
              <a:ext cx="2106929" cy="2812541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3172" y="1796795"/>
            <a:ext cx="1799081" cy="239953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839467" y="914374"/>
            <a:ext cx="4135120" cy="706120"/>
            <a:chOff x="1839467" y="914374"/>
            <a:chExt cx="4135120" cy="706120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39467" y="914374"/>
              <a:ext cx="4134611" cy="7056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8611" y="967727"/>
              <a:ext cx="4116324" cy="59742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97379" y="1010411"/>
            <a:ext cx="4023360" cy="594360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1039494">
              <a:lnSpc>
                <a:spcPct val="100000"/>
              </a:lnSpc>
              <a:spcBef>
                <a:spcPts val="70"/>
              </a:spcBef>
            </a:pPr>
            <a:r>
              <a:rPr spc="390" dirty="0"/>
              <a:t>SuperLab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19531" y="4594987"/>
            <a:ext cx="1785620" cy="1210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0"/>
              </a:spcBef>
            </a:pP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SuperLabisa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2-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event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held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Thefirst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sz="1200" spc="-250" dirty="0">
                <a:solidFill>
                  <a:srgbClr val="FFFFFF"/>
                </a:solidFill>
                <a:latin typeface="Arial"/>
                <a:cs typeface="Arial"/>
              </a:rPr>
              <a:t>MS1/MS2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focused,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wherethey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lead </a:t>
            </a:r>
            <a:r>
              <a:rPr sz="1200" spc="-175" dirty="0">
                <a:solidFill>
                  <a:srgbClr val="FFFFFF"/>
                </a:solidFill>
                <a:latin typeface="Arial"/>
                <a:cs typeface="Arial"/>
              </a:rPr>
              <a:t>SquadSTXlanes,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doday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&amp;night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landnav,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andhavesomesocial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time!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01996" y="4326635"/>
            <a:ext cx="2468118" cy="202463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416677" y="4378578"/>
            <a:ext cx="2091689" cy="1408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335">
              <a:lnSpc>
                <a:spcPct val="107900"/>
              </a:lnSpc>
              <a:spcBef>
                <a:spcPts val="105"/>
              </a:spcBef>
            </a:pP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Thesecondday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revolvedaroundthe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MS3srunningplatoonmissions!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MS3s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solidify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2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planningprocess,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10" dirty="0">
                <a:solidFill>
                  <a:srgbClr val="FFFFFF"/>
                </a:solidFill>
                <a:latin typeface="Arial"/>
                <a:cs typeface="Arial"/>
              </a:rPr>
              <a:t>OPORD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briefsandtactical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knowledgeprior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215" dirty="0">
                <a:solidFill>
                  <a:srgbClr val="FFFFFF"/>
                </a:solidFill>
                <a:latin typeface="Arial"/>
                <a:cs typeface="Arial"/>
              </a:rPr>
              <a:t>FTXandCST.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MS1s/MS2salsogot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opportunitiestobeSquadleadersduring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theseplatoonmissions.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4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876" y="1728216"/>
            <a:ext cx="2151380" cy="4260850"/>
            <a:chOff x="150876" y="1728216"/>
            <a:chExt cx="2151380" cy="4260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036" y="1728216"/>
              <a:ext cx="1910333" cy="25473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76" y="4158995"/>
              <a:ext cx="2151126" cy="182956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1865376"/>
            <a:ext cx="7695565" cy="6373495"/>
            <a:chOff x="0" y="1865376"/>
            <a:chExt cx="7695565" cy="637349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1391" y="1865376"/>
              <a:ext cx="2654045" cy="35394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6707" y="4117848"/>
              <a:ext cx="2305049" cy="18295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0048" y="2174748"/>
              <a:ext cx="2340102" cy="21663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457188"/>
              <a:ext cx="2744851" cy="17814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00" y="6652895"/>
              <a:ext cx="2217420" cy="121157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16991" y="914374"/>
            <a:ext cx="2352040" cy="741045"/>
            <a:chOff x="316991" y="914374"/>
            <a:chExt cx="2352040" cy="74104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6991" y="914374"/>
              <a:ext cx="2351532" cy="7406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6135" y="967714"/>
              <a:ext cx="2333244" cy="63248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4904" y="1010411"/>
            <a:ext cx="2240280" cy="629285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70"/>
              </a:spcBef>
            </a:pPr>
            <a:r>
              <a:rPr spc="280" dirty="0"/>
              <a:t>12-</a:t>
            </a:r>
            <a:r>
              <a:rPr spc="415" dirty="0"/>
              <a:t>Miler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784475" y="2226310"/>
            <a:ext cx="1753235" cy="1606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5"/>
              </a:spcBef>
            </a:pP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12-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mileruck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isoneof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culminatingeventsof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thespring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semester.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MS3smust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theruckbelowthe4-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standard,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wearingfull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battle-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rattle,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whilecarryinga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35lbruck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anda</a:t>
            </a:r>
            <a:r>
              <a:rPr sz="12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dummy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rifle.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MS3s(and</a:t>
            </a:r>
            <a:r>
              <a:rPr sz="12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40" dirty="0">
                <a:solidFill>
                  <a:srgbClr val="FFFFFF"/>
                </a:solidFill>
                <a:latin typeface="Arial"/>
                <a:cs typeface="Arial"/>
              </a:rPr>
              <a:t>MS2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CDTLinker)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didamazingly!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438400" y="5958840"/>
            <a:ext cx="5308600" cy="1102360"/>
            <a:chOff x="2438400" y="5958840"/>
            <a:chExt cx="5308600" cy="110236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8400" y="5958840"/>
              <a:ext cx="5308092" cy="11018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6020" y="6012192"/>
              <a:ext cx="5291328" cy="99363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496311" y="6054852"/>
            <a:ext cx="5196840" cy="990600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2800" b="1" spc="440" dirty="0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sz="28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570" dirty="0">
                <a:solidFill>
                  <a:srgbClr val="FFFFFF"/>
                </a:solidFill>
                <a:latin typeface="Times New Roman"/>
                <a:cs typeface="Times New Roman"/>
              </a:rPr>
              <a:t>ran</a:t>
            </a:r>
            <a:r>
              <a:rPr sz="28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645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800" b="1" spc="345" dirty="0">
                <a:solidFill>
                  <a:srgbClr val="FFFFFF"/>
                </a:solidFill>
                <a:latin typeface="Times New Roman"/>
                <a:cs typeface="Times New Roman"/>
              </a:rPr>
              <a:t>fun…sometimes.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81855" y="7303007"/>
            <a:ext cx="3528822" cy="15003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298060" y="7358633"/>
            <a:ext cx="2974975" cy="1011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335">
              <a:lnSpc>
                <a:spcPct val="107900"/>
              </a:lnSpc>
              <a:spcBef>
                <a:spcPts val="95"/>
              </a:spcBef>
            </a:pPr>
            <a:r>
              <a:rPr sz="1200" spc="-204" dirty="0">
                <a:solidFill>
                  <a:srgbClr val="FFFFFF"/>
                </a:solidFill>
                <a:latin typeface="Arial"/>
                <a:cs typeface="Arial"/>
              </a:rPr>
              <a:t>CDTDonovan(MS3)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took</a:t>
            </a:r>
            <a:r>
              <a:rPr sz="1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chargeof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runclubthisyear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leadseveral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membersof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Panther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Battaliontorun</a:t>
            </a:r>
            <a:r>
              <a:rPr sz="12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many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milesall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Charleston.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Runswereheldnearly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theweekfor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whoever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wantedtojoininonthe 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fun.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Arial"/>
                <a:cs typeface="Arial"/>
              </a:rPr>
              <a:t>SomeCadetsevenrana</a:t>
            </a:r>
            <a:r>
              <a:rPr sz="12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half-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marathontogether!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171700" y="6934251"/>
            <a:ext cx="2283460" cy="2133600"/>
            <a:chOff x="2171700" y="6934251"/>
            <a:chExt cx="2283460" cy="213360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71700" y="6934251"/>
              <a:ext cx="2282952" cy="2133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66645" y="7129145"/>
              <a:ext cx="1713230" cy="156400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6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4412"/>
            <a:ext cx="7738109" cy="8133080"/>
            <a:chOff x="0" y="914412"/>
            <a:chExt cx="7738109" cy="813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63495"/>
              <a:ext cx="2582418" cy="3361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6895" y="4555235"/>
              <a:ext cx="2480310" cy="30335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631" y="6099048"/>
              <a:ext cx="2358390" cy="29481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2063495"/>
              <a:ext cx="2521457" cy="33611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7196" y="6315455"/>
              <a:ext cx="2740913" cy="25092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9408" y="914412"/>
              <a:ext cx="5384292" cy="11673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8552" y="967752"/>
              <a:ext cx="5366004" cy="105916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17319" y="1010411"/>
            <a:ext cx="5273040" cy="1056005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516890" marR="212090" indent="-295910">
              <a:lnSpc>
                <a:spcPct val="100400"/>
              </a:lnSpc>
              <a:spcBef>
                <a:spcPts val="55"/>
              </a:spcBef>
            </a:pPr>
            <a:r>
              <a:rPr spc="335" dirty="0"/>
              <a:t>Taking</a:t>
            </a:r>
            <a:r>
              <a:rPr spc="10" dirty="0"/>
              <a:t> </a:t>
            </a:r>
            <a:r>
              <a:rPr spc="545" dirty="0"/>
              <a:t>on</a:t>
            </a:r>
            <a:r>
              <a:rPr spc="5" dirty="0"/>
              <a:t> </a:t>
            </a:r>
            <a:r>
              <a:rPr spc="555" dirty="0"/>
              <a:t>the</a:t>
            </a:r>
            <a:r>
              <a:rPr spc="20" dirty="0"/>
              <a:t> </a:t>
            </a:r>
            <a:r>
              <a:rPr spc="555" dirty="0"/>
              <a:t>Northern </a:t>
            </a:r>
            <a:r>
              <a:rPr spc="580" dirty="0"/>
              <a:t>Warfare</a:t>
            </a:r>
            <a:r>
              <a:rPr spc="25" dirty="0"/>
              <a:t> </a:t>
            </a:r>
            <a:r>
              <a:rPr spc="515" dirty="0"/>
              <a:t>Challenge!</a:t>
            </a: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15767" y="2295144"/>
            <a:ext cx="2553461" cy="234010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830195" y="2347620"/>
            <a:ext cx="1994535" cy="17392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5"/>
              </a:spcBef>
            </a:pPr>
            <a:r>
              <a:rPr sz="1300" spc="-130" dirty="0">
                <a:solidFill>
                  <a:srgbClr val="FFFFFF"/>
                </a:solidFill>
                <a:latin typeface="Arial"/>
                <a:cs typeface="Arial"/>
              </a:rPr>
              <a:t>Thisyear</a:t>
            </a:r>
            <a:r>
              <a:rPr sz="1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wasthefirst</a:t>
            </a:r>
            <a:r>
              <a:rPr sz="13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25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Panther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Battalioncompeted</a:t>
            </a:r>
            <a:r>
              <a:rPr sz="13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inthe </a:t>
            </a:r>
            <a:r>
              <a:rPr sz="1300" spc="-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00" spc="-2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300" spc="-1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300" spc="-20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-1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00" spc="-4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300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spc="-1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300" spc="-1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spc="-1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-3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spc="-175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-1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00" spc="-19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00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Fort </a:t>
            </a:r>
            <a:r>
              <a:rPr sz="1300" spc="-240" dirty="0">
                <a:solidFill>
                  <a:srgbClr val="FFFFFF"/>
                </a:solidFill>
                <a:latin typeface="Arial"/>
                <a:cs typeface="Arial"/>
              </a:rPr>
              <a:t>McCoy,</a:t>
            </a:r>
            <a:r>
              <a:rPr sz="13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40" dirty="0">
                <a:solidFill>
                  <a:srgbClr val="FFFFFF"/>
                </a:solidFill>
                <a:latin typeface="Arial"/>
                <a:cs typeface="Arial"/>
              </a:rPr>
              <a:t>WI.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Theteamtrained </a:t>
            </a:r>
            <a:r>
              <a:rPr sz="1300" spc="-100" dirty="0">
                <a:solidFill>
                  <a:srgbClr val="FFFFFF"/>
                </a:solidFill>
                <a:latin typeface="Arial"/>
                <a:cs typeface="Arial"/>
              </a:rPr>
              <a:t>tirelessly</a:t>
            </a:r>
            <a:r>
              <a:rPr sz="13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inthewinter</a:t>
            </a:r>
            <a:r>
              <a:rPr sz="13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weather </a:t>
            </a:r>
            <a:r>
              <a:rPr sz="1300" spc="-110" dirty="0">
                <a:solidFill>
                  <a:srgbClr val="FFFFFF"/>
                </a:solidFill>
                <a:latin typeface="Arial"/>
                <a:cs typeface="Arial"/>
              </a:rPr>
              <a:t>preparingfor</a:t>
            </a:r>
            <a:r>
              <a:rPr sz="13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eventssuchas: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300" spc="-114" dirty="0">
                <a:solidFill>
                  <a:srgbClr val="FFFFFF"/>
                </a:solidFill>
                <a:latin typeface="Arial"/>
                <a:cs typeface="Arial"/>
              </a:rPr>
              <a:t>starting,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aid, </a:t>
            </a:r>
            <a:r>
              <a:rPr sz="1300" spc="-130" dirty="0">
                <a:solidFill>
                  <a:srgbClr val="FFFFFF"/>
                </a:solidFill>
                <a:latin typeface="Arial"/>
                <a:cs typeface="Arial"/>
              </a:rPr>
              <a:t>knot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FFFFFF"/>
                </a:solidFill>
                <a:latin typeface="Arial"/>
                <a:cs typeface="Arial"/>
              </a:rPr>
              <a:t>tying,</a:t>
            </a:r>
            <a:r>
              <a:rPr sz="1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75" dirty="0">
                <a:solidFill>
                  <a:srgbClr val="FFFFFF"/>
                </a:solidFill>
                <a:latin typeface="Arial"/>
                <a:cs typeface="Arial"/>
              </a:rPr>
              <a:t>and,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course,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rucking.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0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736" y="914412"/>
            <a:ext cx="7529830" cy="8079740"/>
            <a:chOff x="173736" y="914412"/>
            <a:chExt cx="7529830" cy="80797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36" y="1891283"/>
              <a:ext cx="2425446" cy="32331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88" y="1933955"/>
              <a:ext cx="2350769" cy="31371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9943" y="2566415"/>
              <a:ext cx="2815589" cy="21115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7019" y="914412"/>
              <a:ext cx="2351532" cy="1167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4640" y="967752"/>
              <a:ext cx="2334767" cy="10591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0076" y="5702808"/>
              <a:ext cx="2468118" cy="329107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4779" y="5596128"/>
            <a:ext cx="2550414" cy="339928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84932" y="1010411"/>
            <a:ext cx="2240280" cy="1056005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734695" marR="438784" indent="-294640">
              <a:lnSpc>
                <a:spcPct val="100400"/>
              </a:lnSpc>
              <a:spcBef>
                <a:spcPts val="55"/>
              </a:spcBef>
            </a:pPr>
            <a:r>
              <a:rPr spc="400" dirty="0"/>
              <a:t>Spring </a:t>
            </a:r>
            <a:r>
              <a:rPr spc="105" dirty="0"/>
              <a:t>FTX</a:t>
            </a:r>
          </a:p>
        </p:txBody>
      </p:sp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44367" y="4829555"/>
            <a:ext cx="2340102" cy="27256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058795" y="4883683"/>
            <a:ext cx="1791335" cy="216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5"/>
              </a:spcBef>
            </a:pP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13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25" dirty="0">
                <a:solidFill>
                  <a:srgbClr val="FFFFFF"/>
                </a:solidFill>
                <a:latin typeface="Arial"/>
                <a:cs typeface="Arial"/>
              </a:rPr>
              <a:t>Joint</a:t>
            </a:r>
            <a:r>
              <a:rPr sz="1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60" dirty="0">
                <a:solidFill>
                  <a:srgbClr val="FFFFFF"/>
                </a:solidFill>
                <a:latin typeface="Arial"/>
                <a:cs typeface="Arial"/>
              </a:rPr>
              <a:t>FTXwasheld</a:t>
            </a:r>
            <a:r>
              <a:rPr sz="13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Fort</a:t>
            </a:r>
            <a:r>
              <a:rPr sz="13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0" dirty="0">
                <a:solidFill>
                  <a:srgbClr val="FFFFFF"/>
                </a:solidFill>
                <a:latin typeface="Arial"/>
                <a:cs typeface="Arial"/>
              </a:rPr>
              <a:t>Knox,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KYinconjunction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with7</a:t>
            </a:r>
            <a:r>
              <a:rPr sz="13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14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3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schools.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MS3’s </a:t>
            </a:r>
            <a:r>
              <a:rPr sz="1300" spc="-155" dirty="0">
                <a:solidFill>
                  <a:srgbClr val="FFFFFF"/>
                </a:solidFill>
                <a:latin typeface="Arial"/>
                <a:cs typeface="Arial"/>
              </a:rPr>
              <a:t>conductedday</a:t>
            </a:r>
            <a:r>
              <a:rPr sz="1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"/>
                <a:cs typeface="Arial"/>
              </a:rPr>
              <a:t>&amp;night</a:t>
            </a:r>
            <a:r>
              <a:rPr sz="13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5" dirty="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sz="13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nav, </a:t>
            </a:r>
            <a:r>
              <a:rPr sz="1300" spc="-100" dirty="0">
                <a:solidFill>
                  <a:srgbClr val="FFFFFF"/>
                </a:solidFill>
                <a:latin typeface="Arial"/>
                <a:cs typeface="Arial"/>
              </a:rPr>
              <a:t>anda</a:t>
            </a:r>
            <a:r>
              <a:rPr sz="13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2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13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PlatoonSTX </a:t>
            </a:r>
            <a:r>
              <a:rPr sz="1300" spc="-175" dirty="0">
                <a:solidFill>
                  <a:srgbClr val="FFFFFF"/>
                </a:solidFill>
                <a:latin typeface="Arial"/>
                <a:cs typeface="Arial"/>
              </a:rPr>
              <a:t>Lane</a:t>
            </a:r>
            <a:r>
              <a:rPr sz="13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Missionsthroughout</a:t>
            </a:r>
            <a:r>
              <a:rPr sz="13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weekend.</a:t>
            </a:r>
            <a:r>
              <a:rPr sz="13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Thiswasthe </a:t>
            </a:r>
            <a:r>
              <a:rPr sz="1300" spc="-130" dirty="0">
                <a:solidFill>
                  <a:srgbClr val="FFFFFF"/>
                </a:solidFill>
                <a:latin typeface="Arial"/>
                <a:cs typeface="Arial"/>
              </a:rPr>
              <a:t>culminating</a:t>
            </a:r>
            <a:r>
              <a:rPr sz="13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10" dirty="0">
                <a:solidFill>
                  <a:srgbClr val="FFFFFF"/>
                </a:solidFill>
                <a:latin typeface="Arial"/>
                <a:cs typeface="Arial"/>
              </a:rPr>
              <a:t>trainingevent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300" spc="-114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3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40" dirty="0">
                <a:solidFill>
                  <a:srgbClr val="FFFFFF"/>
                </a:solidFill>
                <a:latin typeface="Arial"/>
                <a:cs typeface="Arial"/>
              </a:rPr>
              <a:t>MS3s,</a:t>
            </a:r>
            <a:r>
              <a:rPr sz="1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"/>
                <a:cs typeface="Arial"/>
              </a:rPr>
              <a:t>whowill</a:t>
            </a:r>
            <a:r>
              <a:rPr sz="1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"/>
                <a:cs typeface="Arial"/>
              </a:rPr>
              <a:t>soonattend </a:t>
            </a:r>
            <a:r>
              <a:rPr sz="1300" spc="-195" dirty="0">
                <a:solidFill>
                  <a:srgbClr val="FFFFFF"/>
                </a:solidFill>
                <a:latin typeface="Arial"/>
                <a:cs typeface="Arial"/>
              </a:rPr>
              <a:t>CSTat</a:t>
            </a:r>
            <a:r>
              <a:rPr sz="13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Fort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85" dirty="0">
                <a:solidFill>
                  <a:srgbClr val="FFFFFF"/>
                </a:solidFill>
                <a:latin typeface="Arial"/>
                <a:cs typeface="Arial"/>
              </a:rPr>
              <a:t>Knox</a:t>
            </a:r>
            <a:r>
              <a:rPr sz="13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thissummer!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1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23" y="914374"/>
            <a:ext cx="7730490" cy="5774055"/>
            <a:chOff x="39623" y="914374"/>
            <a:chExt cx="7730490" cy="5774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1729740"/>
              <a:ext cx="3635502" cy="20429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7535" y="4745736"/>
              <a:ext cx="3574541" cy="19423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2327" y="1636776"/>
              <a:ext cx="2097785" cy="31478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5" y="3915155"/>
              <a:ext cx="3429762" cy="22867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2256" y="1636776"/>
              <a:ext cx="2129790" cy="31935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588" y="914374"/>
              <a:ext cx="3357372" cy="7406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731" y="967714"/>
              <a:ext cx="3339084" cy="63248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155" y="6361176"/>
            <a:ext cx="3658362" cy="205359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0500" y="1010411"/>
            <a:ext cx="3246120" cy="629285"/>
          </a:xfrm>
          <a:prstGeom prst="rect">
            <a:avLst/>
          </a:prstGeom>
          <a:solidFill>
            <a:srgbClr val="1858A7"/>
          </a:solidFill>
          <a:ln w="952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276860">
              <a:lnSpc>
                <a:spcPct val="100000"/>
              </a:lnSpc>
              <a:spcBef>
                <a:spcPts val="70"/>
              </a:spcBef>
            </a:pPr>
            <a:r>
              <a:rPr spc="375" dirty="0"/>
              <a:t>Military</a:t>
            </a:r>
            <a:r>
              <a:rPr spc="30" dirty="0"/>
              <a:t> </a:t>
            </a:r>
            <a:r>
              <a:rPr spc="615" dirty="0"/>
              <a:t>Ball</a:t>
            </a: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43755" y="6879335"/>
            <a:ext cx="3220974" cy="171221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234560" y="6934912"/>
            <a:ext cx="2677795" cy="1209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40005">
              <a:lnSpc>
                <a:spcPct val="108000"/>
              </a:lnSpc>
              <a:spcBef>
                <a:spcPts val="90"/>
              </a:spcBef>
            </a:pP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41</a:t>
            </a:r>
            <a:r>
              <a:rPr sz="1050" spc="-225" baseline="31746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050" spc="75" baseline="3174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Annual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Ball</a:t>
            </a:r>
            <a:r>
              <a:rPr sz="1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washeldat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150" dirty="0">
                <a:solidFill>
                  <a:srgbClr val="FFFFFF"/>
                </a:solidFill>
                <a:latin typeface="Arial"/>
                <a:cs typeface="Arial"/>
              </a:rPr>
              <a:t>MattoonCountry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Clubasa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tocelebrateall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accomplishmentsthisyear.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Thisevent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hasa </a:t>
            </a:r>
            <a:r>
              <a:rPr sz="1200" spc="-145" dirty="0">
                <a:solidFill>
                  <a:srgbClr val="FFFFFF"/>
                </a:solidFill>
                <a:latin typeface="Arial"/>
                <a:cs typeface="Arial"/>
              </a:rPr>
              <a:t>ceremonial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portion,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alongwitha</a:t>
            </a:r>
            <a:r>
              <a:rPr sz="12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casual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portionfor 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cadetstorelax</a:t>
            </a: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andcelebrate.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0" dirty="0">
                <a:solidFill>
                  <a:srgbClr val="FFFFFF"/>
                </a:solidFill>
                <a:latin typeface="Arial"/>
                <a:cs typeface="Arial"/>
              </a:rPr>
              <a:t>Everyonecleanedup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very</a:t>
            </a:r>
            <a:r>
              <a:rPr sz="1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nicely!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16934" y="9045113"/>
            <a:ext cx="937894" cy="492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51460">
              <a:lnSpc>
                <a:spcPct val="110000"/>
              </a:lnSpc>
              <a:spcBef>
                <a:spcPts val="75"/>
              </a:spcBef>
            </a:pP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EIU</a:t>
            </a:r>
            <a:r>
              <a:rPr sz="700" spc="4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ROTC</a:t>
            </a:r>
            <a:r>
              <a:rPr sz="700" spc="5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D9D9D9"/>
                </a:solidFill>
                <a:latin typeface="Arial"/>
                <a:cs typeface="Arial"/>
              </a:rPr>
              <a:t>COLEMAN</a:t>
            </a:r>
            <a:r>
              <a:rPr sz="700" spc="7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Arial"/>
                <a:cs typeface="Arial"/>
              </a:rPr>
              <a:t>HALL</a:t>
            </a:r>
            <a:r>
              <a:rPr sz="700" spc="6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1757</a:t>
            </a:r>
            <a:endParaRPr sz="7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85"/>
              </a:spcBef>
            </a:pPr>
            <a:r>
              <a:rPr sz="700" dirty="0">
                <a:solidFill>
                  <a:srgbClr val="D9D9D9"/>
                </a:solidFill>
                <a:latin typeface="Arial"/>
                <a:cs typeface="Arial"/>
              </a:rPr>
              <a:t>217-581-</a:t>
            </a:r>
            <a:r>
              <a:rPr sz="700" spc="-20" dirty="0">
                <a:solidFill>
                  <a:srgbClr val="D9D9D9"/>
                </a:solidFill>
                <a:latin typeface="Arial"/>
                <a:cs typeface="Arial"/>
              </a:rPr>
              <a:t>5944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700" u="sng" spc="-10" dirty="0">
                <a:solidFill>
                  <a:srgbClr val="0000D9"/>
                </a:solidFill>
                <a:uFill>
                  <a:solidFill>
                    <a:srgbClr val="0000D7"/>
                  </a:solidFill>
                </a:uFill>
                <a:latin typeface="Arial"/>
                <a:cs typeface="Arial"/>
                <a:hlinkClick r:id="rId11"/>
              </a:rPr>
              <a:t>EIUROTC@EIU.EDU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D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567</Words>
  <Application>Microsoft Macintosh PowerPoint</Application>
  <PresentationFormat>Custom</PresentationFormat>
  <Paragraphs>64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Georgia-BoldItalic</vt:lpstr>
      <vt:lpstr>Times New Roman</vt:lpstr>
      <vt:lpstr>Office Theme</vt:lpstr>
      <vt:lpstr>EIU Panther Battalion r.o.t.c.</vt:lpstr>
      <vt:lpstr>Welcome Back!!!!</vt:lpstr>
      <vt:lpstr>Getting Stronger Everyday…</vt:lpstr>
      <vt:lpstr>Moving on up…</vt:lpstr>
      <vt:lpstr>SuperLab</vt:lpstr>
      <vt:lpstr>12-Miler</vt:lpstr>
      <vt:lpstr>Taking on the Northern Warfare Challenge!</vt:lpstr>
      <vt:lpstr>Spring FTX</vt:lpstr>
      <vt:lpstr>Military Ball</vt:lpstr>
      <vt:lpstr>Saying Goodbye…and Goodluck!!!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EIU Panther Battalion r.o.t.c.</dc:title>
  <dc:creator>Rylan K Spangler</dc:creator>
  <cp:lastModifiedBy>Tracy Hall-Ingram</cp:lastModifiedBy>
  <cp:revision>1</cp:revision>
  <dcterms:created xsi:type="dcterms:W3CDTF">2022-05-09T13:15:39Z</dcterms:created>
  <dcterms:modified xsi:type="dcterms:W3CDTF">2022-05-09T13:43:06Z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2022-05-05T00:00:00Z</vt:filetime>
  </property>
  <property fmtid="{D5CDD505-2E9C-101B-9397-08002B2CF9AE}" pid="3" name="Creator">
    <vt:lpwstr>Microsoft® Word for Microsoft 365</vt:lpwstr>
  </property>
  <property fmtid="{D5CDD505-2E9C-101B-9397-08002B2CF9AE}" pid="4" name="LastSaved">
    <vt:filetime>2022-05-09T00:00:00Z</vt:filetime>
  </property>
</Properties>
</file>