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5" r:id="rId4"/>
    <p:sldId id="268" r:id="rId5"/>
    <p:sldId id="267" r:id="rId6"/>
    <p:sldId id="280" r:id="rId7"/>
    <p:sldId id="290" r:id="rId8"/>
    <p:sldId id="282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81" r:id="rId17"/>
    <p:sldId id="299" r:id="rId18"/>
    <p:sldId id="300" r:id="rId19"/>
    <p:sldId id="301" r:id="rId20"/>
    <p:sldId id="302" r:id="rId21"/>
    <p:sldId id="303" r:id="rId22"/>
    <p:sldId id="270" r:id="rId23"/>
    <p:sldId id="271" r:id="rId24"/>
    <p:sldId id="283" r:id="rId25"/>
    <p:sldId id="272" r:id="rId26"/>
    <p:sldId id="304" r:id="rId27"/>
    <p:sldId id="284" r:id="rId28"/>
    <p:sldId id="273" r:id="rId29"/>
    <p:sldId id="288" r:id="rId30"/>
    <p:sldId id="289" r:id="rId31"/>
    <p:sldId id="266" r:id="rId32"/>
    <p:sldId id="291" r:id="rId33"/>
    <p:sldId id="279" r:id="rId34"/>
    <p:sldId id="317" r:id="rId35"/>
    <p:sldId id="38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EF725C-FA08-4C70-8FD7-E484D4ECD531}" v="111" dt="2021-10-06T08:00:49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1B042-2A5B-4985-9CD7-651147A0A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30084-5DD6-44B6-845E-D9E54B356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CEEDC-9905-4180-8F8D-A83547223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B7DAD-8A70-4F14-85D3-DF5F0B5D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D638B-0724-4578-BB35-71561F342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4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AA4D-97EE-48BC-A072-C1B075ED9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D7370B-BFF4-4CB4-80C6-E75BD1AE5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57204-01D5-4617-96DF-ED68D0F80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0E1D0-624B-43A1-A1C3-01786A9DC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6FCED-5A26-4E90-9EC1-E87931A3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0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76DB07-3C7F-4CA0-ADAD-5B079D9D2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BC922A-7694-4C63-B52E-5429C10D7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064BC-8AB7-4415-8DD8-780925C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432DE-0958-4814-B6CE-A7D8C3616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26F59-5FAA-4392-A482-7C188C106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1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3177C-F143-4203-9FF1-942F7EF2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D2DF7-C542-426D-AD93-CCBDD83B7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862EA-855F-44AF-91B0-60E37585A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EA641-1ADF-44E2-A29F-593EFD64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75CE9-8BCE-4575-8035-FF4D9EADE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6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B63A-4955-4AD3-95B1-0A6EC54ED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46D10-3940-4663-A7C0-BF8E08DB3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3EAAD-C0A5-49EC-8510-5BF47469C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214C1-5EFE-4052-B67B-A21EA5AE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518D5-702A-4C47-A6A2-FFCFAAE3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96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06C0C-C8DF-4FDE-879E-D5CDD2322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3A909-D1F1-41E5-821D-E92EACE93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689F1-0ED7-4F7E-A599-23C60617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8206A8-E755-4B1D-961A-3B444963F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C9D051-16C8-4ED4-955D-F9BFB0B47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6A10E-6F3E-4AD3-BA45-DB2AB7483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8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E5498-980A-4ECA-B8E7-8DD0C90A5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79A5D-A45E-4666-8457-05C8C6C69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D8B45-E824-4FF8-AB9B-BAB3FCEAE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2BBE47-CDF4-4D5D-A327-D009E795E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FBC153-EEF4-42E2-B149-05E562DDD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E426F5-C1AF-4E65-946F-7B82FD1FA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6BC513-8441-4332-9366-EFD5EC98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28848D-3E0C-4DF7-8FAF-A19114D30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6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9E3F9-9C91-4090-BA50-52F2D7784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9E69E-D34D-4911-9BF0-FCCAD2BE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339AB1-9FDD-411A-93C9-439CB7ED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0D60A0-100C-49B5-A867-9AF60907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482881-72CF-415F-91FC-9012E8E2D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FC31F2-0F8C-45A3-9009-56D3F38CD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99AE7-9844-4A5F-96D0-05807960B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9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576A-916E-40DB-9808-52DE8002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445E3-CE5F-46DF-B5DB-DBB6DE1E8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96563-4F3B-4869-A420-BB1FC7E22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8EF84A-C8B0-4E4F-9A1F-534C1CFC3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6D154-CD4C-4621-A65D-70DDC5F82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3AEA6-A897-4E62-9D31-064991465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5112-073C-4AD6-A0F4-20D36B25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E27902-60E0-43E3-A0B1-1316C99BF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103A3-A7CB-4E4E-8C87-849B7771F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367DD-883D-4465-B410-719F6421E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4EBCC-CBD0-4F6A-840D-2D679CFD8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366A2-5FB4-495E-B278-C0449E59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8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03622C-60CC-40A5-B9E4-A8A03A6EB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42CE5-0ACF-4510-8703-442B27C13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BFF17-B6EB-48CE-941A-97D7BD837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692C-E192-4448-BF12-2C3D230813A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247BE-7D28-458E-B8F5-40C0BCEB7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E633F-2785-45AA-978D-388038B97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FD562-4C79-4917-ABC3-E362904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6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20603-AD48-4C8C-A69A-7422FC40F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5713" y="706154"/>
            <a:ext cx="9144000" cy="2387600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en-US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Parliamentary Procedure 102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391CAB-6D4E-487C-92F2-6B596F112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3818" y="3941379"/>
            <a:ext cx="9144000" cy="213780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Deborah A. Underwood,</a:t>
            </a:r>
          </a:p>
          <a:p>
            <a:pPr>
              <a:spcBef>
                <a:spcPts val="0"/>
              </a:spcBef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Professional Registered Parliamentarian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Municipal Clerks of Illinois </a:t>
            </a:r>
          </a:p>
          <a:p>
            <a:pPr>
              <a:spcBef>
                <a:spcPts val="0"/>
              </a:spcBef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Training Institute</a:t>
            </a:r>
          </a:p>
          <a:p>
            <a:pPr>
              <a:spcBef>
                <a:spcPts val="0"/>
              </a:spcBef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October 11-12, 2021</a:t>
            </a:r>
          </a:p>
        </p:txBody>
      </p:sp>
    </p:spTree>
    <p:extLst>
      <p:ext uri="{BB962C8B-B14F-4D97-AF65-F5344CB8AC3E}">
        <p14:creationId xmlns:p14="http://schemas.microsoft.com/office/powerpoint/2010/main" val="1673354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7975"/>
            <a:ext cx="10515600" cy="100331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400" b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AMEND</a:t>
            </a:r>
            <a:b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004208"/>
            <a:ext cx="10515600" cy="55027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#3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Amend 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used to modify the wording or meaning of a motion by: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Inserting or adding </a:t>
            </a:r>
            <a:r>
              <a:rPr lang="en-US" sz="6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words or a paragraph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Striking out </a:t>
            </a:r>
            <a:r>
              <a:rPr lang="en-US" sz="6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words or a paragraph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Striking out and inserting </a:t>
            </a:r>
            <a:r>
              <a:rPr lang="en-US" sz="6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words or substituting a paragraph.</a:t>
            </a:r>
          </a:p>
          <a:p>
            <a:pPr marL="0" indent="0">
              <a:buNone/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4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84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7975"/>
            <a:ext cx="10515600" cy="100331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400" b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 OR REFER</a:t>
            </a:r>
            <a:b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004208"/>
            <a:ext cx="10515600" cy="550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#4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 or refer 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used to refer a motion or matter to a committee.</a:t>
            </a:r>
            <a:endParaRPr lang="en-US" sz="6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4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02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201486"/>
            <a:ext cx="10515600" cy="100331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400" b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POSTPONE TO A CERTAIN TIME          </a:t>
            </a: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(or DEFINITELY)</a:t>
            </a: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343" y="1483480"/>
            <a:ext cx="10515600" cy="467137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#5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motion </a:t>
            </a:r>
            <a:r>
              <a:rPr lang="en-US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Postpone to a Certain time (or Definitely) </a:t>
            </a: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used to defer action on a question to a definite time.  </a:t>
            </a:r>
          </a:p>
          <a:p>
            <a:pPr marL="0" indent="0">
              <a:buNone/>
            </a:pPr>
            <a:endParaRPr lang="en-US" sz="8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09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483480"/>
            <a:ext cx="10515600" cy="467137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#6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motion </a:t>
            </a:r>
            <a:r>
              <a:rPr lang="en-US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 or Extend Limits of Debate </a:t>
            </a: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used to modify the number of speeches, the length of each speech, or the time for debate.</a:t>
            </a:r>
          </a:p>
          <a:p>
            <a:pPr marL="0" indent="0">
              <a:buNone/>
            </a:pPr>
            <a:endParaRPr lang="en-US" sz="8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617482" y="512170"/>
            <a:ext cx="107365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 OR EXTEND LIMITS OF DEBATE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0802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483480"/>
            <a:ext cx="10515600" cy="467137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#7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motion </a:t>
            </a:r>
            <a:r>
              <a:rPr lang="en-US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Previous Question </a:t>
            </a: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used to stop debate and/or amendment on the pending question(s). It requires a two-thirds vote for its adoption.</a:t>
            </a:r>
          </a:p>
          <a:p>
            <a:pPr marL="0" indent="0">
              <a:buNone/>
            </a:pPr>
            <a:endParaRPr lang="en-US" sz="8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617482" y="512170"/>
            <a:ext cx="107365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PREVIOUS QUESTION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1042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483480"/>
            <a:ext cx="10515600" cy="467137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#8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motion </a:t>
            </a:r>
            <a:r>
              <a:rPr lang="en-US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Lay on the Table </a:t>
            </a: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motion to make when you want to temporarily set aside the pending question to take up something more urgent.  </a:t>
            </a:r>
          </a:p>
          <a:p>
            <a:pPr marL="0" indent="0">
              <a:buNone/>
            </a:pPr>
            <a:endParaRPr lang="en-US" sz="8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617482" y="512170"/>
            <a:ext cx="107365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LAY ON THE TABLE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7287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7975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Privileged 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267297"/>
            <a:ext cx="10515600" cy="5321282"/>
          </a:xfrm>
        </p:spPr>
        <p:txBody>
          <a:bodyPr>
            <a:normAutofit fontScale="77500" lnSpcReduction="20000"/>
          </a:bodyPr>
          <a:lstStyle/>
          <a:p>
            <a:r>
              <a:rPr lang="en-US" sz="65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Deals with matters of immediate importance.</a:t>
            </a:r>
          </a:p>
          <a:p>
            <a:pPr marL="0" indent="0">
              <a:buNone/>
            </a:pPr>
            <a:endParaRPr lang="en-US" sz="1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65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Privileged motions do </a:t>
            </a:r>
            <a:r>
              <a:rPr lang="en-US" sz="7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sz="65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relate to the pending business.</a:t>
            </a:r>
          </a:p>
          <a:p>
            <a:pPr marL="0" indent="0">
              <a:buNone/>
            </a:pPr>
            <a:endParaRPr lang="en-US" sz="11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65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precedence over all the lower ranking motions. (the main motion, all subsidiary motions, and lower ranking privileged motions)</a:t>
            </a:r>
          </a:p>
          <a:p>
            <a:pPr marL="0" indent="0">
              <a:buNone/>
            </a:pPr>
            <a:endParaRPr lang="en-US" sz="5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26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483480"/>
            <a:ext cx="10515600" cy="467137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#9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Call for the Orders of the Day </a:t>
            </a: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motion to call for a return to the scheduled order of business of the assembly.</a:t>
            </a:r>
          </a:p>
          <a:p>
            <a:pPr marL="0" indent="0">
              <a:buNone/>
            </a:pPr>
            <a:endParaRPr lang="en-US" sz="8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617482" y="512170"/>
            <a:ext cx="107365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CALL FOR THE ORDERS OF THE DAY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4044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483480"/>
            <a:ext cx="10515600" cy="467137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#10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motion </a:t>
            </a:r>
            <a:r>
              <a:rPr lang="en-US" sz="8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Raise a Question of Privilege </a:t>
            </a: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question raised by a member that concerns the health, safety, or integrity of the member or the assembly.</a:t>
            </a:r>
          </a:p>
          <a:p>
            <a:pPr marL="0" indent="0">
              <a:buNone/>
            </a:pPr>
            <a:endParaRPr lang="en-US" sz="8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617482" y="512170"/>
            <a:ext cx="107365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RAISE A QUESTION OF PRIVILEGE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6283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483480"/>
            <a:ext cx="10515600" cy="46713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#11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6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Recess </a:t>
            </a:r>
            <a:r>
              <a:rPr lang="en-US" sz="6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short intermission within a meeting. 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617482" y="512170"/>
            <a:ext cx="107365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RECESS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6231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154EC3-D0FA-4A89-98CA-E2D0AA442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4693" y="1627003"/>
            <a:ext cx="9249103" cy="3228042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en-US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rPr>
              <a:t>“Robert’s Rules in the Clerk’s World”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32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483480"/>
            <a:ext cx="10515600" cy="46713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#12</a:t>
            </a:r>
          </a:p>
          <a:p>
            <a:pPr marL="0" indent="0">
              <a:buNone/>
            </a:pPr>
            <a:endParaRPr lang="en-US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6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Adjourn </a:t>
            </a:r>
            <a:r>
              <a:rPr lang="en-US" sz="6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motion to end the meeting immediately.   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617482" y="512170"/>
            <a:ext cx="107365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ADJOURN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9496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2" y="1252619"/>
            <a:ext cx="10515600" cy="49022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7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#13</a:t>
            </a:r>
          </a:p>
          <a:p>
            <a:pPr marL="0" indent="0">
              <a:buNone/>
            </a:pPr>
            <a:endParaRPr lang="en-US" sz="1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6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motion </a:t>
            </a:r>
            <a:r>
              <a:rPr lang="en-US" sz="6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Fix the Time to Which to Adjourn </a:t>
            </a:r>
            <a:r>
              <a:rPr lang="en-US" sz="6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motion to designating the time, and sometimes the place, before the next regular meeting of a continuation of the meeting in progress, because of the absence of a quorum or of a time constraint in order to complete business.   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70E78-4DF1-4CD7-BEE7-3F6A304FD057}"/>
              </a:ext>
            </a:extLst>
          </p:cNvPr>
          <p:cNvSpPr txBox="1"/>
          <p:nvPr/>
        </p:nvSpPr>
        <p:spPr>
          <a:xfrm>
            <a:off x="588776" y="329289"/>
            <a:ext cx="110144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FIX THE TIME TO WHICH TO ADJOURN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33445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 Ranking 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286" y="1124707"/>
            <a:ext cx="6923427" cy="524518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Lay on the Table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Previous Question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Limit or Extend Limits of Debate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Postpone to a Certain Time/Definitely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Commit or Refer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Amend </a:t>
            </a:r>
            <a:r>
              <a:rPr lang="en-US" altLang="en-US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Postpone Indefinitely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MAIN MOTION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altLang="en-US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B5B465A7-2530-494D-9325-8DFCB56BA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624" y="1290771"/>
            <a:ext cx="16097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AC4A8A-14A0-4B08-8306-9C2F0A13385B}"/>
              </a:ext>
            </a:extLst>
          </p:cNvPr>
          <p:cNvSpPr txBox="1"/>
          <p:nvPr/>
        </p:nvSpPr>
        <p:spPr>
          <a:xfrm>
            <a:off x="283779" y="4584764"/>
            <a:ext cx="2964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SUBSIDIARY MOTIONS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2EDD731-883D-47A5-A40E-E51DD8489129}"/>
              </a:ext>
            </a:extLst>
          </p:cNvPr>
          <p:cNvCxnSpPr>
            <a:stCxn id="4" idx="0"/>
          </p:cNvCxnSpPr>
          <p:nvPr/>
        </p:nvCxnSpPr>
        <p:spPr>
          <a:xfrm flipV="1">
            <a:off x="1766132" y="1444121"/>
            <a:ext cx="0" cy="31406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98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 Ranking Motions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5185" y="1536984"/>
            <a:ext cx="6923427" cy="407160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Fix the Time to Which to Adjourn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Adjourn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Recess </a:t>
            </a:r>
            <a:r>
              <a:rPr lang="en-US" altLang="en-US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Raise a Question of Privilege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Call for the Orders of the Day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altLang="en-US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B5B465A7-2530-494D-9325-8DFCB56BA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612" y="1358616"/>
            <a:ext cx="16097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AC4A8A-14A0-4B08-8306-9C2F0A13385B}"/>
              </a:ext>
            </a:extLst>
          </p:cNvPr>
          <p:cNvSpPr txBox="1"/>
          <p:nvPr/>
        </p:nvSpPr>
        <p:spPr>
          <a:xfrm>
            <a:off x="372067" y="4212546"/>
            <a:ext cx="2964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PRIVILEGED MOTIONS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2EDD731-883D-47A5-A40E-E51DD8489129}"/>
              </a:ext>
            </a:extLst>
          </p:cNvPr>
          <p:cNvCxnSpPr>
            <a:cxnSpLocks/>
          </p:cNvCxnSpPr>
          <p:nvPr/>
        </p:nvCxnSpPr>
        <p:spPr>
          <a:xfrm flipV="1">
            <a:off x="1854420" y="1762585"/>
            <a:ext cx="0" cy="24499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33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390054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Incidental 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491337"/>
            <a:ext cx="10515600" cy="5105406"/>
          </a:xfrm>
        </p:spPr>
        <p:txBody>
          <a:bodyPr>
            <a:normAutofit fontScale="92500" lnSpcReduction="20000"/>
          </a:bodyPr>
          <a:lstStyle/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incidental motion is related to the parliamentary situation so that it must be decided before business can proceed.</a:t>
            </a:r>
          </a:p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apply only under special circumstances.</a:t>
            </a:r>
          </a:p>
          <a:p>
            <a:pPr marL="0" indent="0">
              <a:buNone/>
            </a:pPr>
            <a:endParaRPr lang="en-US" sz="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Incidental motions are NOT ranking motions</a:t>
            </a:r>
          </a:p>
          <a:p>
            <a:pPr marL="0" indent="0">
              <a:buNone/>
            </a:pPr>
            <a:endParaRPr lang="en-US" sz="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5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 Non-Ranking Motions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2038" y="1087820"/>
            <a:ext cx="8555552" cy="490938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Point of Order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Appeal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Suspend the Rules</a:t>
            </a:r>
            <a:r>
              <a:rPr lang="en-US" altLang="en-US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Objection to the Consideration of a Question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Division of a Question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Consideration by Paragraph or Seriatim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Division of the Assembly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alt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altLang="en-US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AC4A8A-14A0-4B08-8306-9C2F0A13385B}"/>
              </a:ext>
            </a:extLst>
          </p:cNvPr>
          <p:cNvSpPr txBox="1"/>
          <p:nvPr/>
        </p:nvSpPr>
        <p:spPr>
          <a:xfrm>
            <a:off x="164423" y="1087820"/>
            <a:ext cx="2280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INCIDENTAL</a:t>
            </a:r>
          </a:p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MOTIONS</a:t>
            </a:r>
          </a:p>
        </p:txBody>
      </p:sp>
    </p:spTree>
    <p:extLst>
      <p:ext uri="{BB962C8B-B14F-4D97-AF65-F5344CB8AC3E}">
        <p14:creationId xmlns:p14="http://schemas.microsoft.com/office/powerpoint/2010/main" val="284605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 Non-Ranking Motions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2038" y="1087820"/>
            <a:ext cx="8555552" cy="4909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Motions Relating to Voting, Polls, and Nominations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Parliamentary Inquiry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Request for Information</a:t>
            </a:r>
            <a:endParaRPr lang="en-US" altLang="en-US" sz="8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Request to Withdraw or Modify a Motion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Request to Read Papers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Request to be Excused from a Duty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AC4A8A-14A0-4B08-8306-9C2F0A13385B}"/>
              </a:ext>
            </a:extLst>
          </p:cNvPr>
          <p:cNvSpPr txBox="1"/>
          <p:nvPr/>
        </p:nvSpPr>
        <p:spPr>
          <a:xfrm>
            <a:off x="164423" y="1087820"/>
            <a:ext cx="2280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INCIDENTAL</a:t>
            </a:r>
          </a:p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MOTIONS</a:t>
            </a:r>
          </a:p>
        </p:txBody>
      </p:sp>
    </p:spTree>
    <p:extLst>
      <p:ext uri="{BB962C8B-B14F-4D97-AF65-F5344CB8AC3E}">
        <p14:creationId xmlns:p14="http://schemas.microsoft.com/office/powerpoint/2010/main" val="23286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261257"/>
            <a:ext cx="10515600" cy="1132109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Motions That Bring a Question Again 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Before the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633308"/>
            <a:ext cx="10515600" cy="4780555"/>
          </a:xfrm>
        </p:spPr>
        <p:txBody>
          <a:bodyPr>
            <a:normAutofit fontScale="85000" lnSpcReduction="20000"/>
          </a:bodyPr>
          <a:lstStyle/>
          <a:p>
            <a:r>
              <a:rPr lang="en-US" sz="59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allow the assembly to again consider the merits of a question that has previously been disposed of in some way.  </a:t>
            </a:r>
          </a:p>
          <a:p>
            <a:pPr marL="0" indent="0">
              <a:buNone/>
            </a:pPr>
            <a:endParaRPr lang="en-US" sz="9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59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not ranking motions</a:t>
            </a:r>
          </a:p>
          <a:p>
            <a:pPr marL="0" indent="0">
              <a:buNone/>
            </a:pPr>
            <a:endParaRPr lang="en-US" sz="85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a.k.a. The Bring Back Motions </a:t>
            </a:r>
          </a:p>
          <a:p>
            <a:pPr marL="0" indent="0">
              <a:buNone/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9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 Non-Ranking Motions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2504" y="2325259"/>
            <a:ext cx="8906991" cy="314852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Take from the Table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Rescind or Amend Something Previously Adopted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Discharge a Committee</a:t>
            </a:r>
            <a:endParaRPr lang="en-US" altLang="en-US" sz="8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3200" b="1" dirty="0">
                <a:solidFill>
                  <a:schemeClr val="accent5">
                    <a:lumMod val="50000"/>
                  </a:schemeClr>
                </a:solidFill>
              </a:rPr>
              <a:t> Reconsider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alt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altLang="en-US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AC4A8A-14A0-4B08-8306-9C2F0A13385B}"/>
              </a:ext>
            </a:extLst>
          </p:cNvPr>
          <p:cNvSpPr txBox="1"/>
          <p:nvPr/>
        </p:nvSpPr>
        <p:spPr>
          <a:xfrm>
            <a:off x="3487892" y="1103585"/>
            <a:ext cx="539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MOTIONS THAT BRING A QUESTION AGAIN BEFORE THE ASSEMBLY</a:t>
            </a:r>
          </a:p>
        </p:txBody>
      </p:sp>
    </p:spTree>
    <p:extLst>
      <p:ext uri="{BB962C8B-B14F-4D97-AF65-F5344CB8AC3E}">
        <p14:creationId xmlns:p14="http://schemas.microsoft.com/office/powerpoint/2010/main" val="339242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Standard Descriptive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74" y="1087820"/>
            <a:ext cx="10040664" cy="4966139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en-US" sz="4300" b="1" dirty="0">
                <a:solidFill>
                  <a:schemeClr val="accent5">
                    <a:lumMod val="50000"/>
                  </a:schemeClr>
                </a:solidFill>
              </a:rPr>
              <a:t>Many of the most important rules governing the use of the individual motions are reduced to eight </a:t>
            </a:r>
            <a:r>
              <a:rPr lang="en-US" altLang="en-US" sz="4300" b="1" i="1" dirty="0">
                <a:solidFill>
                  <a:srgbClr val="FF0000"/>
                </a:solidFill>
              </a:rPr>
              <a:t>Standard Descriptive Characteristics</a:t>
            </a:r>
            <a:r>
              <a:rPr lang="en-US" altLang="en-US" sz="4300" b="1" dirty="0">
                <a:solidFill>
                  <a:srgbClr val="FF0000"/>
                </a:solidFill>
              </a:rPr>
              <a:t>.</a:t>
            </a:r>
            <a:r>
              <a:rPr lang="en-US" altLang="en-US" sz="43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en-US" sz="1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</a:rPr>
              <a:t>In addition to containing basic rules of procedure for each motion, these characteristics serve as points of comparison showing how the motion differs from a main motion.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en-US" sz="3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93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41460-43E8-4FA1-872E-3D9A219D5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1570" y="689429"/>
            <a:ext cx="9144000" cy="2208831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rPr>
              <a:t>Classes of Motions</a:t>
            </a:r>
            <a:endParaRPr lang="en-US" dirty="0"/>
          </a:p>
        </p:txBody>
      </p:sp>
      <p:pic>
        <p:nvPicPr>
          <p:cNvPr id="7" name="Picture 2" descr="https://static.thenounproject.com/png/1888442-200.png">
            <a:extLst>
              <a:ext uri="{FF2B5EF4-FFF2-40B4-BE49-F238E27FC236}">
                <a16:creationId xmlns:a16="http://schemas.microsoft.com/office/drawing/2014/main" id="{AF2FF302-E502-41BB-9317-F58D6EBD4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4619">
            <a:off x="4534124" y="3311267"/>
            <a:ext cx="3027544" cy="302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399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Standard Descriptive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74" y="1087820"/>
            <a:ext cx="10040664" cy="5224693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Look at the rank of the motion. What motion(s) does it take precedence over or what motion(s) does it yield to 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To what motions or types of situations it is applicable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Is it in order when another has the floor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Does it require a SECOND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Is it DEBATABLE 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Is it AMENDABLE 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What VOTE is required to adopt it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Can it be RECONSIDERED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en-US" sz="3000" b="1" dirty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en-US" altLang="en-US" sz="3000" b="1" i="1" dirty="0">
                <a:solidFill>
                  <a:srgbClr val="FF0000"/>
                </a:solidFill>
              </a:rPr>
              <a:t>RONR (12</a:t>
            </a:r>
            <a:r>
              <a:rPr lang="en-US" altLang="en-US" sz="3000" b="1" i="1" baseline="30000" dirty="0">
                <a:solidFill>
                  <a:srgbClr val="FF0000"/>
                </a:solidFill>
              </a:rPr>
              <a:t>th</a:t>
            </a:r>
            <a:r>
              <a:rPr lang="en-US" altLang="en-US" sz="3000" b="1" i="1" dirty="0">
                <a:solidFill>
                  <a:srgbClr val="FF0000"/>
                </a:solidFill>
              </a:rPr>
              <a:t> ed.) 7:1-3</a:t>
            </a:r>
          </a:p>
          <a:p>
            <a:pPr marL="0" indent="0">
              <a:buNone/>
            </a:pPr>
            <a:endParaRPr lang="en-US" altLang="en-US" sz="3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52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179101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Making A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287" y="1280160"/>
            <a:ext cx="9642714" cy="4937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subject is introduced by a member who makes a motion beginning, “I move…”</a:t>
            </a:r>
          </a:p>
          <a:p>
            <a:pPr marL="0" indent="0">
              <a:buNone/>
            </a:pPr>
            <a:endParaRPr lang="en-US" sz="13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phrases – “I want to,” “I’d like to,” “I motion,” or “So moved,” does not introduce business in a meeting.</a:t>
            </a:r>
          </a:p>
          <a:p>
            <a:pPr marL="0" indent="0" algn="r">
              <a:buNone/>
            </a:pP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FEB66E-0ED0-45BC-8C9C-724ED01F0EFE}"/>
              </a:ext>
            </a:extLst>
          </p:cNvPr>
          <p:cNvSpPr txBox="1">
            <a:spLocks/>
          </p:cNvSpPr>
          <p:nvPr/>
        </p:nvSpPr>
        <p:spPr>
          <a:xfrm>
            <a:off x="1128287" y="2430418"/>
            <a:ext cx="10515600" cy="1003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84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179101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286" y="1280160"/>
            <a:ext cx="10014781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 a quorum is established, items of business on the agenda are handled by members offering motions.</a:t>
            </a:r>
          </a:p>
          <a:p>
            <a:pPr marL="0" indent="0">
              <a:buNone/>
            </a:pPr>
            <a:endParaRPr lang="en-US" sz="13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six steps to handling a motion.  </a:t>
            </a:r>
          </a:p>
          <a:p>
            <a:pPr marL="0" indent="0" algn="r">
              <a:buNone/>
            </a:pP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FEB66E-0ED0-45BC-8C9C-724ED01F0EFE}"/>
              </a:ext>
            </a:extLst>
          </p:cNvPr>
          <p:cNvSpPr txBox="1">
            <a:spLocks/>
          </p:cNvSpPr>
          <p:nvPr/>
        </p:nvSpPr>
        <p:spPr>
          <a:xfrm>
            <a:off x="1128287" y="2430418"/>
            <a:ext cx="10515600" cy="1003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78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368287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Steps to Handling a Motion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207" y="1530676"/>
            <a:ext cx="8906991" cy="4201665"/>
          </a:xfrm>
        </p:spPr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A Member </a:t>
            </a:r>
            <a:r>
              <a:rPr lang="en-US" altLang="en-US" sz="3600" b="1" dirty="0">
                <a:solidFill>
                  <a:srgbClr val="FF0000"/>
                </a:solidFill>
              </a:rPr>
              <a:t>MAKES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a motion. </a:t>
            </a:r>
          </a:p>
          <a:p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Another member </a:t>
            </a:r>
            <a:r>
              <a:rPr lang="en-US" altLang="en-US" sz="3600" b="1" dirty="0">
                <a:solidFill>
                  <a:srgbClr val="FF0000"/>
                </a:solidFill>
              </a:rPr>
              <a:t>SECONDS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motion.</a:t>
            </a:r>
          </a:p>
          <a:p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Chair </a:t>
            </a:r>
            <a:r>
              <a:rPr lang="en-US" altLang="en-US" sz="3600" b="1" dirty="0">
                <a:solidFill>
                  <a:srgbClr val="FF0000"/>
                </a:solidFill>
              </a:rPr>
              <a:t>STATES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question.</a:t>
            </a:r>
          </a:p>
          <a:p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Members </a:t>
            </a:r>
            <a:r>
              <a:rPr lang="en-US" altLang="en-US" sz="3600" b="1" dirty="0">
                <a:solidFill>
                  <a:srgbClr val="FF0000"/>
                </a:solidFill>
              </a:rPr>
              <a:t>DEBATE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motion.</a:t>
            </a:r>
          </a:p>
          <a:p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Chair </a:t>
            </a:r>
            <a:r>
              <a:rPr lang="en-US" altLang="en-US" sz="3600" b="1" dirty="0">
                <a:solidFill>
                  <a:srgbClr val="FF0000"/>
                </a:solidFill>
              </a:rPr>
              <a:t>PUTS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question to a vote.</a:t>
            </a:r>
          </a:p>
          <a:p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Chair </a:t>
            </a:r>
            <a:r>
              <a:rPr lang="en-US" altLang="en-US" sz="3600" b="1" dirty="0">
                <a:solidFill>
                  <a:srgbClr val="FF0000"/>
                </a:solidFill>
              </a:rPr>
              <a:t>ANNOUNCES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</a:rPr>
              <a:t> the result.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altLang="en-US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altLang="en-US" sz="4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3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6F1AE-A807-4C22-9D0E-F8B128E8F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699"/>
            <a:ext cx="10515600" cy="1893889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pPr algn="ctr"/>
            <a:r>
              <a:rPr lang="en-US" sz="8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rPr>
              <a:t>Role Play</a:t>
            </a:r>
            <a:endParaRPr lang="en-US" sz="8000" dirty="0"/>
          </a:p>
        </p:txBody>
      </p:sp>
      <p:pic>
        <p:nvPicPr>
          <p:cNvPr id="4098" name="Picture 2" descr="Kid Boy Wizard Costume Manuscript Illustration">
            <a:extLst>
              <a:ext uri="{FF2B5EF4-FFF2-40B4-BE49-F238E27FC236}">
                <a16:creationId xmlns:a16="http://schemas.microsoft.com/office/drawing/2014/main" id="{2A86264A-1CED-47FF-8A0A-7F9D17B83D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91"/>
          <a:stretch/>
        </p:blipFill>
        <p:spPr bwMode="auto">
          <a:xfrm>
            <a:off x="4541773" y="2733155"/>
            <a:ext cx="3937066" cy="316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449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3" y="181988"/>
            <a:ext cx="4368602" cy="753237"/>
          </a:xfrm>
        </p:spPr>
        <p:txBody>
          <a:bodyPr anchor="b">
            <a:normAutofit fontScale="90000"/>
          </a:bodyPr>
          <a:lstStyle/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anose="020F0704030504030204" pitchFamily="34" charset="0"/>
              </a:rPr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531" y="1076576"/>
            <a:ext cx="4243589" cy="5781413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Robert’s Rules of Order, Newly Revised 12</a:t>
            </a:r>
            <a:r>
              <a:rPr lang="en-US" sz="3600" b="1" baseline="30000" dirty="0">
                <a:solidFill>
                  <a:schemeClr val="accent5">
                    <a:lumMod val="50000"/>
                  </a:schemeClr>
                </a:solidFill>
              </a:rPr>
              <a:t>th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Edition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Robert’s Rules of Order, Newly Revised – </a:t>
            </a:r>
            <a:r>
              <a:rPr lang="en-US" sz="3600" b="1" i="1" dirty="0">
                <a:solidFill>
                  <a:schemeClr val="accent5">
                    <a:lumMod val="50000"/>
                  </a:schemeClr>
                </a:solidFill>
              </a:rPr>
              <a:t>In Brief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r>
              <a:rPr lang="en-US" sz="3600" b="1" baseline="30000" dirty="0">
                <a:solidFill>
                  <a:schemeClr val="accent5">
                    <a:lumMod val="50000"/>
                  </a:schemeClr>
                </a:solidFill>
              </a:rPr>
              <a:t>rd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Edition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Parliamentary Procedure in Local Government          3</a:t>
            </a:r>
            <a:r>
              <a:rPr lang="en-US" sz="3600" b="1" baseline="30000" dirty="0">
                <a:solidFill>
                  <a:schemeClr val="accent5">
                    <a:lumMod val="50000"/>
                  </a:schemeClr>
                </a:solidFill>
              </a:rPr>
              <a:t>rd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Edition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altLang="en-US" sz="3600" b="1" dirty="0"/>
          </a:p>
          <a:p>
            <a:pPr marL="0" indent="0">
              <a:spcBef>
                <a:spcPts val="600"/>
              </a:spcBef>
              <a:buNone/>
            </a:pPr>
            <a:endParaRPr lang="en-US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B7A8AD-C851-4CEF-9A69-E8091275658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r="14883"/>
          <a:stretch/>
        </p:blipFill>
        <p:spPr bwMode="auto">
          <a:xfrm>
            <a:off x="5272483" y="0"/>
            <a:ext cx="687725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2F47AC-7C70-4B64-9162-35453064CA31}"/>
              </a:ext>
            </a:extLst>
          </p:cNvPr>
          <p:cNvCxnSpPr/>
          <p:nvPr/>
        </p:nvCxnSpPr>
        <p:spPr>
          <a:xfrm>
            <a:off x="610531" y="982342"/>
            <a:ext cx="4521551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64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4508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Classes of 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374" y="1023182"/>
            <a:ext cx="9680554" cy="524518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16000" b="1" dirty="0">
                <a:solidFill>
                  <a:schemeClr val="accent5">
                    <a:lumMod val="50000"/>
                  </a:schemeClr>
                </a:solidFill>
              </a:rPr>
              <a:t>Main motion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16000" b="1" dirty="0">
                <a:solidFill>
                  <a:schemeClr val="accent5">
                    <a:lumMod val="50000"/>
                  </a:schemeClr>
                </a:solidFill>
              </a:rPr>
              <a:t>Subsidiary Motions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16000" b="1" dirty="0">
                <a:solidFill>
                  <a:schemeClr val="accent5">
                    <a:lumMod val="50000"/>
                  </a:schemeClr>
                </a:solidFill>
              </a:rPr>
              <a:t>Privileged Motions 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altLang="en-US" sz="48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altLang="en-US" sz="48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altLang="en-US" sz="48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16000" b="1" dirty="0">
                <a:solidFill>
                  <a:schemeClr val="accent5">
                    <a:lumMod val="50000"/>
                  </a:schemeClr>
                </a:solidFill>
              </a:rPr>
              <a:t>Incidental Motions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en-US" sz="16000" b="1" dirty="0">
                <a:solidFill>
                  <a:schemeClr val="accent5">
                    <a:lumMod val="50000"/>
                  </a:schemeClr>
                </a:solidFill>
              </a:rPr>
              <a:t>Motions that Bring a Question Again Before the Assembly (Bring Back Motions)</a:t>
            </a: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59CB2A-4895-4763-AB95-C69E208BD6EA}"/>
              </a:ext>
            </a:extLst>
          </p:cNvPr>
          <p:cNvSpPr txBox="1"/>
          <p:nvPr/>
        </p:nvSpPr>
        <p:spPr>
          <a:xfrm>
            <a:off x="6506936" y="1252232"/>
            <a:ext cx="1701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</a:rPr>
              <a:t>Ranking Motions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0FA687-613D-421C-8C44-716BEF8CC2C1}"/>
              </a:ext>
            </a:extLst>
          </p:cNvPr>
          <p:cNvSpPr txBox="1"/>
          <p:nvPr/>
        </p:nvSpPr>
        <p:spPr>
          <a:xfrm>
            <a:off x="9217253" y="3131032"/>
            <a:ext cx="1826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Non-Ranking </a:t>
            </a:r>
          </a:p>
          <a:p>
            <a:pPr algn="ctr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Motions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0707BC9-E24C-4B36-BD34-D09282096264}"/>
              </a:ext>
            </a:extLst>
          </p:cNvPr>
          <p:cNvCxnSpPr/>
          <p:nvPr/>
        </p:nvCxnSpPr>
        <p:spPr>
          <a:xfrm>
            <a:off x="11287626" y="4276928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2B0A7DE-DC51-49E4-81AB-E38C0C5B2887}"/>
              </a:ext>
            </a:extLst>
          </p:cNvPr>
          <p:cNvSpPr txBox="1"/>
          <p:nvPr/>
        </p:nvSpPr>
        <p:spPr>
          <a:xfrm>
            <a:off x="11124149" y="4061197"/>
            <a:ext cx="264861" cy="4162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84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179101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286" y="1280160"/>
            <a:ext cx="10014781" cy="37269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 a quorum is established, items of business on the agenda are handled by members offering motions.</a:t>
            </a:r>
          </a:p>
          <a:p>
            <a:pPr marL="0" indent="0">
              <a:buNone/>
            </a:pPr>
            <a:endParaRPr lang="en-US" sz="14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subject is introduced by a member who makes a motion. After the motion is stated by the chair, the members discuss the motion. </a:t>
            </a:r>
          </a:p>
          <a:p>
            <a:pPr marL="0" indent="0">
              <a:buNone/>
            </a:pPr>
            <a:endParaRPr lang="en-US" sz="112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7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r">
              <a:buNone/>
            </a:pP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FEB66E-0ED0-45BC-8C9C-724ED01F0EFE}"/>
              </a:ext>
            </a:extLst>
          </p:cNvPr>
          <p:cNvSpPr txBox="1">
            <a:spLocks/>
          </p:cNvSpPr>
          <p:nvPr/>
        </p:nvSpPr>
        <p:spPr>
          <a:xfrm>
            <a:off x="1128287" y="2430418"/>
            <a:ext cx="10515600" cy="1003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93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7975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 Main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004208"/>
            <a:ext cx="10515600" cy="55027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motion that is made when no other motions are pending. The main motion is the lowest ranking motion.  Ranking motion #1</a:t>
            </a:r>
          </a:p>
          <a:p>
            <a:pPr marL="0" indent="0">
              <a:buNone/>
            </a:pPr>
            <a:endParaRPr lang="en-US" sz="1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Original Main Motion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Is a motion that introduces a question as a new subject to the assembly.  </a:t>
            </a: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RONR (12</a:t>
            </a:r>
            <a:r>
              <a:rPr lang="en-US" sz="3600" b="1" i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ed.) 10:3</a:t>
            </a:r>
          </a:p>
          <a:p>
            <a:pPr>
              <a:buFont typeface="+mj-lt"/>
              <a:buAutoNum type="arabicPeriod"/>
            </a:pPr>
            <a:endParaRPr lang="en-US" sz="9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Incidental Main Motion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A main motion that is incidental to or relates to the business of the assembly, or its past or future action.              </a:t>
            </a: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RONR (12</a:t>
            </a:r>
            <a:r>
              <a:rPr lang="en-US" sz="3600" b="1" i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ed.) 10:4</a:t>
            </a:r>
          </a:p>
          <a:p>
            <a:pPr marL="742950" indent="-742950">
              <a:buFont typeface="+mj-lt"/>
              <a:buAutoNum type="arabicPeriod"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2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7975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Resolutions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042045"/>
            <a:ext cx="10515600" cy="55027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complex question that is presented in writing either  because of its importance or because of its length or complexity.      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Whereas, The… (the first preamble clause).</a:t>
            </a:r>
          </a:p>
          <a:p>
            <a:pPr marL="0" indent="0"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Whereas, The… (the last preamble clause). </a:t>
            </a:r>
          </a:p>
          <a:p>
            <a:pPr marL="0" indent="0">
              <a:buNone/>
            </a:pPr>
            <a:r>
              <a:rPr lang="en-US" sz="16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Resolved</a:t>
            </a: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That…(States the action to be taken).</a:t>
            </a:r>
          </a:p>
          <a:p>
            <a:pPr marL="0" indent="0"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Resolved</a:t>
            </a: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That…(States further action to be taken).</a:t>
            </a:r>
          </a:p>
          <a:p>
            <a:pPr marL="0" indent="0"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Resolved</a:t>
            </a: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That…(States still further action to be taken).</a:t>
            </a:r>
          </a:p>
          <a:p>
            <a:pPr marL="0" indent="0">
              <a:buNone/>
            </a:pPr>
            <a:endParaRPr lang="en-US" sz="16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12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4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2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9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414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7975"/>
            <a:ext cx="10515600" cy="100331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Subsidiary 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004208"/>
            <a:ext cx="10515600" cy="5502728"/>
          </a:xfrm>
        </p:spPr>
        <p:txBody>
          <a:bodyPr>
            <a:normAutofit lnSpcReduction="10000"/>
          </a:bodyPr>
          <a:lstStyle/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subsidiary motion assist the assembly in treating or disposing of a main motion.</a:t>
            </a:r>
          </a:p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always applied to another motion while that motion is pending.</a:t>
            </a:r>
          </a:p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be applied to any main motion.</a:t>
            </a:r>
          </a:p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a ranking motion, so it follows the order of precedence.</a:t>
            </a:r>
          </a:p>
          <a:p>
            <a:pPr marL="0" indent="0">
              <a:buNone/>
            </a:pPr>
            <a:endParaRPr lang="en-US" sz="4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1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AF8D-A3A8-4AD5-9DEA-6468764A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8" y="87975"/>
            <a:ext cx="10515600" cy="100331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400" b="1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POSTPONE INDEFINITELY</a:t>
            </a:r>
            <a:b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8CAE-9048-434A-83D9-BE0BB89FB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8" y="1023126"/>
            <a:ext cx="10515600" cy="550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Ranking Motion #2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Postpone Indefinitely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used to “kill” a main motion without a direct vote on it.   </a:t>
            </a:r>
          </a:p>
          <a:p>
            <a:pPr marL="0" indent="0">
              <a:buNone/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en-US" sz="44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85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5979</TotalTime>
  <Words>1367</Words>
  <Application>Microsoft Office PowerPoint</Application>
  <PresentationFormat>Widescreen</PresentationFormat>
  <Paragraphs>257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Arial Rounded MT Bold</vt:lpstr>
      <vt:lpstr>Calibri</vt:lpstr>
      <vt:lpstr>Calibri Light</vt:lpstr>
      <vt:lpstr>Office Theme</vt:lpstr>
      <vt:lpstr>Parliamentary Procedure 102</vt:lpstr>
      <vt:lpstr>“Robert’s Rules in the Clerk’s World”</vt:lpstr>
      <vt:lpstr>Classes of Motions</vt:lpstr>
      <vt:lpstr>Classes of Motions</vt:lpstr>
      <vt:lpstr>Motions</vt:lpstr>
      <vt:lpstr>The Main Motion</vt:lpstr>
      <vt:lpstr>Resolutions</vt:lpstr>
      <vt:lpstr>Subsidiary Motions</vt:lpstr>
      <vt:lpstr> POSTPONE INDEFINITELY   </vt:lpstr>
      <vt:lpstr> AMEND   </vt:lpstr>
      <vt:lpstr> COMMIT OR REFER   </vt:lpstr>
      <vt:lpstr> POSTPONE TO A CERTAIN TIME            (or DEFINITELY)   </vt:lpstr>
      <vt:lpstr>PowerPoint Presentation</vt:lpstr>
      <vt:lpstr>PowerPoint Presentation</vt:lpstr>
      <vt:lpstr>PowerPoint Presentation</vt:lpstr>
      <vt:lpstr>Privileged Motions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Ranking Motions</vt:lpstr>
      <vt:lpstr>The Ranking Motions (cont’d)</vt:lpstr>
      <vt:lpstr>Incidental Motions</vt:lpstr>
      <vt:lpstr>The Non-Ranking Motions  </vt:lpstr>
      <vt:lpstr>The Non-Ranking Motions  </vt:lpstr>
      <vt:lpstr>Motions That Bring a Question Again  Before the Assembly</vt:lpstr>
      <vt:lpstr>The Non-Ranking Motions  </vt:lpstr>
      <vt:lpstr>Standard Descriptive Characteristics</vt:lpstr>
      <vt:lpstr>Standard Descriptive Characteristics</vt:lpstr>
      <vt:lpstr>Making A Motion</vt:lpstr>
      <vt:lpstr>A Motion</vt:lpstr>
      <vt:lpstr>Steps to Handling a Motion  </vt:lpstr>
      <vt:lpstr>Role Play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Parliamentary Procedure 102</dc:title>
  <dc:creator>Deborah Underwood</dc:creator>
  <cp:lastModifiedBy>Deborah Underwood</cp:lastModifiedBy>
  <cp:revision>29</cp:revision>
  <dcterms:created xsi:type="dcterms:W3CDTF">2021-10-05T12:17:10Z</dcterms:created>
  <dcterms:modified xsi:type="dcterms:W3CDTF">2021-10-12T07:01:12Z</dcterms:modified>
</cp:coreProperties>
</file>