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0" r:id="rId1"/>
    <p:sldMasterId id="2147483768" r:id="rId2"/>
    <p:sldMasterId id="2147483804" r:id="rId3"/>
    <p:sldMasterId id="2147483828" r:id="rId4"/>
    <p:sldMasterId id="2147483936" r:id="rId5"/>
    <p:sldMasterId id="2147483972" r:id="rId6"/>
    <p:sldMasterId id="2147483984" r:id="rId7"/>
    <p:sldMasterId id="2147483996" r:id="rId8"/>
    <p:sldMasterId id="2147484008" r:id="rId9"/>
    <p:sldMasterId id="2147484032" r:id="rId10"/>
  </p:sldMasterIdLst>
  <p:notesMasterIdLst>
    <p:notesMasterId r:id="rId111"/>
  </p:notesMasterIdLst>
  <p:handoutMasterIdLst>
    <p:handoutMasterId r:id="rId112"/>
  </p:handoutMasterIdLst>
  <p:sldIdLst>
    <p:sldId id="684" r:id="rId11"/>
    <p:sldId id="832" r:id="rId12"/>
    <p:sldId id="864" r:id="rId13"/>
    <p:sldId id="891" r:id="rId14"/>
    <p:sldId id="830" r:id="rId15"/>
    <p:sldId id="731" r:id="rId16"/>
    <p:sldId id="834" r:id="rId17"/>
    <p:sldId id="836" r:id="rId18"/>
    <p:sldId id="865" r:id="rId19"/>
    <p:sldId id="866" r:id="rId20"/>
    <p:sldId id="867" r:id="rId21"/>
    <p:sldId id="868" r:id="rId22"/>
    <p:sldId id="745" r:id="rId23"/>
    <p:sldId id="869" r:id="rId24"/>
    <p:sldId id="841" r:id="rId25"/>
    <p:sldId id="844" r:id="rId26"/>
    <p:sldId id="888" r:id="rId27"/>
    <p:sldId id="751" r:id="rId28"/>
    <p:sldId id="752" r:id="rId29"/>
    <p:sldId id="848" r:id="rId30"/>
    <p:sldId id="846" r:id="rId31"/>
    <p:sldId id="847" r:id="rId32"/>
    <p:sldId id="760" r:id="rId33"/>
    <p:sldId id="872" r:id="rId34"/>
    <p:sldId id="873" r:id="rId35"/>
    <p:sldId id="874" r:id="rId36"/>
    <p:sldId id="763" r:id="rId37"/>
    <p:sldId id="764" r:id="rId38"/>
    <p:sldId id="765" r:id="rId39"/>
    <p:sldId id="854" r:id="rId40"/>
    <p:sldId id="768" r:id="rId41"/>
    <p:sldId id="855" r:id="rId42"/>
    <p:sldId id="856" r:id="rId43"/>
    <p:sldId id="857" r:id="rId44"/>
    <p:sldId id="858" r:id="rId45"/>
    <p:sldId id="860" r:id="rId46"/>
    <p:sldId id="861" r:id="rId47"/>
    <p:sldId id="776" r:id="rId48"/>
    <p:sldId id="779" r:id="rId49"/>
    <p:sldId id="887" r:id="rId50"/>
    <p:sldId id="781" r:id="rId51"/>
    <p:sldId id="875" r:id="rId52"/>
    <p:sldId id="889" r:id="rId53"/>
    <p:sldId id="876" r:id="rId54"/>
    <p:sldId id="728" r:id="rId55"/>
    <p:sldId id="685" r:id="rId56"/>
    <p:sldId id="686" r:id="rId57"/>
    <p:sldId id="687" r:id="rId58"/>
    <p:sldId id="800" r:id="rId59"/>
    <p:sldId id="691" r:id="rId60"/>
    <p:sldId id="692" r:id="rId61"/>
    <p:sldId id="695" r:id="rId62"/>
    <p:sldId id="894" r:id="rId63"/>
    <p:sldId id="895" r:id="rId64"/>
    <p:sldId id="896" r:id="rId65"/>
    <p:sldId id="897" r:id="rId66"/>
    <p:sldId id="898" r:id="rId67"/>
    <p:sldId id="899" r:id="rId68"/>
    <p:sldId id="900" r:id="rId69"/>
    <p:sldId id="901" r:id="rId70"/>
    <p:sldId id="902" r:id="rId71"/>
    <p:sldId id="903" r:id="rId72"/>
    <p:sldId id="904" r:id="rId73"/>
    <p:sldId id="905" r:id="rId74"/>
    <p:sldId id="906" r:id="rId75"/>
    <p:sldId id="907" r:id="rId76"/>
    <p:sldId id="908" r:id="rId77"/>
    <p:sldId id="805" r:id="rId78"/>
    <p:sldId id="806" r:id="rId79"/>
    <p:sldId id="808" r:id="rId80"/>
    <p:sldId id="807" r:id="rId81"/>
    <p:sldId id="810" r:id="rId82"/>
    <p:sldId id="811" r:id="rId83"/>
    <p:sldId id="812" r:id="rId84"/>
    <p:sldId id="813" r:id="rId85"/>
    <p:sldId id="814" r:id="rId86"/>
    <p:sldId id="909" r:id="rId87"/>
    <p:sldId id="910" r:id="rId88"/>
    <p:sldId id="911" r:id="rId89"/>
    <p:sldId id="912" r:id="rId90"/>
    <p:sldId id="815" r:id="rId91"/>
    <p:sldId id="709" r:id="rId92"/>
    <p:sldId id="878" r:id="rId93"/>
    <p:sldId id="816" r:id="rId94"/>
    <p:sldId id="817" r:id="rId95"/>
    <p:sldId id="714" r:id="rId96"/>
    <p:sldId id="818" r:id="rId97"/>
    <p:sldId id="819" r:id="rId98"/>
    <p:sldId id="717" r:id="rId99"/>
    <p:sldId id="820" r:id="rId100"/>
    <p:sldId id="879" r:id="rId101"/>
    <p:sldId id="880" r:id="rId102"/>
    <p:sldId id="913" r:id="rId103"/>
    <p:sldId id="826" r:id="rId104"/>
    <p:sldId id="828" r:id="rId105"/>
    <p:sldId id="829" r:id="rId106"/>
    <p:sldId id="852" r:id="rId107"/>
    <p:sldId id="853" r:id="rId108"/>
    <p:sldId id="797" r:id="rId109"/>
    <p:sldId id="727" r:id="rId110"/>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7" userDrawn="1">
          <p15:clr>
            <a:srgbClr val="A4A3A4"/>
          </p15:clr>
        </p15:guide>
        <p15:guide id="2" pos="2208" userDrawn="1">
          <p15:clr>
            <a:srgbClr val="A4A3A4"/>
          </p15:clr>
        </p15:guide>
        <p15:guide id="3" orient="horz" pos="292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pratt" initials="" lastIdx="0" clrIdx="1"/>
  <p:cmAuthor id="2" name="Bartelt, Leah" initials="BL" lastIdx="12" clrIdx="2">
    <p:extLst>
      <p:ext uri="{19B8F6BF-5375-455C-9EA6-DF929625EA0E}">
        <p15:presenceInfo xmlns:p15="http://schemas.microsoft.com/office/powerpoint/2012/main" userId="S-1-5-21-507921405-1390067357-725345543-1762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4D498A"/>
    <a:srgbClr val="DADADA"/>
    <a:srgbClr val="FF0000"/>
    <a:srgbClr val="FFFF99"/>
    <a:srgbClr val="FF33CC"/>
    <a:srgbClr val="7030A0"/>
    <a:srgbClr val="FFE701"/>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6063" autoAdjust="0"/>
    <p:restoredTop sz="96187" autoAdjust="0"/>
  </p:normalViewPr>
  <p:slideViewPr>
    <p:cSldViewPr>
      <p:cViewPr varScale="1">
        <p:scale>
          <a:sx n="72" d="100"/>
          <a:sy n="72" d="100"/>
        </p:scale>
        <p:origin x="1056" y="60"/>
      </p:cViewPr>
      <p:guideLst>
        <p:guide orient="horz" pos="2160"/>
        <p:guide pos="2880"/>
      </p:guideLst>
    </p:cSldViewPr>
  </p:slideViewPr>
  <p:outlineViewPr>
    <p:cViewPr>
      <p:scale>
        <a:sx n="33" d="100"/>
        <a:sy n="33" d="100"/>
      </p:scale>
      <p:origin x="0" y="-181210"/>
    </p:cViewPr>
  </p:outlineViewPr>
  <p:notesTextViewPr>
    <p:cViewPr>
      <p:scale>
        <a:sx n="3" d="2"/>
        <a:sy n="3" d="2"/>
      </p:scale>
      <p:origin x="0" y="0"/>
    </p:cViewPr>
  </p:notesTextViewPr>
  <p:sorterViewPr>
    <p:cViewPr>
      <p:scale>
        <a:sx n="100" d="100"/>
        <a:sy n="100" d="100"/>
      </p:scale>
      <p:origin x="0" y="-24570"/>
    </p:cViewPr>
  </p:sorterViewPr>
  <p:notesViewPr>
    <p:cSldViewPr>
      <p:cViewPr varScale="1">
        <p:scale>
          <a:sx n="79" d="100"/>
          <a:sy n="79" d="100"/>
        </p:scale>
        <p:origin x="1992" y="96"/>
      </p:cViewPr>
      <p:guideLst>
        <p:guide orient="horz" pos="2947"/>
        <p:guide pos="2208"/>
        <p:guide orient="horz" pos="292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117" Type="http://schemas.openxmlformats.org/officeDocument/2006/relationships/tableStyles" Target="tableStyles.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89" Type="http://schemas.openxmlformats.org/officeDocument/2006/relationships/slide" Target="slides/slide79.xml"/><Relationship Id="rId112" Type="http://schemas.openxmlformats.org/officeDocument/2006/relationships/handoutMaster" Target="handoutMasters/handoutMaster1.xml"/><Relationship Id="rId16" Type="http://schemas.openxmlformats.org/officeDocument/2006/relationships/slide" Target="slides/slide6.xml"/><Relationship Id="rId107" Type="http://schemas.openxmlformats.org/officeDocument/2006/relationships/slide" Target="slides/slide97.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102" Type="http://schemas.openxmlformats.org/officeDocument/2006/relationships/slide" Target="slides/slide92.xml"/><Relationship Id="rId5" Type="http://schemas.openxmlformats.org/officeDocument/2006/relationships/slideMaster" Target="slideMasters/slideMaster5.xml"/><Relationship Id="rId90" Type="http://schemas.openxmlformats.org/officeDocument/2006/relationships/slide" Target="slides/slide80.xml"/><Relationship Id="rId95" Type="http://schemas.openxmlformats.org/officeDocument/2006/relationships/slide" Target="slides/slide85.xml"/><Relationship Id="rId22" Type="http://schemas.openxmlformats.org/officeDocument/2006/relationships/slide" Target="slides/slide12.xml"/><Relationship Id="rId27" Type="http://schemas.openxmlformats.org/officeDocument/2006/relationships/slide" Target="slides/slide17.xml"/><Relationship Id="rId43" Type="http://schemas.openxmlformats.org/officeDocument/2006/relationships/slide" Target="slides/slide33.xml"/><Relationship Id="rId48" Type="http://schemas.openxmlformats.org/officeDocument/2006/relationships/slide" Target="slides/slide38.xml"/><Relationship Id="rId64" Type="http://schemas.openxmlformats.org/officeDocument/2006/relationships/slide" Target="slides/slide54.xml"/><Relationship Id="rId69" Type="http://schemas.openxmlformats.org/officeDocument/2006/relationships/slide" Target="slides/slide59.xml"/><Relationship Id="rId113" Type="http://schemas.openxmlformats.org/officeDocument/2006/relationships/commentAuthors" Target="commentAuthors.xml"/><Relationship Id="rId80" Type="http://schemas.openxmlformats.org/officeDocument/2006/relationships/slide" Target="slides/slide70.xml"/><Relationship Id="rId85" Type="http://schemas.openxmlformats.org/officeDocument/2006/relationships/slide" Target="slides/slide75.xml"/><Relationship Id="rId12" Type="http://schemas.openxmlformats.org/officeDocument/2006/relationships/slide" Target="slides/slide2.xml"/><Relationship Id="rId17" Type="http://schemas.openxmlformats.org/officeDocument/2006/relationships/slide" Target="slides/slide7.xml"/><Relationship Id="rId33" Type="http://schemas.openxmlformats.org/officeDocument/2006/relationships/slide" Target="slides/slide23.xml"/><Relationship Id="rId38" Type="http://schemas.openxmlformats.org/officeDocument/2006/relationships/slide" Target="slides/slide28.xml"/><Relationship Id="rId59" Type="http://schemas.openxmlformats.org/officeDocument/2006/relationships/slide" Target="slides/slide49.xml"/><Relationship Id="rId103" Type="http://schemas.openxmlformats.org/officeDocument/2006/relationships/slide" Target="slides/slide93.xml"/><Relationship Id="rId108" Type="http://schemas.openxmlformats.org/officeDocument/2006/relationships/slide" Target="slides/slide98.xml"/><Relationship Id="rId54" Type="http://schemas.openxmlformats.org/officeDocument/2006/relationships/slide" Target="slides/slide44.xml"/><Relationship Id="rId70" Type="http://schemas.openxmlformats.org/officeDocument/2006/relationships/slide" Target="slides/slide60.xml"/><Relationship Id="rId75" Type="http://schemas.openxmlformats.org/officeDocument/2006/relationships/slide" Target="slides/slide65.xml"/><Relationship Id="rId91" Type="http://schemas.openxmlformats.org/officeDocument/2006/relationships/slide" Target="slides/slide81.xml"/><Relationship Id="rId96" Type="http://schemas.openxmlformats.org/officeDocument/2006/relationships/slide" Target="slides/slide86.xml"/><Relationship Id="rId1" Type="http://schemas.openxmlformats.org/officeDocument/2006/relationships/slideMaster" Target="slideMasters/slideMaster1.xml"/><Relationship Id="rId6" Type="http://schemas.openxmlformats.org/officeDocument/2006/relationships/slideMaster" Target="slideMasters/slideMaster6.xml"/><Relationship Id="rId23" Type="http://schemas.openxmlformats.org/officeDocument/2006/relationships/slide" Target="slides/slide13.xml"/><Relationship Id="rId28" Type="http://schemas.openxmlformats.org/officeDocument/2006/relationships/slide" Target="slides/slide18.xml"/><Relationship Id="rId49" Type="http://schemas.openxmlformats.org/officeDocument/2006/relationships/slide" Target="slides/slide39.xml"/><Relationship Id="rId114" Type="http://schemas.openxmlformats.org/officeDocument/2006/relationships/presProps" Target="presProps.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slide" Target="slides/slide76.xml"/><Relationship Id="rId94" Type="http://schemas.openxmlformats.org/officeDocument/2006/relationships/slide" Target="slides/slide84.xml"/><Relationship Id="rId99" Type="http://schemas.openxmlformats.org/officeDocument/2006/relationships/slide" Target="slides/slide89.xml"/><Relationship Id="rId101" Type="http://schemas.openxmlformats.org/officeDocument/2006/relationships/slide" Target="slides/slide91.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109" Type="http://schemas.openxmlformats.org/officeDocument/2006/relationships/slide" Target="slides/slide9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97" Type="http://schemas.openxmlformats.org/officeDocument/2006/relationships/slide" Target="slides/slide87.xml"/><Relationship Id="rId104" Type="http://schemas.openxmlformats.org/officeDocument/2006/relationships/slide" Target="slides/slide94.xml"/><Relationship Id="rId7" Type="http://schemas.openxmlformats.org/officeDocument/2006/relationships/slideMaster" Target="slideMasters/slideMaster7.xml"/><Relationship Id="rId71" Type="http://schemas.openxmlformats.org/officeDocument/2006/relationships/slide" Target="slides/slide61.xml"/><Relationship Id="rId92" Type="http://schemas.openxmlformats.org/officeDocument/2006/relationships/slide" Target="slides/slide82.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slide" Target="slides/slide77.xml"/><Relationship Id="rId110" Type="http://schemas.openxmlformats.org/officeDocument/2006/relationships/slide" Target="slides/slide100.xml"/><Relationship Id="rId115" Type="http://schemas.openxmlformats.org/officeDocument/2006/relationships/viewProps" Target="viewProps.xml"/><Relationship Id="rId61" Type="http://schemas.openxmlformats.org/officeDocument/2006/relationships/slide" Target="slides/slide51.xml"/><Relationship Id="rId82" Type="http://schemas.openxmlformats.org/officeDocument/2006/relationships/slide" Target="slides/slide72.xml"/><Relationship Id="rId19" Type="http://schemas.openxmlformats.org/officeDocument/2006/relationships/slide" Target="slides/slide9.xml"/><Relationship Id="rId14" Type="http://schemas.openxmlformats.org/officeDocument/2006/relationships/slide" Target="slides/slide4.xml"/><Relationship Id="rId30" Type="http://schemas.openxmlformats.org/officeDocument/2006/relationships/slide" Target="slides/slide20.xml"/><Relationship Id="rId35" Type="http://schemas.openxmlformats.org/officeDocument/2006/relationships/slide" Target="slides/slide25.xml"/><Relationship Id="rId56" Type="http://schemas.openxmlformats.org/officeDocument/2006/relationships/slide" Target="slides/slide46.xml"/><Relationship Id="rId77" Type="http://schemas.openxmlformats.org/officeDocument/2006/relationships/slide" Target="slides/slide67.xml"/><Relationship Id="rId100" Type="http://schemas.openxmlformats.org/officeDocument/2006/relationships/slide" Target="slides/slide90.xml"/><Relationship Id="rId105" Type="http://schemas.openxmlformats.org/officeDocument/2006/relationships/slide" Target="slides/slide95.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93" Type="http://schemas.openxmlformats.org/officeDocument/2006/relationships/slide" Target="slides/slide83.xml"/><Relationship Id="rId98" Type="http://schemas.openxmlformats.org/officeDocument/2006/relationships/slide" Target="slides/slide88.xml"/><Relationship Id="rId3" Type="http://schemas.openxmlformats.org/officeDocument/2006/relationships/slideMaster" Target="slideMasters/slideMaster3.xml"/><Relationship Id="rId25" Type="http://schemas.openxmlformats.org/officeDocument/2006/relationships/slide" Target="slides/slide15.xml"/><Relationship Id="rId46" Type="http://schemas.openxmlformats.org/officeDocument/2006/relationships/slide" Target="slides/slide36.xml"/><Relationship Id="rId67" Type="http://schemas.openxmlformats.org/officeDocument/2006/relationships/slide" Target="slides/slide57.xml"/><Relationship Id="rId116" Type="http://schemas.openxmlformats.org/officeDocument/2006/relationships/theme" Target="theme/theme1.xml"/><Relationship Id="rId20" Type="http://schemas.openxmlformats.org/officeDocument/2006/relationships/slide" Target="slides/slide10.xml"/><Relationship Id="rId41" Type="http://schemas.openxmlformats.org/officeDocument/2006/relationships/slide" Target="slides/slide31.xml"/><Relationship Id="rId62" Type="http://schemas.openxmlformats.org/officeDocument/2006/relationships/slide" Target="slides/slide52.xml"/><Relationship Id="rId83" Type="http://schemas.openxmlformats.org/officeDocument/2006/relationships/slide" Target="slides/slide73.xml"/><Relationship Id="rId88" Type="http://schemas.openxmlformats.org/officeDocument/2006/relationships/slide" Target="slides/slide78.xml"/><Relationship Id="rId111" Type="http://schemas.openxmlformats.org/officeDocument/2006/relationships/notesMaster" Target="notesMasters/notesMaster1.xml"/><Relationship Id="rId15" Type="http://schemas.openxmlformats.org/officeDocument/2006/relationships/slide" Target="slides/slide5.xml"/><Relationship Id="rId36" Type="http://schemas.openxmlformats.org/officeDocument/2006/relationships/slide" Target="slides/slide26.xml"/><Relationship Id="rId57" Type="http://schemas.openxmlformats.org/officeDocument/2006/relationships/slide" Target="slides/slide47.xml"/><Relationship Id="rId106" Type="http://schemas.openxmlformats.org/officeDocument/2006/relationships/slide" Target="slides/slide9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500" tIns="46750" rIns="93500" bIns="46750" numCol="1" anchor="t" anchorCtr="0" compatLnSpc="1">
            <a:prstTxWarp prst="textNoShape">
              <a:avLst/>
            </a:prstTxWarp>
          </a:bodyPr>
          <a:lstStyle>
            <a:lvl1pPr>
              <a:defRPr sz="1200"/>
            </a:lvl1pPr>
          </a:lstStyle>
          <a:p>
            <a:pPr>
              <a:defRPr/>
            </a:pPr>
            <a:endParaRPr lang="en-US" dirty="0"/>
          </a:p>
        </p:txBody>
      </p:sp>
      <p:sp>
        <p:nvSpPr>
          <p:cNvPr id="53251" name="Rectangle 3"/>
          <p:cNvSpPr>
            <a:spLocks noGrp="1" noChangeArrowheads="1"/>
          </p:cNvSpPr>
          <p:nvPr>
            <p:ph type="dt" sz="quarter" idx="1"/>
          </p:nvPr>
        </p:nvSpPr>
        <p:spPr bwMode="auto">
          <a:xfrm>
            <a:off x="3970938" y="0"/>
            <a:ext cx="3037840" cy="464820"/>
          </a:xfrm>
          <a:prstGeom prst="rect">
            <a:avLst/>
          </a:prstGeom>
          <a:noFill/>
          <a:ln w="9525">
            <a:noFill/>
            <a:miter lim="800000"/>
            <a:headEnd/>
            <a:tailEnd/>
          </a:ln>
          <a:effectLst/>
        </p:spPr>
        <p:txBody>
          <a:bodyPr vert="horz" wrap="square" lIns="93500" tIns="46750" rIns="93500" bIns="46750" numCol="1" anchor="t" anchorCtr="0" compatLnSpc="1">
            <a:prstTxWarp prst="textNoShape">
              <a:avLst/>
            </a:prstTxWarp>
          </a:bodyPr>
          <a:lstStyle>
            <a:lvl1pPr algn="r">
              <a:defRPr sz="1200"/>
            </a:lvl1pPr>
          </a:lstStyle>
          <a:p>
            <a:pPr>
              <a:defRPr/>
            </a:pPr>
            <a:endParaRPr lang="en-US" dirty="0"/>
          </a:p>
        </p:txBody>
      </p:sp>
      <p:sp>
        <p:nvSpPr>
          <p:cNvPr id="53252" name="Rectangle 4"/>
          <p:cNvSpPr>
            <a:spLocks noGrp="1" noChangeArrowheads="1"/>
          </p:cNvSpPr>
          <p:nvPr>
            <p:ph type="ftr" sz="quarter" idx="2"/>
          </p:nvPr>
        </p:nvSpPr>
        <p:spPr bwMode="auto">
          <a:xfrm>
            <a:off x="0" y="8829968"/>
            <a:ext cx="3037840" cy="464820"/>
          </a:xfrm>
          <a:prstGeom prst="rect">
            <a:avLst/>
          </a:prstGeom>
          <a:noFill/>
          <a:ln w="9525">
            <a:noFill/>
            <a:miter lim="800000"/>
            <a:headEnd/>
            <a:tailEnd/>
          </a:ln>
          <a:effectLst/>
        </p:spPr>
        <p:txBody>
          <a:bodyPr vert="horz" wrap="square" lIns="93500" tIns="46750" rIns="93500" bIns="46750" numCol="1" anchor="b" anchorCtr="0" compatLnSpc="1">
            <a:prstTxWarp prst="textNoShape">
              <a:avLst/>
            </a:prstTxWarp>
          </a:bodyPr>
          <a:lstStyle>
            <a:lvl1pPr>
              <a:defRPr sz="1200"/>
            </a:lvl1pPr>
          </a:lstStyle>
          <a:p>
            <a:pPr>
              <a:defRPr/>
            </a:pPr>
            <a:endParaRPr lang="en-US" dirty="0"/>
          </a:p>
        </p:txBody>
      </p:sp>
      <p:sp>
        <p:nvSpPr>
          <p:cNvPr id="53253" name="Rectangle 5"/>
          <p:cNvSpPr>
            <a:spLocks noGrp="1" noChangeArrowheads="1"/>
          </p:cNvSpPr>
          <p:nvPr>
            <p:ph type="sldNum" sz="quarter" idx="3"/>
          </p:nvPr>
        </p:nvSpPr>
        <p:spPr bwMode="auto">
          <a:xfrm>
            <a:off x="3970938" y="8829968"/>
            <a:ext cx="3037840" cy="464820"/>
          </a:xfrm>
          <a:prstGeom prst="rect">
            <a:avLst/>
          </a:prstGeom>
          <a:noFill/>
          <a:ln w="9525">
            <a:noFill/>
            <a:miter lim="800000"/>
            <a:headEnd/>
            <a:tailEnd/>
          </a:ln>
          <a:effectLst/>
        </p:spPr>
        <p:txBody>
          <a:bodyPr vert="horz" wrap="square" lIns="93500" tIns="46750" rIns="93500" bIns="46750" numCol="1" anchor="b" anchorCtr="0" compatLnSpc="1">
            <a:prstTxWarp prst="textNoShape">
              <a:avLst/>
            </a:prstTxWarp>
          </a:bodyPr>
          <a:lstStyle>
            <a:lvl1pPr algn="r">
              <a:defRPr sz="1200"/>
            </a:lvl1pPr>
          </a:lstStyle>
          <a:p>
            <a:pPr>
              <a:defRPr/>
            </a:pPr>
            <a:fld id="{25A16316-730F-4A96-9085-24FBEA5E1668}" type="slidenum">
              <a:rPr lang="en-US"/>
              <a:pPr>
                <a:defRPr/>
              </a:pPr>
              <a:t>‹#›</a:t>
            </a:fld>
            <a:endParaRPr lang="en-US" dirty="0"/>
          </a:p>
        </p:txBody>
      </p:sp>
    </p:spTree>
    <p:extLst>
      <p:ext uri="{BB962C8B-B14F-4D97-AF65-F5344CB8AC3E}">
        <p14:creationId xmlns:p14="http://schemas.microsoft.com/office/powerpoint/2010/main" val="2103335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500" tIns="46750" rIns="93500" bIns="46750"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500" tIns="46750" rIns="93500" bIns="46750" rtlCol="0"/>
          <a:lstStyle>
            <a:lvl1pPr algn="r">
              <a:defRPr sz="1200"/>
            </a:lvl1pPr>
          </a:lstStyle>
          <a:p>
            <a:fld id="{1DE9A7F0-E91A-4B5A-89C9-49C1A53A6E67}" type="datetimeFigureOut">
              <a:rPr lang="en-US" smtClean="0"/>
              <a:pPr/>
              <a:t>10/21/2021</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500" tIns="46750" rIns="93500" bIns="46750"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500" tIns="46750" rIns="93500" bIns="4675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4820"/>
          </a:xfrm>
          <a:prstGeom prst="rect">
            <a:avLst/>
          </a:prstGeom>
        </p:spPr>
        <p:txBody>
          <a:bodyPr vert="horz" lIns="93500" tIns="46750" rIns="93500" bIns="4675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8"/>
            <a:ext cx="3037840" cy="464820"/>
          </a:xfrm>
          <a:prstGeom prst="rect">
            <a:avLst/>
          </a:prstGeom>
        </p:spPr>
        <p:txBody>
          <a:bodyPr vert="horz" lIns="93500" tIns="46750" rIns="93500" bIns="46750" rtlCol="0" anchor="b"/>
          <a:lstStyle>
            <a:lvl1pPr algn="r">
              <a:defRPr sz="1200"/>
            </a:lvl1pPr>
          </a:lstStyle>
          <a:p>
            <a:fld id="{0C702A05-4D01-41AD-82EF-67B140008DDE}" type="slidenum">
              <a:rPr lang="en-US" smtClean="0"/>
              <a:pPr/>
              <a:t>‹#›</a:t>
            </a:fld>
            <a:endParaRPr lang="en-US" dirty="0"/>
          </a:p>
        </p:txBody>
      </p:sp>
    </p:spTree>
    <p:extLst>
      <p:ext uri="{BB962C8B-B14F-4D97-AF65-F5344CB8AC3E}">
        <p14:creationId xmlns:p14="http://schemas.microsoft.com/office/powerpoint/2010/main" val="14495506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a:t>
            </a:fld>
            <a:endParaRPr lang="en-US" dirty="0"/>
          </a:p>
        </p:txBody>
      </p:sp>
    </p:spTree>
    <p:extLst>
      <p:ext uri="{BB962C8B-B14F-4D97-AF65-F5344CB8AC3E}">
        <p14:creationId xmlns:p14="http://schemas.microsoft.com/office/powerpoint/2010/main" val="2417734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11</a:t>
            </a:fld>
            <a:endParaRPr lang="en-US" dirty="0"/>
          </a:p>
        </p:txBody>
      </p:sp>
    </p:spTree>
    <p:extLst>
      <p:ext uri="{BB962C8B-B14F-4D97-AF65-F5344CB8AC3E}">
        <p14:creationId xmlns:p14="http://schemas.microsoft.com/office/powerpoint/2010/main" val="11637958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12</a:t>
            </a:fld>
            <a:endParaRPr lang="en-US" dirty="0"/>
          </a:p>
        </p:txBody>
      </p:sp>
    </p:spTree>
    <p:extLst>
      <p:ext uri="{BB962C8B-B14F-4D97-AF65-F5344CB8AC3E}">
        <p14:creationId xmlns:p14="http://schemas.microsoft.com/office/powerpoint/2010/main" val="18737646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13</a:t>
            </a:fld>
            <a:endParaRPr lang="en-US" dirty="0"/>
          </a:p>
        </p:txBody>
      </p:sp>
    </p:spTree>
    <p:extLst>
      <p:ext uri="{BB962C8B-B14F-4D97-AF65-F5344CB8AC3E}">
        <p14:creationId xmlns:p14="http://schemas.microsoft.com/office/powerpoint/2010/main" val="257864996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18819469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15</a:t>
            </a:fld>
            <a:endParaRPr lang="en-US" dirty="0"/>
          </a:p>
        </p:txBody>
      </p:sp>
    </p:spTree>
    <p:extLst>
      <p:ext uri="{BB962C8B-B14F-4D97-AF65-F5344CB8AC3E}">
        <p14:creationId xmlns:p14="http://schemas.microsoft.com/office/powerpoint/2010/main" val="39366264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16</a:t>
            </a:fld>
            <a:endParaRPr lang="en-US" dirty="0"/>
          </a:p>
        </p:txBody>
      </p:sp>
    </p:spTree>
    <p:extLst>
      <p:ext uri="{BB962C8B-B14F-4D97-AF65-F5344CB8AC3E}">
        <p14:creationId xmlns:p14="http://schemas.microsoft.com/office/powerpoint/2010/main" val="2850215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17</a:t>
            </a:fld>
            <a:endParaRPr lang="en-US" dirty="0"/>
          </a:p>
        </p:txBody>
      </p:sp>
    </p:spTree>
    <p:extLst>
      <p:ext uri="{BB962C8B-B14F-4D97-AF65-F5344CB8AC3E}">
        <p14:creationId xmlns:p14="http://schemas.microsoft.com/office/powerpoint/2010/main" val="330349817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18</a:t>
            </a:fld>
            <a:endParaRPr lang="en-US" dirty="0"/>
          </a:p>
        </p:txBody>
      </p:sp>
    </p:spTree>
    <p:extLst>
      <p:ext uri="{BB962C8B-B14F-4D97-AF65-F5344CB8AC3E}">
        <p14:creationId xmlns:p14="http://schemas.microsoft.com/office/powerpoint/2010/main" val="22083071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19</a:t>
            </a:fld>
            <a:endParaRPr lang="en-US" dirty="0"/>
          </a:p>
        </p:txBody>
      </p:sp>
    </p:spTree>
    <p:extLst>
      <p:ext uri="{BB962C8B-B14F-4D97-AF65-F5344CB8AC3E}">
        <p14:creationId xmlns:p14="http://schemas.microsoft.com/office/powerpoint/2010/main" val="33865069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20</a:t>
            </a:fld>
            <a:endParaRPr lang="en-US" dirty="0"/>
          </a:p>
        </p:txBody>
      </p:sp>
    </p:spTree>
    <p:extLst>
      <p:ext uri="{BB962C8B-B14F-4D97-AF65-F5344CB8AC3E}">
        <p14:creationId xmlns:p14="http://schemas.microsoft.com/office/powerpoint/2010/main" val="36334044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2</a:t>
            </a:fld>
            <a:endParaRPr lang="en-US" dirty="0">
              <a:solidFill>
                <a:prstClr val="black"/>
              </a:solidFill>
            </a:endParaRPr>
          </a:p>
        </p:txBody>
      </p:sp>
    </p:spTree>
    <p:extLst>
      <p:ext uri="{BB962C8B-B14F-4D97-AF65-F5344CB8AC3E}">
        <p14:creationId xmlns:p14="http://schemas.microsoft.com/office/powerpoint/2010/main" val="2986216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21</a:t>
            </a:fld>
            <a:endParaRPr lang="en-US" dirty="0">
              <a:solidFill>
                <a:prstClr val="black"/>
              </a:solidFill>
            </a:endParaRPr>
          </a:p>
        </p:txBody>
      </p:sp>
    </p:spTree>
    <p:extLst>
      <p:ext uri="{BB962C8B-B14F-4D97-AF65-F5344CB8AC3E}">
        <p14:creationId xmlns:p14="http://schemas.microsoft.com/office/powerpoint/2010/main" val="15815383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22</a:t>
            </a:fld>
            <a:endParaRPr lang="en-US" dirty="0"/>
          </a:p>
        </p:txBody>
      </p:sp>
    </p:spTree>
    <p:extLst>
      <p:ext uri="{BB962C8B-B14F-4D97-AF65-F5344CB8AC3E}">
        <p14:creationId xmlns:p14="http://schemas.microsoft.com/office/powerpoint/2010/main" val="33676575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23</a:t>
            </a:fld>
            <a:endParaRPr lang="en-US" dirty="0"/>
          </a:p>
        </p:txBody>
      </p:sp>
    </p:spTree>
    <p:extLst>
      <p:ext uri="{BB962C8B-B14F-4D97-AF65-F5344CB8AC3E}">
        <p14:creationId xmlns:p14="http://schemas.microsoft.com/office/powerpoint/2010/main" val="6253807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24</a:t>
            </a:fld>
            <a:endParaRPr lang="en-US" dirty="0"/>
          </a:p>
        </p:txBody>
      </p:sp>
    </p:spTree>
    <p:extLst>
      <p:ext uri="{BB962C8B-B14F-4D97-AF65-F5344CB8AC3E}">
        <p14:creationId xmlns:p14="http://schemas.microsoft.com/office/powerpoint/2010/main" val="10578336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25</a:t>
            </a:fld>
            <a:endParaRPr lang="en-US" dirty="0"/>
          </a:p>
        </p:txBody>
      </p:sp>
    </p:spTree>
    <p:extLst>
      <p:ext uri="{BB962C8B-B14F-4D97-AF65-F5344CB8AC3E}">
        <p14:creationId xmlns:p14="http://schemas.microsoft.com/office/powerpoint/2010/main" val="31068487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26</a:t>
            </a:fld>
            <a:endParaRPr lang="en-US" dirty="0"/>
          </a:p>
        </p:txBody>
      </p:sp>
    </p:spTree>
    <p:extLst>
      <p:ext uri="{BB962C8B-B14F-4D97-AF65-F5344CB8AC3E}">
        <p14:creationId xmlns:p14="http://schemas.microsoft.com/office/powerpoint/2010/main" val="29612456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27</a:t>
            </a:fld>
            <a:endParaRPr lang="en-US" dirty="0"/>
          </a:p>
        </p:txBody>
      </p:sp>
    </p:spTree>
    <p:extLst>
      <p:ext uri="{BB962C8B-B14F-4D97-AF65-F5344CB8AC3E}">
        <p14:creationId xmlns:p14="http://schemas.microsoft.com/office/powerpoint/2010/main" val="20610256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28</a:t>
            </a:fld>
            <a:endParaRPr lang="en-US" dirty="0"/>
          </a:p>
        </p:txBody>
      </p:sp>
    </p:spTree>
    <p:extLst>
      <p:ext uri="{BB962C8B-B14F-4D97-AF65-F5344CB8AC3E}">
        <p14:creationId xmlns:p14="http://schemas.microsoft.com/office/powerpoint/2010/main" val="601360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29</a:t>
            </a:fld>
            <a:endParaRPr lang="en-US" dirty="0">
              <a:solidFill>
                <a:prstClr val="black"/>
              </a:solidFill>
            </a:endParaRPr>
          </a:p>
        </p:txBody>
      </p:sp>
    </p:spTree>
    <p:extLst>
      <p:ext uri="{BB962C8B-B14F-4D97-AF65-F5344CB8AC3E}">
        <p14:creationId xmlns:p14="http://schemas.microsoft.com/office/powerpoint/2010/main" val="20984007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30</a:t>
            </a:fld>
            <a:endParaRPr lang="en-US" dirty="0">
              <a:solidFill>
                <a:prstClr val="black"/>
              </a:solidFill>
            </a:endParaRPr>
          </a:p>
        </p:txBody>
      </p:sp>
    </p:spTree>
    <p:extLst>
      <p:ext uri="{BB962C8B-B14F-4D97-AF65-F5344CB8AC3E}">
        <p14:creationId xmlns:p14="http://schemas.microsoft.com/office/powerpoint/2010/main" val="31927112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a:t>
            </a:fld>
            <a:endParaRPr lang="en-US" dirty="0"/>
          </a:p>
        </p:txBody>
      </p:sp>
    </p:spTree>
    <p:extLst>
      <p:ext uri="{BB962C8B-B14F-4D97-AF65-F5344CB8AC3E}">
        <p14:creationId xmlns:p14="http://schemas.microsoft.com/office/powerpoint/2010/main" val="13690677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31</a:t>
            </a:fld>
            <a:endParaRPr lang="en-US" dirty="0"/>
          </a:p>
        </p:txBody>
      </p:sp>
    </p:spTree>
    <p:extLst>
      <p:ext uri="{BB962C8B-B14F-4D97-AF65-F5344CB8AC3E}">
        <p14:creationId xmlns:p14="http://schemas.microsoft.com/office/powerpoint/2010/main" val="253706325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32</a:t>
            </a:fld>
            <a:endParaRPr lang="en-US" dirty="0">
              <a:solidFill>
                <a:prstClr val="black"/>
              </a:solidFill>
            </a:endParaRPr>
          </a:p>
        </p:txBody>
      </p:sp>
    </p:spTree>
    <p:extLst>
      <p:ext uri="{BB962C8B-B14F-4D97-AF65-F5344CB8AC3E}">
        <p14:creationId xmlns:p14="http://schemas.microsoft.com/office/powerpoint/2010/main" val="6073803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33</a:t>
            </a:fld>
            <a:endParaRPr lang="en-US" dirty="0"/>
          </a:p>
        </p:txBody>
      </p:sp>
    </p:spTree>
    <p:extLst>
      <p:ext uri="{BB962C8B-B14F-4D97-AF65-F5344CB8AC3E}">
        <p14:creationId xmlns:p14="http://schemas.microsoft.com/office/powerpoint/2010/main" val="25432463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34</a:t>
            </a:fld>
            <a:endParaRPr lang="en-US" dirty="0"/>
          </a:p>
        </p:txBody>
      </p:sp>
    </p:spTree>
    <p:extLst>
      <p:ext uri="{BB962C8B-B14F-4D97-AF65-F5344CB8AC3E}">
        <p14:creationId xmlns:p14="http://schemas.microsoft.com/office/powerpoint/2010/main" val="349659591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35</a:t>
            </a:fld>
            <a:endParaRPr lang="en-US" dirty="0"/>
          </a:p>
        </p:txBody>
      </p:sp>
    </p:spTree>
    <p:extLst>
      <p:ext uri="{BB962C8B-B14F-4D97-AF65-F5344CB8AC3E}">
        <p14:creationId xmlns:p14="http://schemas.microsoft.com/office/powerpoint/2010/main" val="286156162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36</a:t>
            </a:fld>
            <a:endParaRPr lang="en-US" dirty="0"/>
          </a:p>
        </p:txBody>
      </p:sp>
    </p:spTree>
    <p:extLst>
      <p:ext uri="{BB962C8B-B14F-4D97-AF65-F5344CB8AC3E}">
        <p14:creationId xmlns:p14="http://schemas.microsoft.com/office/powerpoint/2010/main" val="8175650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37</a:t>
            </a:fld>
            <a:endParaRPr lang="en-US" dirty="0"/>
          </a:p>
        </p:txBody>
      </p:sp>
    </p:spTree>
    <p:extLst>
      <p:ext uri="{BB962C8B-B14F-4D97-AF65-F5344CB8AC3E}">
        <p14:creationId xmlns:p14="http://schemas.microsoft.com/office/powerpoint/2010/main" val="20473372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38</a:t>
            </a:fld>
            <a:endParaRPr lang="en-US" dirty="0"/>
          </a:p>
        </p:txBody>
      </p:sp>
    </p:spTree>
    <p:extLst>
      <p:ext uri="{BB962C8B-B14F-4D97-AF65-F5344CB8AC3E}">
        <p14:creationId xmlns:p14="http://schemas.microsoft.com/office/powerpoint/2010/main" val="371319643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39</a:t>
            </a:fld>
            <a:endParaRPr lang="en-US" dirty="0"/>
          </a:p>
        </p:txBody>
      </p:sp>
    </p:spTree>
    <p:extLst>
      <p:ext uri="{BB962C8B-B14F-4D97-AF65-F5344CB8AC3E}">
        <p14:creationId xmlns:p14="http://schemas.microsoft.com/office/powerpoint/2010/main" val="7245459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41</a:t>
            </a:fld>
            <a:endParaRPr lang="en-US" dirty="0"/>
          </a:p>
        </p:txBody>
      </p:sp>
    </p:spTree>
    <p:extLst>
      <p:ext uri="{BB962C8B-B14F-4D97-AF65-F5344CB8AC3E}">
        <p14:creationId xmlns:p14="http://schemas.microsoft.com/office/powerpoint/2010/main" val="13977521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90135688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42</a:t>
            </a:fld>
            <a:endParaRPr lang="en-US" dirty="0"/>
          </a:p>
        </p:txBody>
      </p:sp>
    </p:spTree>
    <p:extLst>
      <p:ext uri="{BB962C8B-B14F-4D97-AF65-F5344CB8AC3E}">
        <p14:creationId xmlns:p14="http://schemas.microsoft.com/office/powerpoint/2010/main" val="378741328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44</a:t>
            </a:fld>
            <a:endParaRPr lang="en-US" dirty="0">
              <a:solidFill>
                <a:prstClr val="black"/>
              </a:solidFill>
            </a:endParaRPr>
          </a:p>
        </p:txBody>
      </p:sp>
    </p:spTree>
    <p:extLst>
      <p:ext uri="{BB962C8B-B14F-4D97-AF65-F5344CB8AC3E}">
        <p14:creationId xmlns:p14="http://schemas.microsoft.com/office/powerpoint/2010/main" val="171315647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45</a:t>
            </a:fld>
            <a:endParaRPr lang="en-US" dirty="0"/>
          </a:p>
        </p:txBody>
      </p:sp>
    </p:spTree>
    <p:extLst>
      <p:ext uri="{BB962C8B-B14F-4D97-AF65-F5344CB8AC3E}">
        <p14:creationId xmlns:p14="http://schemas.microsoft.com/office/powerpoint/2010/main" val="235275622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46</a:t>
            </a:fld>
            <a:endParaRPr lang="en-US" dirty="0"/>
          </a:p>
        </p:txBody>
      </p:sp>
    </p:spTree>
    <p:extLst>
      <p:ext uri="{BB962C8B-B14F-4D97-AF65-F5344CB8AC3E}">
        <p14:creationId xmlns:p14="http://schemas.microsoft.com/office/powerpoint/2010/main" val="182462310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47</a:t>
            </a:fld>
            <a:endParaRPr lang="en-US" dirty="0"/>
          </a:p>
        </p:txBody>
      </p:sp>
    </p:spTree>
    <p:extLst>
      <p:ext uri="{BB962C8B-B14F-4D97-AF65-F5344CB8AC3E}">
        <p14:creationId xmlns:p14="http://schemas.microsoft.com/office/powerpoint/2010/main" val="31410596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81100" y="696913"/>
            <a:ext cx="4648200" cy="34861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48</a:t>
            </a:fld>
            <a:endParaRPr lang="en-US" dirty="0"/>
          </a:p>
        </p:txBody>
      </p:sp>
    </p:spTree>
    <p:extLst>
      <p:ext uri="{BB962C8B-B14F-4D97-AF65-F5344CB8AC3E}">
        <p14:creationId xmlns:p14="http://schemas.microsoft.com/office/powerpoint/2010/main" val="78010500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49</a:t>
            </a:fld>
            <a:endParaRPr lang="en-US" dirty="0"/>
          </a:p>
        </p:txBody>
      </p:sp>
    </p:spTree>
    <p:extLst>
      <p:ext uri="{BB962C8B-B14F-4D97-AF65-F5344CB8AC3E}">
        <p14:creationId xmlns:p14="http://schemas.microsoft.com/office/powerpoint/2010/main" val="250539901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50</a:t>
            </a:fld>
            <a:endParaRPr lang="en-US" dirty="0"/>
          </a:p>
        </p:txBody>
      </p:sp>
    </p:spTree>
    <p:extLst>
      <p:ext uri="{BB962C8B-B14F-4D97-AF65-F5344CB8AC3E}">
        <p14:creationId xmlns:p14="http://schemas.microsoft.com/office/powerpoint/2010/main" val="320899888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51</a:t>
            </a:fld>
            <a:endParaRPr lang="en-US" dirty="0"/>
          </a:p>
        </p:txBody>
      </p:sp>
    </p:spTree>
    <p:extLst>
      <p:ext uri="{BB962C8B-B14F-4D97-AF65-F5344CB8AC3E}">
        <p14:creationId xmlns:p14="http://schemas.microsoft.com/office/powerpoint/2010/main" val="346944666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52</a:t>
            </a:fld>
            <a:endParaRPr lang="en-US" dirty="0"/>
          </a:p>
        </p:txBody>
      </p:sp>
    </p:spTree>
    <p:extLst>
      <p:ext uri="{BB962C8B-B14F-4D97-AF65-F5344CB8AC3E}">
        <p14:creationId xmlns:p14="http://schemas.microsoft.com/office/powerpoint/2010/main" val="23457773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6</a:t>
            </a:fld>
            <a:endParaRPr lang="en-US" dirty="0"/>
          </a:p>
        </p:txBody>
      </p:sp>
    </p:spTree>
    <p:extLst>
      <p:ext uri="{BB962C8B-B14F-4D97-AF65-F5344CB8AC3E}">
        <p14:creationId xmlns:p14="http://schemas.microsoft.com/office/powerpoint/2010/main" val="3119067482"/>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53</a:t>
            </a:fld>
            <a:endParaRPr lang="en-US" dirty="0"/>
          </a:p>
        </p:txBody>
      </p:sp>
    </p:spTree>
    <p:extLst>
      <p:ext uri="{BB962C8B-B14F-4D97-AF65-F5344CB8AC3E}">
        <p14:creationId xmlns:p14="http://schemas.microsoft.com/office/powerpoint/2010/main" val="36340767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68</a:t>
            </a:fld>
            <a:endParaRPr lang="en-US" dirty="0"/>
          </a:p>
        </p:txBody>
      </p:sp>
    </p:spTree>
    <p:extLst>
      <p:ext uri="{BB962C8B-B14F-4D97-AF65-F5344CB8AC3E}">
        <p14:creationId xmlns:p14="http://schemas.microsoft.com/office/powerpoint/2010/main" val="51559181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69</a:t>
            </a:fld>
            <a:endParaRPr lang="en-US" dirty="0"/>
          </a:p>
        </p:txBody>
      </p:sp>
    </p:spTree>
    <p:extLst>
      <p:ext uri="{BB962C8B-B14F-4D97-AF65-F5344CB8AC3E}">
        <p14:creationId xmlns:p14="http://schemas.microsoft.com/office/powerpoint/2010/main" val="765118762"/>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70</a:t>
            </a:fld>
            <a:endParaRPr lang="en-US" dirty="0"/>
          </a:p>
        </p:txBody>
      </p:sp>
    </p:spTree>
    <p:extLst>
      <p:ext uri="{BB962C8B-B14F-4D97-AF65-F5344CB8AC3E}">
        <p14:creationId xmlns:p14="http://schemas.microsoft.com/office/powerpoint/2010/main" val="345770980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71</a:t>
            </a:fld>
            <a:endParaRPr lang="en-US" dirty="0"/>
          </a:p>
        </p:txBody>
      </p:sp>
    </p:spTree>
    <p:extLst>
      <p:ext uri="{BB962C8B-B14F-4D97-AF65-F5344CB8AC3E}">
        <p14:creationId xmlns:p14="http://schemas.microsoft.com/office/powerpoint/2010/main" val="3684278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72</a:t>
            </a:fld>
            <a:endParaRPr lang="en-US" dirty="0"/>
          </a:p>
        </p:txBody>
      </p:sp>
    </p:spTree>
    <p:extLst>
      <p:ext uri="{BB962C8B-B14F-4D97-AF65-F5344CB8AC3E}">
        <p14:creationId xmlns:p14="http://schemas.microsoft.com/office/powerpoint/2010/main" val="108392795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73</a:t>
            </a:fld>
            <a:endParaRPr lang="en-US" dirty="0"/>
          </a:p>
        </p:txBody>
      </p:sp>
    </p:spTree>
    <p:extLst>
      <p:ext uri="{BB962C8B-B14F-4D97-AF65-F5344CB8AC3E}">
        <p14:creationId xmlns:p14="http://schemas.microsoft.com/office/powerpoint/2010/main" val="3947445778"/>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74</a:t>
            </a:fld>
            <a:endParaRPr lang="en-US" dirty="0"/>
          </a:p>
        </p:txBody>
      </p:sp>
    </p:spTree>
    <p:extLst>
      <p:ext uri="{BB962C8B-B14F-4D97-AF65-F5344CB8AC3E}">
        <p14:creationId xmlns:p14="http://schemas.microsoft.com/office/powerpoint/2010/main" val="420142791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75</a:t>
            </a:fld>
            <a:endParaRPr lang="en-US" dirty="0"/>
          </a:p>
        </p:txBody>
      </p:sp>
    </p:spTree>
    <p:extLst>
      <p:ext uri="{BB962C8B-B14F-4D97-AF65-F5344CB8AC3E}">
        <p14:creationId xmlns:p14="http://schemas.microsoft.com/office/powerpoint/2010/main" val="308173684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76</a:t>
            </a:fld>
            <a:endParaRPr lang="en-US" dirty="0"/>
          </a:p>
        </p:txBody>
      </p:sp>
    </p:spTree>
    <p:extLst>
      <p:ext uri="{BB962C8B-B14F-4D97-AF65-F5344CB8AC3E}">
        <p14:creationId xmlns:p14="http://schemas.microsoft.com/office/powerpoint/2010/main" val="292914066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7</a:t>
            </a:fld>
            <a:endParaRPr lang="en-US" dirty="0"/>
          </a:p>
        </p:txBody>
      </p:sp>
    </p:spTree>
    <p:extLst>
      <p:ext uri="{BB962C8B-B14F-4D97-AF65-F5344CB8AC3E}">
        <p14:creationId xmlns:p14="http://schemas.microsoft.com/office/powerpoint/2010/main" val="2034263056"/>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80</a:t>
            </a:fld>
            <a:endParaRPr lang="en-US" dirty="0"/>
          </a:p>
        </p:txBody>
      </p:sp>
    </p:spTree>
    <p:extLst>
      <p:ext uri="{BB962C8B-B14F-4D97-AF65-F5344CB8AC3E}">
        <p14:creationId xmlns:p14="http://schemas.microsoft.com/office/powerpoint/2010/main" val="162094943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81</a:t>
            </a:fld>
            <a:endParaRPr lang="en-US" dirty="0"/>
          </a:p>
        </p:txBody>
      </p:sp>
    </p:spTree>
    <p:extLst>
      <p:ext uri="{BB962C8B-B14F-4D97-AF65-F5344CB8AC3E}">
        <p14:creationId xmlns:p14="http://schemas.microsoft.com/office/powerpoint/2010/main" val="326231749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82</a:t>
            </a:fld>
            <a:endParaRPr lang="en-US" dirty="0"/>
          </a:p>
        </p:txBody>
      </p:sp>
    </p:spTree>
    <p:extLst>
      <p:ext uri="{BB962C8B-B14F-4D97-AF65-F5344CB8AC3E}">
        <p14:creationId xmlns:p14="http://schemas.microsoft.com/office/powerpoint/2010/main" val="3514142024"/>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83</a:t>
            </a:fld>
            <a:endParaRPr lang="en-US" dirty="0"/>
          </a:p>
        </p:txBody>
      </p:sp>
    </p:spTree>
    <p:extLst>
      <p:ext uri="{BB962C8B-B14F-4D97-AF65-F5344CB8AC3E}">
        <p14:creationId xmlns:p14="http://schemas.microsoft.com/office/powerpoint/2010/main" val="156226631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84</a:t>
            </a:fld>
            <a:endParaRPr lang="en-US" dirty="0"/>
          </a:p>
        </p:txBody>
      </p:sp>
    </p:spTree>
    <p:extLst>
      <p:ext uri="{BB962C8B-B14F-4D97-AF65-F5344CB8AC3E}">
        <p14:creationId xmlns:p14="http://schemas.microsoft.com/office/powerpoint/2010/main" val="3705144733"/>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85</a:t>
            </a:fld>
            <a:endParaRPr lang="en-US" dirty="0"/>
          </a:p>
        </p:txBody>
      </p:sp>
    </p:spTree>
    <p:extLst>
      <p:ext uri="{BB962C8B-B14F-4D97-AF65-F5344CB8AC3E}">
        <p14:creationId xmlns:p14="http://schemas.microsoft.com/office/powerpoint/2010/main" val="2784102790"/>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86</a:t>
            </a:fld>
            <a:endParaRPr lang="en-US" dirty="0"/>
          </a:p>
        </p:txBody>
      </p:sp>
    </p:spTree>
    <p:extLst>
      <p:ext uri="{BB962C8B-B14F-4D97-AF65-F5344CB8AC3E}">
        <p14:creationId xmlns:p14="http://schemas.microsoft.com/office/powerpoint/2010/main" val="175347593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87</a:t>
            </a:fld>
            <a:endParaRPr lang="en-US" dirty="0"/>
          </a:p>
        </p:txBody>
      </p:sp>
    </p:spTree>
    <p:extLst>
      <p:ext uri="{BB962C8B-B14F-4D97-AF65-F5344CB8AC3E}">
        <p14:creationId xmlns:p14="http://schemas.microsoft.com/office/powerpoint/2010/main" val="2763181024"/>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88</a:t>
            </a:fld>
            <a:endParaRPr lang="en-US" dirty="0"/>
          </a:p>
        </p:txBody>
      </p:sp>
    </p:spTree>
    <p:extLst>
      <p:ext uri="{BB962C8B-B14F-4D97-AF65-F5344CB8AC3E}">
        <p14:creationId xmlns:p14="http://schemas.microsoft.com/office/powerpoint/2010/main" val="2856971919"/>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89</a:t>
            </a:fld>
            <a:endParaRPr lang="en-US" dirty="0"/>
          </a:p>
        </p:txBody>
      </p:sp>
    </p:spTree>
    <p:extLst>
      <p:ext uri="{BB962C8B-B14F-4D97-AF65-F5344CB8AC3E}">
        <p14:creationId xmlns:p14="http://schemas.microsoft.com/office/powerpoint/2010/main" val="4253575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8688" y="742950"/>
            <a:ext cx="4951412" cy="37147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8</a:t>
            </a:fld>
            <a:endParaRPr lang="en-US" dirty="0"/>
          </a:p>
        </p:txBody>
      </p:sp>
    </p:spTree>
    <p:extLst>
      <p:ext uri="{BB962C8B-B14F-4D97-AF65-F5344CB8AC3E}">
        <p14:creationId xmlns:p14="http://schemas.microsoft.com/office/powerpoint/2010/main" val="3428093349"/>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90</a:t>
            </a:fld>
            <a:endParaRPr lang="en-US" dirty="0"/>
          </a:p>
        </p:txBody>
      </p:sp>
    </p:spTree>
    <p:extLst>
      <p:ext uri="{BB962C8B-B14F-4D97-AF65-F5344CB8AC3E}">
        <p14:creationId xmlns:p14="http://schemas.microsoft.com/office/powerpoint/2010/main" val="217831821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91</a:t>
            </a:fld>
            <a:endParaRPr lang="en-US" dirty="0"/>
          </a:p>
        </p:txBody>
      </p:sp>
    </p:spTree>
    <p:extLst>
      <p:ext uri="{BB962C8B-B14F-4D97-AF65-F5344CB8AC3E}">
        <p14:creationId xmlns:p14="http://schemas.microsoft.com/office/powerpoint/2010/main" val="140584179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92</a:t>
            </a:fld>
            <a:endParaRPr lang="en-US" dirty="0"/>
          </a:p>
        </p:txBody>
      </p:sp>
    </p:spTree>
    <p:extLst>
      <p:ext uri="{BB962C8B-B14F-4D97-AF65-F5344CB8AC3E}">
        <p14:creationId xmlns:p14="http://schemas.microsoft.com/office/powerpoint/2010/main" val="4156258960"/>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solidFill>
                  <a:prstClr val="black"/>
                </a:solidFill>
              </a:rPr>
              <a:pPr/>
              <a:t>94</a:t>
            </a:fld>
            <a:endParaRPr lang="en-US" dirty="0">
              <a:solidFill>
                <a:prstClr val="black"/>
              </a:solidFill>
            </a:endParaRPr>
          </a:p>
        </p:txBody>
      </p:sp>
    </p:spTree>
    <p:extLst>
      <p:ext uri="{BB962C8B-B14F-4D97-AF65-F5344CB8AC3E}">
        <p14:creationId xmlns:p14="http://schemas.microsoft.com/office/powerpoint/2010/main" val="42619570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95</a:t>
            </a:fld>
            <a:endParaRPr lang="en-US" dirty="0"/>
          </a:p>
        </p:txBody>
      </p:sp>
    </p:spTree>
    <p:extLst>
      <p:ext uri="{BB962C8B-B14F-4D97-AF65-F5344CB8AC3E}">
        <p14:creationId xmlns:p14="http://schemas.microsoft.com/office/powerpoint/2010/main" val="2423844340"/>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96</a:t>
            </a:fld>
            <a:endParaRPr lang="en-US" dirty="0"/>
          </a:p>
        </p:txBody>
      </p:sp>
    </p:spTree>
    <p:extLst>
      <p:ext uri="{BB962C8B-B14F-4D97-AF65-F5344CB8AC3E}">
        <p14:creationId xmlns:p14="http://schemas.microsoft.com/office/powerpoint/2010/main" val="209235964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97</a:t>
            </a:fld>
            <a:endParaRPr lang="en-US" dirty="0"/>
          </a:p>
        </p:txBody>
      </p:sp>
    </p:spTree>
    <p:extLst>
      <p:ext uri="{BB962C8B-B14F-4D97-AF65-F5344CB8AC3E}">
        <p14:creationId xmlns:p14="http://schemas.microsoft.com/office/powerpoint/2010/main" val="865017777"/>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98</a:t>
            </a:fld>
            <a:endParaRPr lang="en-US" dirty="0"/>
          </a:p>
        </p:txBody>
      </p:sp>
    </p:spTree>
    <p:extLst>
      <p:ext uri="{BB962C8B-B14F-4D97-AF65-F5344CB8AC3E}">
        <p14:creationId xmlns:p14="http://schemas.microsoft.com/office/powerpoint/2010/main" val="101101538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99</a:t>
            </a:fld>
            <a:endParaRPr lang="en-US" dirty="0"/>
          </a:p>
        </p:txBody>
      </p:sp>
    </p:spTree>
    <p:extLst>
      <p:ext uri="{BB962C8B-B14F-4D97-AF65-F5344CB8AC3E}">
        <p14:creationId xmlns:p14="http://schemas.microsoft.com/office/powerpoint/2010/main" val="2057854555"/>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100</a:t>
            </a:fld>
            <a:endParaRPr lang="en-US" dirty="0"/>
          </a:p>
        </p:txBody>
      </p:sp>
    </p:spTree>
    <p:extLst>
      <p:ext uri="{BB962C8B-B14F-4D97-AF65-F5344CB8AC3E}">
        <p14:creationId xmlns:p14="http://schemas.microsoft.com/office/powerpoint/2010/main" val="29135329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9</a:t>
            </a:fld>
            <a:endParaRPr lang="en-US" dirty="0"/>
          </a:p>
        </p:txBody>
      </p:sp>
    </p:spTree>
    <p:extLst>
      <p:ext uri="{BB962C8B-B14F-4D97-AF65-F5344CB8AC3E}">
        <p14:creationId xmlns:p14="http://schemas.microsoft.com/office/powerpoint/2010/main" val="30150458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C702A05-4D01-41AD-82EF-67B140008DDE}" type="slidenum">
              <a:rPr lang="en-US" smtClean="0"/>
              <a:pPr/>
              <a:t>10</a:t>
            </a:fld>
            <a:endParaRPr lang="en-US" dirty="0"/>
          </a:p>
        </p:txBody>
      </p:sp>
    </p:spTree>
    <p:extLst>
      <p:ext uri="{BB962C8B-B14F-4D97-AF65-F5344CB8AC3E}">
        <p14:creationId xmlns:p14="http://schemas.microsoft.com/office/powerpoint/2010/main" val="2598131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91000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164020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12105067"/>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9841355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7724424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56085811"/>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6920177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9131589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601536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2363853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7255151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092328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6842295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032669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28001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593493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4717930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19874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04632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735972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352083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85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3951899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32220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60724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511491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9074267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7088639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4430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90559378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7065413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6206842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69565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8755316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640125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658022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121110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600086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5879670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0677093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77419048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6410452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9589707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058493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82683449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709323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98805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228054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805836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29675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722660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1505855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871936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3413105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74906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899800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8911579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85279267"/>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969593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9509541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233590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602201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8639505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4821453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0836395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47136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6041978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29760296"/>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1350829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6959776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9555992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04307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2602626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2041860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4632817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7441795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48623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2004875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2881229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1196405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72384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0031547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8027820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2805630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7940466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4874599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4695992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334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32953412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03576210"/>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64425011"/>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0645608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019353423"/>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1354009"/>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6634904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5943582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146878129"/>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79876317"/>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6"/>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A364EAC-96ED-44DC-A58C-853D60934AA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6381434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80664313"/>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B5113D5-31C3-46D5-9776-A5705D0CDE9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15023974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2CB6244-B6D6-484F-9071-C9D376658AA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89843628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7C677FF-23E7-4677-856D-BDE976215E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84894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DBB06C7-6707-46CA-ADDF-12B589747CA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1955091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0E18702E-4C4E-4F82-93D2-7788429670F2}"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2857995"/>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F744DCD-F91E-4308-AC71-385EDCA47B11}"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81740025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079D963-0FBF-4EE8-B8EA-96CC223EB165}"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5081545"/>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706396F-D140-474C-A61D-09CDA143C0F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58173676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DDC0EF1-CB52-49AD-A3F7-2B28C411AD73}"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84712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B808019A-F8B2-40AB-ADDE-2985074EC84D}"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8145556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052376526"/>
      </p:ext>
    </p:extLst>
  </p:cSld>
  <p:clrMap bg1="dk1" tx1="lt1" bg2="dk2" tx2="lt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ctr" rtl="0" eaLnBrk="0" fontAlgn="base" hangingPunct="0">
        <a:spcBef>
          <a:spcPct val="0"/>
        </a:spcBef>
        <a:spcAft>
          <a:spcPct val="0"/>
        </a:spcAft>
        <a:defRPr sz="4400" b="1">
          <a:solidFill>
            <a:srgbClr val="FF6600"/>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519406186"/>
      </p:ext>
    </p:extLst>
  </p:cSld>
  <p:clrMap bg1="dk1" tx1="lt1" bg2="dk2" tx2="lt2" accent1="accent1" accent2="accent2" accent3="accent3" accent4="accent4" accent5="accent5" accent6="accent6" hlink="hlink" folHlink="folHlink"/>
  <p:sldLayoutIdLst>
    <p:sldLayoutId id="2147484033" r:id="rId1"/>
    <p:sldLayoutId id="2147484034" r:id="rId2"/>
    <p:sldLayoutId id="2147484035" r:id="rId3"/>
    <p:sldLayoutId id="2147484036" r:id="rId4"/>
    <p:sldLayoutId id="2147484037" r:id="rId5"/>
    <p:sldLayoutId id="2147484038" r:id="rId6"/>
    <p:sldLayoutId id="2147484039" r:id="rId7"/>
    <p:sldLayoutId id="2147484040" r:id="rId8"/>
    <p:sldLayoutId id="2147484041" r:id="rId9"/>
    <p:sldLayoutId id="2147484042" r:id="rId10"/>
    <p:sldLayoutId id="2147484043" r:id="rId11"/>
  </p:sldLayoutIdLst>
  <p:txStyles>
    <p:titleStyle>
      <a:lvl1pPr algn="ctr" rtl="0" eaLnBrk="0" fontAlgn="base" hangingPunct="0">
        <a:spcBef>
          <a:spcPct val="0"/>
        </a:spcBef>
        <a:spcAft>
          <a:spcPct val="0"/>
        </a:spcAft>
        <a:defRPr sz="4400" b="1">
          <a:solidFill>
            <a:srgbClr val="FF6600"/>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4106722101"/>
      </p:ext>
    </p:extLst>
  </p:cSld>
  <p:clrMap bg1="dk1" tx1="lt1" bg2="dk2" tx2="lt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ctr" rtl="0" eaLnBrk="0" fontAlgn="base" hangingPunct="0">
        <a:spcBef>
          <a:spcPct val="0"/>
        </a:spcBef>
        <a:spcAft>
          <a:spcPct val="0"/>
        </a:spcAft>
        <a:defRPr sz="4400" b="1">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39622700"/>
      </p:ext>
    </p:extLst>
  </p:cSld>
  <p:clrMap bg1="dk1" tx1="lt1" bg2="dk2" tx2="lt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496696669"/>
      </p:ext>
    </p:extLst>
  </p:cSld>
  <p:clrMap bg1="dk1" tx1="lt1" bg2="dk2" tx2="lt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909506293"/>
      </p:ext>
    </p:extLst>
  </p:cSld>
  <p:clrMap bg1="dk1" tx1="lt1" bg2="dk2" tx2="lt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0751120"/>
      </p:ext>
    </p:extLst>
  </p:cSld>
  <p:clrMap bg1="dk1" tx1="lt1" bg2="dk2" tx2="lt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78112234"/>
      </p:ext>
    </p:extLst>
  </p:cSld>
  <p:clrMap bg1="dk1" tx1="lt1" bg2="dk2" tx2="lt2" accent1="accent1" accent2="accent2" accent3="accent3" accent4="accent4" accent5="accent5" accent6="accent6" hlink="hlink" folHlink="folHlink"/>
  <p:sldLayoutIdLst>
    <p:sldLayoutId id="2147483985" r:id="rId1"/>
    <p:sldLayoutId id="2147483986" r:id="rId2"/>
    <p:sldLayoutId id="2147483987" r:id="rId3"/>
    <p:sldLayoutId id="2147483988" r:id="rId4"/>
    <p:sldLayoutId id="2147483989" r:id="rId5"/>
    <p:sldLayoutId id="2147483990" r:id="rId6"/>
    <p:sldLayoutId id="2147483991" r:id="rId7"/>
    <p:sldLayoutId id="2147483992" r:id="rId8"/>
    <p:sldLayoutId id="2147483993" r:id="rId9"/>
    <p:sldLayoutId id="2147483994" r:id="rId10"/>
    <p:sldLayoutId id="214748399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74780252"/>
      </p:ext>
    </p:extLst>
  </p:cSld>
  <p:clrMap bg1="dk1" tx1="lt1" bg2="dk2" tx2="lt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1600201"/>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dirty="0">
              <a:solidFill>
                <a:srgbClr val="FFFFFF"/>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en-US" dirty="0">
              <a:solidFill>
                <a:srgbClr val="FFFFFF"/>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pPr>
              <a:defRPr/>
            </a:pPr>
            <a:fld id="{13B082EB-5EB3-4B36-ACD9-3C6D36D214C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45314443"/>
      </p:ext>
    </p:extLst>
  </p:cSld>
  <p:clrMap bg1="dk1" tx1="lt1" bg2="dk2" tx2="lt2" accent1="accent1" accent2="accent2" accent3="accent3" accent4="accent4" accent5="accent5" accent6="accent6" hlink="hlink" folHlink="folHlink"/>
  <p:sldLayoutIdLst>
    <p:sldLayoutId id="2147484009" r:id="rId1"/>
    <p:sldLayoutId id="2147484010" r:id="rId2"/>
    <p:sldLayoutId id="2147484011" r:id="rId3"/>
    <p:sldLayoutId id="2147484012" r:id="rId4"/>
    <p:sldLayoutId id="2147484013" r:id="rId5"/>
    <p:sldLayoutId id="2147484014" r:id="rId6"/>
    <p:sldLayoutId id="2147484015" r:id="rId7"/>
    <p:sldLayoutId id="2147484016" r:id="rId8"/>
    <p:sldLayoutId id="2147484017" r:id="rId9"/>
    <p:sldLayoutId id="2147484018" r:id="rId10"/>
    <p:sldLayoutId id="2147484019" r:id="rId11"/>
  </p:sldLayoutIdLst>
  <p:txStyles>
    <p:titleStyle>
      <a:lvl1pPr algn="ctr" rtl="0" eaLnBrk="0" fontAlgn="base" hangingPunct="0">
        <a:spcBef>
          <a:spcPct val="0"/>
        </a:spcBef>
        <a:spcAft>
          <a:spcPct val="0"/>
        </a:spcAft>
        <a:defRPr sz="4400" b="1">
          <a:solidFill>
            <a:srgbClr val="FF6600"/>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9.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0.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0.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0.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8.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68.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0.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9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0.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90.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89.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90.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9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90.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9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9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9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9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90.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79.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9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89.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90.xml"/></Relationships>
</file>

<file path=ppt/slides/_rels/slide47.xml.rels><?xml version="1.0" encoding="UTF-8" standalone="yes"?>
<Relationships xmlns="http://schemas.openxmlformats.org/package/2006/relationships"><Relationship Id="rId3" Type="http://schemas.openxmlformats.org/officeDocument/2006/relationships/image" Target="../media/image1.wmf"/><Relationship Id="rId7" Type="http://schemas.openxmlformats.org/officeDocument/2006/relationships/image" Target="../media/image5.jpeg"/><Relationship Id="rId2" Type="http://schemas.openxmlformats.org/officeDocument/2006/relationships/notesSlide" Target="../notesSlides/notesSlide44.xml"/><Relationship Id="rId1" Type="http://schemas.openxmlformats.org/officeDocument/2006/relationships/slideLayout" Target="../slideLayouts/slideLayout90.xml"/><Relationship Id="rId6" Type="http://schemas.openxmlformats.org/officeDocument/2006/relationships/image" Target="../media/image4.gif"/><Relationship Id="rId5" Type="http://schemas.openxmlformats.org/officeDocument/2006/relationships/image" Target="../media/image3.wmf"/><Relationship Id="rId4" Type="http://schemas.openxmlformats.org/officeDocument/2006/relationships/image" Target="../media/image2.jpeg"/></Relationships>
</file>

<file path=ppt/slides/_rels/slide48.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5.xml"/><Relationship Id="rId1" Type="http://schemas.openxmlformats.org/officeDocument/2006/relationships/slideLayout" Target="../slideLayouts/slideLayout90.xml"/><Relationship Id="rId6" Type="http://schemas.openxmlformats.org/officeDocument/2006/relationships/image" Target="../media/image9.wmf"/><Relationship Id="rId5" Type="http://schemas.openxmlformats.org/officeDocument/2006/relationships/image" Target="../media/image8.wmf"/><Relationship Id="rId4" Type="http://schemas.openxmlformats.org/officeDocument/2006/relationships/image" Target="../media/image7.wmf"/></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9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0.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90.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0.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90.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0.xml"/><Relationship Id="rId1" Type="http://schemas.openxmlformats.org/officeDocument/2006/relationships/slideLayout" Target="../slideLayouts/slideLayout90.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9.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9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0.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90.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9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90.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90.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90.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3.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0.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90.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90.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90.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01.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90.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90.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90.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4.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90.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0.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35.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35.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90.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90.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90.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90.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90.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9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81000" y="0"/>
            <a:ext cx="8153400" cy="6858000"/>
          </a:xfrm>
          <a:noFill/>
        </p:spPr>
        <p:txBody>
          <a:bodyPr>
            <a:normAutofit/>
          </a:bodyPr>
          <a:lstStyle/>
          <a:p>
            <a:r>
              <a:rPr lang="en-US" sz="2400" b="1" dirty="0">
                <a:solidFill>
                  <a:srgbClr val="FF6600"/>
                </a:solidFill>
                <a:latin typeface="Garamond" panose="02020404030301010803" pitchFamily="18" charset="0"/>
              </a:rPr>
              <a:t>2021 Municipal Clerks of Illinois Institute</a:t>
            </a:r>
            <a:br>
              <a:rPr lang="en-US" sz="2400" b="1" dirty="0">
                <a:solidFill>
                  <a:srgbClr val="FF6600"/>
                </a:solidFill>
                <a:latin typeface="Garamond" panose="02020404030301010803" pitchFamily="18" charset="0"/>
              </a:rPr>
            </a:br>
            <a:br>
              <a:rPr lang="en-US" sz="2400" b="1" dirty="0">
                <a:solidFill>
                  <a:srgbClr val="FF6600"/>
                </a:solidFill>
                <a:latin typeface="Garamond" panose="02020404030301010803" pitchFamily="18" charset="0"/>
              </a:rPr>
            </a:br>
            <a:r>
              <a:rPr lang="en-US" sz="2400" b="1" dirty="0">
                <a:solidFill>
                  <a:srgbClr val="FF6600"/>
                </a:solidFill>
                <a:latin typeface="Garamond" panose="02020404030301010803" pitchFamily="18" charset="0"/>
              </a:rPr>
              <a:t> </a:t>
            </a:r>
            <a:br>
              <a:rPr lang="en-US" sz="3600" dirty="0">
                <a:solidFill>
                  <a:srgbClr val="FF0000"/>
                </a:solidFill>
                <a:latin typeface="Garamond" panose="02020404030301010803" pitchFamily="18" charset="0"/>
              </a:rPr>
            </a:br>
            <a:r>
              <a:rPr lang="en-US" sz="3600" b="0" dirty="0">
                <a:solidFill>
                  <a:schemeClr val="accent6">
                    <a:lumMod val="50000"/>
                  </a:schemeClr>
                </a:solidFill>
                <a:latin typeface="Garamond" panose="02020404030301010803" pitchFamily="18" charset="0"/>
              </a:rPr>
              <a:t>The Freedom of Information and </a:t>
            </a:r>
            <a:br>
              <a:rPr lang="en-US" sz="3600" b="0" dirty="0">
                <a:solidFill>
                  <a:schemeClr val="accent6">
                    <a:lumMod val="50000"/>
                  </a:schemeClr>
                </a:solidFill>
                <a:latin typeface="Garamond" panose="02020404030301010803" pitchFamily="18" charset="0"/>
              </a:rPr>
            </a:br>
            <a:r>
              <a:rPr lang="en-US" sz="3600" b="0" dirty="0">
                <a:solidFill>
                  <a:schemeClr val="accent6">
                    <a:lumMod val="50000"/>
                  </a:schemeClr>
                </a:solidFill>
                <a:latin typeface="Garamond" panose="02020404030301010803" pitchFamily="18" charset="0"/>
              </a:rPr>
              <a:t>Open Meetings Acts: </a:t>
            </a:r>
            <a:br>
              <a:rPr lang="en-US" sz="3600" b="0" dirty="0">
                <a:solidFill>
                  <a:schemeClr val="accent6">
                    <a:lumMod val="50000"/>
                  </a:schemeClr>
                </a:solidFill>
                <a:latin typeface="Garamond" panose="02020404030301010803" pitchFamily="18" charset="0"/>
              </a:rPr>
            </a:br>
            <a:br>
              <a:rPr lang="en-US" sz="3600" b="1" dirty="0">
                <a:solidFill>
                  <a:srgbClr val="4D498A"/>
                </a:solidFill>
                <a:latin typeface="Garamond" panose="02020404030301010803" pitchFamily="18" charset="0"/>
              </a:rPr>
            </a:br>
            <a:r>
              <a:rPr lang="en-US" sz="3800" b="1" dirty="0">
                <a:solidFill>
                  <a:schemeClr val="accent6">
                    <a:lumMod val="50000"/>
                  </a:schemeClr>
                </a:solidFill>
                <a:latin typeface="Garamond" panose="02020404030301010803" pitchFamily="18" charset="0"/>
              </a:rPr>
              <a:t>Better Understanding and Compliance</a:t>
            </a:r>
            <a:br>
              <a:rPr lang="en-US" sz="3600" b="1" dirty="0">
                <a:solidFill>
                  <a:srgbClr val="4D498A"/>
                </a:solidFill>
                <a:latin typeface="Garamond" panose="02020404030301010803" pitchFamily="18" charset="0"/>
              </a:rPr>
            </a:br>
            <a:br>
              <a:rPr lang="en-US" sz="3600" b="1" dirty="0">
                <a:solidFill>
                  <a:srgbClr val="4D498A"/>
                </a:solidFill>
                <a:latin typeface="Garamond" panose="02020404030301010803" pitchFamily="18" charset="0"/>
              </a:rPr>
            </a:br>
            <a:br>
              <a:rPr lang="en-US" sz="4900" b="1" dirty="0">
                <a:solidFill>
                  <a:srgbClr val="4D498A"/>
                </a:solidFill>
                <a:latin typeface="Garamond" panose="02020404030301010803" pitchFamily="18" charset="0"/>
              </a:rPr>
            </a:br>
            <a:br>
              <a:rPr lang="en-US" sz="800" dirty="0">
                <a:solidFill>
                  <a:srgbClr val="FF0000"/>
                </a:solidFill>
                <a:latin typeface="Garamond" panose="02020404030301010803" pitchFamily="18" charset="0"/>
              </a:rPr>
            </a:br>
            <a:r>
              <a:rPr lang="en-US" sz="2000" dirty="0">
                <a:solidFill>
                  <a:schemeClr val="bg1">
                    <a:lumMod val="50000"/>
                  </a:schemeClr>
                </a:solidFill>
                <a:latin typeface="Garamond" panose="02020404030301010803" pitchFamily="18" charset="0"/>
                <a:cs typeface="Arial" panose="020B0604020202020204" pitchFamily="34" charset="0"/>
              </a:rPr>
              <a:t>October 12, 2021</a:t>
            </a:r>
            <a:br>
              <a:rPr lang="en-US" sz="2000" dirty="0">
                <a:solidFill>
                  <a:schemeClr val="bg1">
                    <a:lumMod val="50000"/>
                  </a:schemeClr>
                </a:solidFill>
                <a:latin typeface="Garamond" panose="02020404030301010803" pitchFamily="18" charset="0"/>
                <a:cs typeface="Arial" panose="020B0604020202020204" pitchFamily="34" charset="0"/>
              </a:rPr>
            </a:br>
            <a:r>
              <a:rPr lang="en-US" sz="2000" dirty="0">
                <a:solidFill>
                  <a:schemeClr val="bg1">
                    <a:lumMod val="50000"/>
                  </a:schemeClr>
                </a:solidFill>
                <a:latin typeface="Garamond" panose="02020404030301010803" pitchFamily="18" charset="0"/>
              </a:rPr>
              <a:t>Public Access Bureau</a:t>
            </a:r>
            <a:br>
              <a:rPr lang="en-US" sz="2000" dirty="0">
                <a:solidFill>
                  <a:schemeClr val="bg1">
                    <a:lumMod val="50000"/>
                  </a:schemeClr>
                </a:solidFill>
                <a:latin typeface="Garamond" panose="02020404030301010803" pitchFamily="18" charset="0"/>
              </a:rPr>
            </a:br>
            <a:r>
              <a:rPr lang="en-US" sz="2000" dirty="0">
                <a:solidFill>
                  <a:schemeClr val="bg1">
                    <a:lumMod val="50000"/>
                  </a:schemeClr>
                </a:solidFill>
                <a:latin typeface="Garamond" panose="02020404030301010803" pitchFamily="18" charset="0"/>
              </a:rPr>
              <a:t>Illinois Attorney General’s Office</a:t>
            </a:r>
            <a:endParaRPr lang="en-US" sz="6000" b="1" dirty="0">
              <a:solidFill>
                <a:schemeClr val="accent2">
                  <a:lumMod val="75000"/>
                </a:schemeClr>
              </a:solidFill>
            </a:endParaRPr>
          </a:p>
        </p:txBody>
      </p:sp>
    </p:spTree>
    <p:extLst>
      <p:ext uri="{BB962C8B-B14F-4D97-AF65-F5344CB8AC3E}">
        <p14:creationId xmlns:p14="http://schemas.microsoft.com/office/powerpoint/2010/main" val="3719650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1143000"/>
          </a:xfrm>
        </p:spPr>
        <p:txBody>
          <a:bodyPr>
            <a:normAutofit fontScale="90000"/>
          </a:bodyPr>
          <a:lstStyle/>
          <a:p>
            <a:r>
              <a:rPr lang="en-US" sz="4000" dirty="0"/>
              <a:t>Emails and Texts Pertaining to Public Business are Subject to FOIA</a:t>
            </a:r>
          </a:p>
        </p:txBody>
      </p:sp>
      <p:sp>
        <p:nvSpPr>
          <p:cNvPr id="3" name="Content Placeholder 2"/>
          <p:cNvSpPr>
            <a:spLocks noGrp="1"/>
          </p:cNvSpPr>
          <p:nvPr>
            <p:ph idx="1"/>
          </p:nvPr>
        </p:nvSpPr>
        <p:spPr>
          <a:xfrm>
            <a:off x="457200" y="1752600"/>
            <a:ext cx="8229600" cy="4525963"/>
          </a:xfrm>
        </p:spPr>
        <p:txBody>
          <a:bodyPr>
            <a:normAutofit/>
          </a:bodyPr>
          <a:lstStyle/>
          <a:p>
            <a:pPr marL="0" lvl="1" indent="0">
              <a:buNone/>
            </a:pPr>
            <a:r>
              <a:rPr lang="en-US" sz="2400" i="1" kern="1200" dirty="0">
                <a:solidFill>
                  <a:schemeClr val="accent2">
                    <a:lumMod val="75000"/>
                  </a:schemeClr>
                </a:solidFill>
                <a:latin typeface="Arial" charset="0"/>
              </a:rPr>
              <a:t>City of Champaign v. Madigan</a:t>
            </a:r>
            <a:r>
              <a:rPr lang="en-US" sz="2400" kern="1200" dirty="0">
                <a:solidFill>
                  <a:schemeClr val="accent2">
                    <a:lumMod val="75000"/>
                  </a:schemeClr>
                </a:solidFill>
                <a:latin typeface="Arial" charset="0"/>
              </a:rPr>
              <a:t>, 2013 IL App (4th) 120662 (2013):</a:t>
            </a:r>
            <a:r>
              <a:rPr lang="en-US" sz="2400" dirty="0">
                <a:solidFill>
                  <a:schemeClr val="accent2">
                    <a:lumMod val="75000"/>
                  </a:schemeClr>
                </a:solidFill>
                <a:latin typeface="Arial" pitchFamily="34" charset="0"/>
                <a:cs typeface="Arial" pitchFamily="34" charset="0"/>
              </a:rPr>
              <a:t> </a:t>
            </a:r>
            <a:r>
              <a:rPr lang="en-US" sz="2400" dirty="0">
                <a:solidFill>
                  <a:schemeClr val="bg1">
                    <a:lumMod val="50000"/>
                  </a:schemeClr>
                </a:solidFill>
                <a:latin typeface="Arial" pitchFamily="34" charset="0"/>
                <a:cs typeface="Arial" pitchFamily="34" charset="0"/>
              </a:rPr>
              <a:t>Elected official’s communications sent or received on a personal electronic device during a public meeting</a:t>
            </a:r>
          </a:p>
          <a:p>
            <a:pPr marL="0" lvl="1" indent="0">
              <a:buNone/>
            </a:pPr>
            <a:endParaRPr lang="en-US" sz="800" dirty="0">
              <a:solidFill>
                <a:schemeClr val="bg1">
                  <a:lumMod val="50000"/>
                </a:schemeClr>
              </a:solidFill>
              <a:latin typeface="Arial" pitchFamily="34" charset="0"/>
              <a:cs typeface="Arial" pitchFamily="34" charset="0"/>
            </a:endParaRPr>
          </a:p>
          <a:p>
            <a:pPr marL="0" lvl="1" indent="0">
              <a:buNone/>
            </a:pPr>
            <a:endParaRPr lang="en-US" sz="800" dirty="0">
              <a:solidFill>
                <a:schemeClr val="bg1">
                  <a:lumMod val="50000"/>
                </a:schemeClr>
              </a:solidFill>
              <a:latin typeface="Arial" pitchFamily="34" charset="0"/>
              <a:cs typeface="Arial" pitchFamily="34" charset="0"/>
            </a:endParaRPr>
          </a:p>
          <a:p>
            <a:pPr marL="0" lvl="1" indent="0">
              <a:buNone/>
            </a:pPr>
            <a:r>
              <a:rPr lang="en-US" sz="2400" i="1" kern="1200" dirty="0">
                <a:solidFill>
                  <a:schemeClr val="accent2">
                    <a:lumMod val="75000"/>
                  </a:schemeClr>
                </a:solidFill>
                <a:latin typeface="Arial" pitchFamily="34" charset="0"/>
                <a:cs typeface="Arial" pitchFamily="34" charset="0"/>
              </a:rPr>
              <a:t>Ill. Att'y Gen. Pub. Acc. Op. No. 16-006</a:t>
            </a:r>
            <a:r>
              <a:rPr lang="en-US" sz="2400" kern="1200" dirty="0">
                <a:solidFill>
                  <a:schemeClr val="accent2">
                    <a:lumMod val="75000"/>
                  </a:schemeClr>
                </a:solidFill>
                <a:latin typeface="Arial" pitchFamily="34" charset="0"/>
                <a:cs typeface="Arial" pitchFamily="34" charset="0"/>
              </a:rPr>
              <a:t> (August 9, 2016) (aff’d by Circuit Court of Cook County): </a:t>
            </a:r>
            <a:r>
              <a:rPr lang="en-US" sz="2400" dirty="0">
                <a:solidFill>
                  <a:schemeClr val="bg1">
                    <a:lumMod val="50000"/>
                  </a:schemeClr>
                </a:solidFill>
                <a:latin typeface="Arial" pitchFamily="34" charset="0"/>
                <a:cs typeface="Arial" pitchFamily="34" charset="0"/>
              </a:rPr>
              <a:t>Public employees’ emails sent or received via personal accounts</a:t>
            </a:r>
          </a:p>
          <a:p>
            <a:pPr marL="0" lvl="1" indent="0">
              <a:buNone/>
            </a:pPr>
            <a:endParaRPr lang="en-US" sz="800" dirty="0">
              <a:solidFill>
                <a:schemeClr val="bg1">
                  <a:lumMod val="50000"/>
                </a:schemeClr>
              </a:solidFill>
              <a:latin typeface="Arial" pitchFamily="34" charset="0"/>
              <a:cs typeface="Arial" pitchFamily="34" charset="0"/>
            </a:endParaRPr>
          </a:p>
          <a:p>
            <a:pPr marL="0" lvl="1" indent="0">
              <a:buNone/>
            </a:pPr>
            <a:endParaRPr lang="en-US" sz="800" dirty="0">
              <a:latin typeface="Arial" pitchFamily="34" charset="0"/>
              <a:cs typeface="Arial" pitchFamily="34" charset="0"/>
            </a:endParaRPr>
          </a:p>
          <a:p>
            <a:pPr marL="0" lvl="1" indent="0">
              <a:buNone/>
            </a:pPr>
            <a:r>
              <a:rPr lang="en-US" sz="2400" i="1" dirty="0">
                <a:solidFill>
                  <a:schemeClr val="accent2">
                    <a:lumMod val="75000"/>
                  </a:schemeClr>
                </a:solidFill>
              </a:rPr>
              <a:t>City of San Jose v. Superior Court of Santa Clara County</a:t>
            </a:r>
            <a:r>
              <a:rPr lang="en-US" sz="2400" dirty="0">
                <a:solidFill>
                  <a:schemeClr val="accent2">
                    <a:lumMod val="75000"/>
                  </a:schemeClr>
                </a:solidFill>
              </a:rPr>
              <a:t>, 2017 WL 818506 (Cal. 2017):</a:t>
            </a:r>
            <a:r>
              <a:rPr lang="en-US" sz="2400" dirty="0"/>
              <a:t> </a:t>
            </a:r>
            <a:r>
              <a:rPr lang="en-US" sz="2400" dirty="0">
                <a:solidFill>
                  <a:schemeClr val="bg1">
                    <a:lumMod val="50000"/>
                  </a:schemeClr>
                </a:solidFill>
              </a:rPr>
              <a:t>City employee’s emails sent or received using a personal account</a:t>
            </a:r>
          </a:p>
          <a:p>
            <a:endParaRPr lang="en-US" dirty="0"/>
          </a:p>
        </p:txBody>
      </p:sp>
    </p:spTree>
    <p:extLst>
      <p:ext uri="{BB962C8B-B14F-4D97-AF65-F5344CB8AC3E}">
        <p14:creationId xmlns:p14="http://schemas.microsoft.com/office/powerpoint/2010/main" val="153777861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457200" y="274638"/>
            <a:ext cx="8229600" cy="944562"/>
          </a:xfrm>
        </p:spPr>
        <p:txBody>
          <a:bodyPr/>
          <a:lstStyle/>
          <a:p>
            <a:pPr algn="ctr" eaLnBrk="1" hangingPunct="1"/>
            <a:r>
              <a:rPr lang="en-US" dirty="0"/>
              <a:t>Contact Information</a:t>
            </a:r>
          </a:p>
        </p:txBody>
      </p:sp>
      <p:sp>
        <p:nvSpPr>
          <p:cNvPr id="56323" name="Rectangle 3"/>
          <p:cNvSpPr>
            <a:spLocks noGrp="1" noChangeArrowheads="1"/>
          </p:cNvSpPr>
          <p:nvPr>
            <p:ph idx="1"/>
          </p:nvPr>
        </p:nvSpPr>
        <p:spPr>
          <a:xfrm>
            <a:off x="381000" y="1066800"/>
            <a:ext cx="8305800" cy="5257800"/>
          </a:xfrm>
        </p:spPr>
        <p:txBody>
          <a:bodyPr/>
          <a:lstStyle/>
          <a:p>
            <a:pPr algn="ctr" eaLnBrk="1" hangingPunct="1">
              <a:lnSpc>
                <a:spcPct val="90000"/>
              </a:lnSpc>
              <a:buClr>
                <a:schemeClr val="tx1"/>
              </a:buClr>
              <a:buFontTx/>
              <a:buNone/>
            </a:pPr>
            <a:endParaRPr lang="en-US" sz="2400" dirty="0"/>
          </a:p>
          <a:p>
            <a:pPr algn="ctr" eaLnBrk="1" hangingPunct="1">
              <a:lnSpc>
                <a:spcPct val="90000"/>
              </a:lnSpc>
              <a:buClr>
                <a:schemeClr val="tx1"/>
              </a:buClr>
              <a:buFontTx/>
              <a:buNone/>
            </a:pPr>
            <a:r>
              <a:rPr lang="en-US" sz="3600" b="1" dirty="0">
                <a:solidFill>
                  <a:schemeClr val="accent2">
                    <a:lumMod val="75000"/>
                  </a:schemeClr>
                </a:solidFill>
              </a:rPr>
              <a:t>Office of the Attorney General</a:t>
            </a:r>
          </a:p>
          <a:p>
            <a:pPr algn="ctr" eaLnBrk="1" hangingPunct="1">
              <a:lnSpc>
                <a:spcPct val="90000"/>
              </a:lnSpc>
              <a:buClr>
                <a:schemeClr val="tx1"/>
              </a:buClr>
              <a:buFontTx/>
              <a:buNone/>
            </a:pPr>
            <a:r>
              <a:rPr lang="en-US" sz="3600" b="1" dirty="0">
                <a:solidFill>
                  <a:schemeClr val="accent2">
                    <a:lumMod val="75000"/>
                  </a:schemeClr>
                </a:solidFill>
              </a:rPr>
              <a:t>Public Access Counselor</a:t>
            </a:r>
          </a:p>
          <a:p>
            <a:pPr algn="ctr" eaLnBrk="1" hangingPunct="1">
              <a:lnSpc>
                <a:spcPct val="90000"/>
              </a:lnSpc>
              <a:buClr>
                <a:schemeClr val="tx1"/>
              </a:buClr>
              <a:buFontTx/>
              <a:buNone/>
            </a:pPr>
            <a:r>
              <a:rPr lang="en-US" sz="3600" dirty="0">
                <a:solidFill>
                  <a:schemeClr val="accent4">
                    <a:lumMod val="10000"/>
                  </a:schemeClr>
                </a:solidFill>
              </a:rPr>
              <a:t>500 South Second Street </a:t>
            </a:r>
          </a:p>
          <a:p>
            <a:pPr algn="ctr" eaLnBrk="1" hangingPunct="1">
              <a:lnSpc>
                <a:spcPct val="90000"/>
              </a:lnSpc>
              <a:buClr>
                <a:schemeClr val="tx1"/>
              </a:buClr>
              <a:buFontTx/>
              <a:buNone/>
            </a:pPr>
            <a:r>
              <a:rPr lang="en-US" sz="3600" dirty="0">
                <a:solidFill>
                  <a:schemeClr val="accent4">
                    <a:lumMod val="10000"/>
                  </a:schemeClr>
                </a:solidFill>
              </a:rPr>
              <a:t>Springfield, Illinois 62706 </a:t>
            </a:r>
          </a:p>
          <a:p>
            <a:pPr algn="ctr" eaLnBrk="1" hangingPunct="1">
              <a:lnSpc>
                <a:spcPct val="90000"/>
              </a:lnSpc>
              <a:buFontTx/>
              <a:buNone/>
            </a:pPr>
            <a:r>
              <a:rPr lang="en-US" sz="3600" dirty="0">
                <a:solidFill>
                  <a:schemeClr val="accent4">
                    <a:lumMod val="10000"/>
                  </a:schemeClr>
                </a:solidFill>
                <a:sym typeface="Symbol" pitchFamily="18" charset="2"/>
              </a:rPr>
              <a:t>877-299-3642</a:t>
            </a:r>
          </a:p>
          <a:p>
            <a:pPr algn="ctr" eaLnBrk="1" hangingPunct="1">
              <a:lnSpc>
                <a:spcPct val="90000"/>
              </a:lnSpc>
              <a:buFontTx/>
              <a:buNone/>
            </a:pPr>
            <a:r>
              <a:rPr lang="en-US" sz="3600" dirty="0">
                <a:solidFill>
                  <a:schemeClr val="accent4">
                    <a:lumMod val="10000"/>
                  </a:schemeClr>
                </a:solidFill>
                <a:sym typeface="Symbol" pitchFamily="18" charset="2"/>
              </a:rPr>
              <a:t>NEW E-MAIL:  public.access@ilag.gov</a:t>
            </a:r>
          </a:p>
        </p:txBody>
      </p:sp>
    </p:spTree>
    <p:extLst>
      <p:ext uri="{BB962C8B-B14F-4D97-AF65-F5344CB8AC3E}">
        <p14:creationId xmlns:p14="http://schemas.microsoft.com/office/powerpoint/2010/main" val="37968473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1295400"/>
          </a:xfrm>
        </p:spPr>
        <p:txBody>
          <a:bodyPr>
            <a:normAutofit fontScale="90000"/>
          </a:bodyPr>
          <a:lstStyle/>
          <a:p>
            <a:r>
              <a:rPr lang="en-US" sz="4000" dirty="0"/>
              <a:t>Emails and Texts Pertaining to Public Business are Subject to FOIA</a:t>
            </a:r>
          </a:p>
        </p:txBody>
      </p:sp>
      <p:sp>
        <p:nvSpPr>
          <p:cNvPr id="3" name="Content Placeholder 2"/>
          <p:cNvSpPr>
            <a:spLocks noGrp="1"/>
          </p:cNvSpPr>
          <p:nvPr>
            <p:ph idx="1"/>
          </p:nvPr>
        </p:nvSpPr>
        <p:spPr>
          <a:xfrm>
            <a:off x="152400" y="1905000"/>
            <a:ext cx="8915400" cy="4525963"/>
          </a:xfrm>
        </p:spPr>
        <p:txBody>
          <a:bodyPr/>
          <a:lstStyle/>
          <a:p>
            <a:pPr marL="0" indent="0">
              <a:buNone/>
            </a:pPr>
            <a:r>
              <a:rPr lang="en-US" sz="2800" dirty="0">
                <a:latin typeface="Arial" pitchFamily="34" charset="0"/>
                <a:cs typeface="Arial" pitchFamily="34" charset="0"/>
              </a:rPr>
              <a:t>	</a:t>
            </a:r>
            <a:r>
              <a:rPr lang="en-US" sz="3600" dirty="0">
                <a:solidFill>
                  <a:schemeClr val="accent4">
                    <a:lumMod val="10000"/>
                  </a:schemeClr>
                </a:solidFill>
                <a:latin typeface="Arial" pitchFamily="34" charset="0"/>
                <a:cs typeface="Arial" pitchFamily="34" charset="0"/>
              </a:rPr>
              <a:t>With respect to locating emails or texts on personal devices or emails in personal accounts, t</a:t>
            </a:r>
            <a:r>
              <a:rPr lang="en-US" sz="3600" dirty="0">
                <a:solidFill>
                  <a:schemeClr val="accent4">
                    <a:lumMod val="10000"/>
                  </a:schemeClr>
                </a:solidFill>
              </a:rPr>
              <a:t>he public body may be able to fulfill its obligations under FOIA by asking personnel to search their e-mail accounts in good faith.</a:t>
            </a:r>
            <a:endParaRPr lang="en-US" sz="3600" dirty="0">
              <a:solidFill>
                <a:schemeClr val="accent4">
                  <a:lumMod val="10000"/>
                </a:schemeClr>
              </a:solidFill>
              <a:latin typeface="Arial" pitchFamily="34" charset="0"/>
              <a:cs typeface="Arial" pitchFamily="34" charset="0"/>
            </a:endParaRPr>
          </a:p>
          <a:p>
            <a:pPr marL="0" indent="0">
              <a:buNone/>
            </a:pPr>
            <a:endParaRPr lang="en-US" sz="2800" dirty="0">
              <a:solidFill>
                <a:schemeClr val="accent4">
                  <a:lumMod val="10000"/>
                </a:schemeClr>
              </a:solidFill>
              <a:latin typeface="Arial" pitchFamily="34" charset="0"/>
              <a:cs typeface="Arial" pitchFamily="34" charset="0"/>
            </a:endParaRPr>
          </a:p>
          <a:p>
            <a:pPr marL="0" lvl="0" indent="0" eaLnBrk="1" hangingPunct="1">
              <a:spcBef>
                <a:spcPct val="0"/>
              </a:spcBef>
              <a:buNone/>
            </a:pPr>
            <a:r>
              <a:rPr lang="en-US" sz="2400" kern="1200" dirty="0">
                <a:solidFill>
                  <a:schemeClr val="accent2">
                    <a:lumMod val="75000"/>
                  </a:schemeClr>
                </a:solidFill>
                <a:latin typeface="Arial" pitchFamily="34" charset="0"/>
                <a:cs typeface="Arial" pitchFamily="34" charset="0"/>
              </a:rPr>
              <a:t>Ill. Att'y Gen. Pub. Acc. Op. No. 16-006, issued August 9, 2016.</a:t>
            </a:r>
          </a:p>
          <a:p>
            <a:pPr marL="0" lvl="0" indent="0" eaLnBrk="1" hangingPunct="1">
              <a:spcBef>
                <a:spcPct val="0"/>
              </a:spcBef>
              <a:buNone/>
            </a:pPr>
            <a:endParaRPr lang="en-US" sz="2400" kern="1200" dirty="0">
              <a:solidFill>
                <a:schemeClr val="accent6">
                  <a:lumMod val="60000"/>
                  <a:lumOff val="40000"/>
                </a:schemeClr>
              </a:solidFill>
              <a:latin typeface="Arial" charset="0"/>
            </a:endParaRPr>
          </a:p>
          <a:p>
            <a:endParaRPr lang="en-US" dirty="0"/>
          </a:p>
        </p:txBody>
      </p:sp>
    </p:spTree>
    <p:extLst>
      <p:ext uri="{BB962C8B-B14F-4D97-AF65-F5344CB8AC3E}">
        <p14:creationId xmlns:p14="http://schemas.microsoft.com/office/powerpoint/2010/main" val="422413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5300" y="304800"/>
            <a:ext cx="8229600" cy="1066800"/>
          </a:xfrm>
        </p:spPr>
        <p:txBody>
          <a:bodyPr/>
          <a:lstStyle/>
          <a:p>
            <a:r>
              <a:rPr lang="en-US" dirty="0"/>
              <a:t>Explanations and Questions</a:t>
            </a:r>
          </a:p>
        </p:txBody>
      </p:sp>
      <p:sp>
        <p:nvSpPr>
          <p:cNvPr id="3" name="Content Placeholder 2"/>
          <p:cNvSpPr>
            <a:spLocks noGrp="1"/>
          </p:cNvSpPr>
          <p:nvPr>
            <p:ph idx="1"/>
          </p:nvPr>
        </p:nvSpPr>
        <p:spPr>
          <a:xfrm>
            <a:off x="609600" y="1524000"/>
            <a:ext cx="8001000" cy="4724400"/>
          </a:xfrm>
        </p:spPr>
        <p:txBody>
          <a:bodyPr/>
          <a:lstStyle/>
          <a:p>
            <a:r>
              <a:rPr lang="en-US" dirty="0">
                <a:solidFill>
                  <a:schemeClr val="accent4">
                    <a:lumMod val="10000"/>
                  </a:schemeClr>
                </a:solidFill>
              </a:rPr>
              <a:t>FOIA is not intended to compel public bodies to interpret or advise requesters as to the meaning or significance of the public records. </a:t>
            </a:r>
            <a:r>
              <a:rPr lang="en-US" dirty="0">
                <a:solidFill>
                  <a:schemeClr val="accent2">
                    <a:lumMod val="75000"/>
                  </a:schemeClr>
                </a:solidFill>
              </a:rPr>
              <a:t>5 ILCS 140/3.3</a:t>
            </a:r>
          </a:p>
          <a:p>
            <a:endParaRPr lang="en-US" sz="800" dirty="0">
              <a:solidFill>
                <a:schemeClr val="accent2">
                  <a:lumMod val="75000"/>
                </a:schemeClr>
              </a:solidFill>
            </a:endParaRPr>
          </a:p>
          <a:p>
            <a:r>
              <a:rPr lang="en-US" dirty="0">
                <a:solidFill>
                  <a:schemeClr val="bg1">
                    <a:lumMod val="50000"/>
                  </a:schemeClr>
                </a:solidFill>
              </a:rPr>
              <a:t>A public body is not required to answer questions or generate new records in response to a FOIA request.  </a:t>
            </a:r>
            <a:r>
              <a:rPr lang="en-US" i="1" dirty="0">
                <a:solidFill>
                  <a:schemeClr val="accent2">
                    <a:lumMod val="75000"/>
                  </a:schemeClr>
                </a:solidFill>
              </a:rPr>
              <a:t>Kenyon v. Garrels</a:t>
            </a:r>
            <a:r>
              <a:rPr lang="en-US" dirty="0">
                <a:solidFill>
                  <a:schemeClr val="accent2">
                    <a:lumMod val="75000"/>
                  </a:schemeClr>
                </a:solidFill>
              </a:rPr>
              <a:t>, 184 Ill. App. 3d 28 (4th Dist. 1989)</a:t>
            </a:r>
            <a:endParaRPr lang="en-US" dirty="0">
              <a:solidFill>
                <a:schemeClr val="bg1">
                  <a:lumMod val="50000"/>
                </a:schemeClr>
              </a:solidFill>
            </a:endParaRPr>
          </a:p>
        </p:txBody>
      </p:sp>
    </p:spTree>
    <p:extLst>
      <p:ext uri="{BB962C8B-B14F-4D97-AF65-F5344CB8AC3E}">
        <p14:creationId xmlns:p14="http://schemas.microsoft.com/office/powerpoint/2010/main" val="13447063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295400"/>
          </a:xfrm>
        </p:spPr>
        <p:txBody>
          <a:bodyPr>
            <a:noAutofit/>
          </a:bodyPr>
          <a:lstStyle/>
          <a:p>
            <a:pPr lvl="0"/>
            <a:br>
              <a:rPr lang="en-US" sz="3600" dirty="0">
                <a:latin typeface="Arial" pitchFamily="34" charset="0"/>
                <a:cs typeface="Arial" pitchFamily="34" charset="0"/>
              </a:rPr>
            </a:br>
            <a:br>
              <a:rPr lang="en-US" dirty="0">
                <a:solidFill>
                  <a:srgbClr val="FFFF99"/>
                </a:solidFill>
                <a:latin typeface="Arial" pitchFamily="34" charset="0"/>
                <a:cs typeface="Arial" pitchFamily="34" charset="0"/>
              </a:rPr>
            </a:br>
            <a:r>
              <a:rPr lang="en-US" dirty="0">
                <a:latin typeface="Arial" pitchFamily="34" charset="0"/>
                <a:cs typeface="Arial" pitchFamily="34" charset="0"/>
              </a:rPr>
              <a:t>Need Not Create Public Records</a:t>
            </a:r>
            <a:br>
              <a:rPr lang="en-US" dirty="0">
                <a:solidFill>
                  <a:srgbClr val="FF0000"/>
                </a:solidFill>
                <a:latin typeface="Arial" pitchFamily="34" charset="0"/>
                <a:cs typeface="Arial" pitchFamily="34" charset="0"/>
              </a:rPr>
            </a:br>
            <a:br>
              <a:rPr lang="en-US" sz="3600" b="1" dirty="0">
                <a:latin typeface="Arial" pitchFamily="34" charset="0"/>
                <a:cs typeface="Arial" pitchFamily="34" charset="0"/>
              </a:rPr>
            </a:br>
            <a:endParaRPr lang="en-US" sz="3600" b="1" dirty="0"/>
          </a:p>
        </p:txBody>
      </p:sp>
      <p:sp>
        <p:nvSpPr>
          <p:cNvPr id="3" name="Content Placeholder 2"/>
          <p:cNvSpPr>
            <a:spLocks noGrp="1"/>
          </p:cNvSpPr>
          <p:nvPr>
            <p:ph idx="1"/>
          </p:nvPr>
        </p:nvSpPr>
        <p:spPr>
          <a:xfrm>
            <a:off x="533400" y="1981200"/>
            <a:ext cx="8077200" cy="4419600"/>
          </a:xfrm>
        </p:spPr>
        <p:txBody>
          <a:bodyPr/>
          <a:lstStyle/>
          <a:p>
            <a:pPr>
              <a:buNone/>
            </a:pPr>
            <a:r>
              <a:rPr lang="en-US" dirty="0"/>
              <a:t>	</a:t>
            </a:r>
            <a:r>
              <a:rPr lang="en-US" dirty="0">
                <a:solidFill>
                  <a:schemeClr val="accent4">
                    <a:lumMod val="10000"/>
                  </a:schemeClr>
                </a:solidFill>
              </a:rPr>
              <a:t>	FOIA does not require a public body to create records in order to respond to a FOIA request; rather a public body is required to make records within its possession or control available for inspection and copying.  </a:t>
            </a:r>
            <a:r>
              <a:rPr lang="en-US" i="1" dirty="0">
                <a:solidFill>
                  <a:schemeClr val="accent4">
                    <a:lumMod val="10000"/>
                  </a:schemeClr>
                </a:solidFill>
              </a:rPr>
              <a:t>Workmann v. Illinois State Bd. of Educ.</a:t>
            </a:r>
            <a:r>
              <a:rPr lang="en-US" dirty="0">
                <a:solidFill>
                  <a:schemeClr val="accent4">
                    <a:lumMod val="10000"/>
                  </a:schemeClr>
                </a:solidFill>
              </a:rPr>
              <a:t>, 229 Ill. App. 3d 459, 464 (2d Dist. 1992).  </a:t>
            </a:r>
          </a:p>
          <a:p>
            <a:endParaRPr lang="en-US" dirty="0"/>
          </a:p>
        </p:txBody>
      </p:sp>
    </p:spTree>
    <p:extLst>
      <p:ext uri="{BB962C8B-B14F-4D97-AF65-F5344CB8AC3E}">
        <p14:creationId xmlns:p14="http://schemas.microsoft.com/office/powerpoint/2010/main" val="25565525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143000"/>
          </a:xfrm>
        </p:spPr>
        <p:txBody>
          <a:bodyPr/>
          <a:lstStyle/>
          <a:p>
            <a:r>
              <a:rPr lang="en-US" sz="4000" b="1" dirty="0">
                <a:solidFill>
                  <a:srgbClr val="FF6600"/>
                </a:solidFill>
              </a:rPr>
              <a:t>Compiling Information Is Not Creating New Records</a:t>
            </a:r>
          </a:p>
        </p:txBody>
      </p:sp>
      <p:sp>
        <p:nvSpPr>
          <p:cNvPr id="3" name="Content Placeholder 2"/>
          <p:cNvSpPr>
            <a:spLocks noGrp="1"/>
          </p:cNvSpPr>
          <p:nvPr>
            <p:ph idx="1"/>
          </p:nvPr>
        </p:nvSpPr>
        <p:spPr>
          <a:xfrm>
            <a:off x="533400" y="1524001"/>
            <a:ext cx="8001000" cy="4114800"/>
          </a:xfrm>
        </p:spPr>
        <p:txBody>
          <a:bodyPr/>
          <a:lstStyle/>
          <a:p>
            <a:pPr marL="0" indent="0">
              <a:buNone/>
            </a:pPr>
            <a:br>
              <a:rPr lang="en-US" sz="2800" dirty="0"/>
            </a:br>
            <a:r>
              <a:rPr lang="en-US" sz="2800" dirty="0"/>
              <a:t>	</a:t>
            </a:r>
            <a:r>
              <a:rPr lang="en-US" sz="2800" dirty="0">
                <a:solidFill>
                  <a:schemeClr val="accent4">
                    <a:lumMod val="10000"/>
                  </a:schemeClr>
                </a:solidFill>
              </a:rPr>
              <a:t>FOIA does not require public bodies to create entirely new records consisting of information that is not in its possession or custody, but a public body may be required to compile and re-organize information that it already maintains in the ordinary course of business.</a:t>
            </a:r>
          </a:p>
          <a:p>
            <a:pPr marL="0" indent="0">
              <a:buNone/>
            </a:pPr>
            <a:r>
              <a:rPr lang="en-US" sz="2800" i="1" dirty="0">
                <a:solidFill>
                  <a:schemeClr val="accent2">
                    <a:lumMod val="75000"/>
                  </a:schemeClr>
                </a:solidFill>
                <a:latin typeface="Arial" panose="020B0604020202020204" pitchFamily="34" charset="0"/>
                <a:cs typeface="Arial" panose="020B0604020202020204" pitchFamily="34" charset="0"/>
              </a:rPr>
              <a:t>Hamer v. Lentz</a:t>
            </a:r>
            <a:r>
              <a:rPr lang="en-US" sz="2800" dirty="0">
                <a:solidFill>
                  <a:schemeClr val="accent2">
                    <a:lumMod val="75000"/>
                  </a:schemeClr>
                </a:solidFill>
                <a:latin typeface="Arial" panose="020B0604020202020204" pitchFamily="34" charset="0"/>
                <a:cs typeface="Arial" panose="020B0604020202020204" pitchFamily="34" charset="0"/>
              </a:rPr>
              <a:t>, 132 Ill. 2d 49, 57 (1989).</a:t>
            </a:r>
            <a:endParaRPr lang="en-US" sz="2800" dirty="0">
              <a:solidFill>
                <a:schemeClr val="accent2">
                  <a:lumMod val="75000"/>
                </a:schemeClr>
              </a:solidFill>
            </a:endParaRPr>
          </a:p>
          <a:p>
            <a:pPr marL="0" indent="0">
              <a:buNone/>
            </a:pPr>
            <a:r>
              <a:rPr lang="en-US" sz="2800" i="1" dirty="0">
                <a:solidFill>
                  <a:schemeClr val="accent2">
                    <a:lumMod val="75000"/>
                  </a:schemeClr>
                </a:solidFill>
              </a:rPr>
              <a:t>Hites v. Waubonsee Community College</a:t>
            </a:r>
            <a:r>
              <a:rPr lang="en-US" sz="2800" dirty="0">
                <a:solidFill>
                  <a:schemeClr val="accent2">
                    <a:lumMod val="75000"/>
                  </a:schemeClr>
                </a:solidFill>
              </a:rPr>
              <a:t>, 2016 IL App (2d) 150836 (2016).</a:t>
            </a:r>
          </a:p>
        </p:txBody>
      </p:sp>
    </p:spTree>
    <p:extLst>
      <p:ext uri="{BB962C8B-B14F-4D97-AF65-F5344CB8AC3E}">
        <p14:creationId xmlns:p14="http://schemas.microsoft.com/office/powerpoint/2010/main" val="4231886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itchFamily="34" charset="0"/>
                <a:cs typeface="Arial" pitchFamily="34" charset="0"/>
              </a:rPr>
              <a:t>Designated Public Records</a:t>
            </a:r>
            <a:endParaRPr lang="en-US" dirty="0"/>
          </a:p>
        </p:txBody>
      </p:sp>
      <p:sp>
        <p:nvSpPr>
          <p:cNvPr id="3" name="Content Placeholder 2"/>
          <p:cNvSpPr>
            <a:spLocks noGrp="1"/>
          </p:cNvSpPr>
          <p:nvPr>
            <p:ph idx="1"/>
          </p:nvPr>
        </p:nvSpPr>
        <p:spPr>
          <a:xfrm>
            <a:off x="304800" y="1443038"/>
            <a:ext cx="8458200" cy="4881562"/>
          </a:xfrm>
        </p:spPr>
        <p:txBody>
          <a:bodyPr>
            <a:normAutofit fontScale="92500"/>
          </a:bodyPr>
          <a:lstStyle/>
          <a:p>
            <a:pPr>
              <a:spcAft>
                <a:spcPts val="1200"/>
              </a:spcAft>
              <a:buFont typeface="Arial" panose="020B0604020202020204" pitchFamily="34" charset="0"/>
              <a:buChar char="•"/>
            </a:pPr>
            <a:r>
              <a:rPr lang="en-US" sz="2800" dirty="0">
                <a:solidFill>
                  <a:schemeClr val="accent4">
                    <a:lumMod val="10000"/>
                  </a:schemeClr>
                </a:solidFill>
                <a:latin typeface="Arial" pitchFamily="34" charset="0"/>
                <a:cs typeface="Arial" pitchFamily="34" charset="0"/>
              </a:rPr>
              <a:t>Records documenting public funds spent or received: </a:t>
            </a:r>
            <a:r>
              <a:rPr lang="en-US" sz="2800" dirty="0">
                <a:solidFill>
                  <a:schemeClr val="accent2">
                    <a:lumMod val="75000"/>
                  </a:schemeClr>
                </a:solidFill>
                <a:latin typeface="Arial" pitchFamily="34" charset="0"/>
                <a:cs typeface="Arial" pitchFamily="34" charset="0"/>
              </a:rPr>
              <a:t>section 2.5</a:t>
            </a:r>
          </a:p>
          <a:p>
            <a:pPr>
              <a:spcAft>
                <a:spcPts val="1200"/>
              </a:spcAft>
              <a:buFont typeface="Arial" panose="020B0604020202020204" pitchFamily="34" charset="0"/>
              <a:buChar char="•"/>
            </a:pPr>
            <a:r>
              <a:rPr lang="en-US" sz="2800" dirty="0">
                <a:solidFill>
                  <a:schemeClr val="accent4">
                    <a:lumMod val="10000"/>
                  </a:schemeClr>
                </a:solidFill>
              </a:rPr>
              <a:t>Arrest reports: </a:t>
            </a:r>
            <a:r>
              <a:rPr lang="en-US" sz="2800" dirty="0">
                <a:solidFill>
                  <a:schemeClr val="accent2">
                    <a:lumMod val="75000"/>
                  </a:schemeClr>
                </a:solidFill>
              </a:rPr>
              <a:t>section 2.15: </a:t>
            </a:r>
            <a:r>
              <a:rPr lang="en-US" sz="2800" dirty="0">
                <a:solidFill>
                  <a:schemeClr val="accent4">
                    <a:lumMod val="10000"/>
                  </a:schemeClr>
                </a:solidFill>
              </a:rPr>
              <a:t>Arrestee name, age, address, and photograph if available; information detailing any charges relating to the arrest</a:t>
            </a:r>
            <a:endParaRPr lang="en-US" sz="2800" dirty="0">
              <a:solidFill>
                <a:srgbClr val="FF0000"/>
              </a:solidFill>
              <a:latin typeface="Arial" pitchFamily="34" charset="0"/>
              <a:cs typeface="Arial" pitchFamily="34" charset="0"/>
            </a:endParaRPr>
          </a:p>
          <a:p>
            <a:pPr>
              <a:spcAft>
                <a:spcPts val="1200"/>
              </a:spcAft>
              <a:buFont typeface="Arial" panose="020B0604020202020204" pitchFamily="34" charset="0"/>
              <a:buChar char="•"/>
            </a:pPr>
            <a:r>
              <a:rPr lang="en-US" sz="2800" dirty="0">
                <a:solidFill>
                  <a:schemeClr val="bg1">
                    <a:lumMod val="50000"/>
                  </a:schemeClr>
                </a:solidFill>
              </a:rPr>
              <a:t>Certified payrolls (pursuant to Prevailing Wage Act): </a:t>
            </a:r>
            <a:r>
              <a:rPr lang="en-US" sz="2800" dirty="0">
                <a:solidFill>
                  <a:schemeClr val="accent2">
                    <a:lumMod val="75000"/>
                  </a:schemeClr>
                </a:solidFill>
              </a:rPr>
              <a:t>section 2.10</a:t>
            </a:r>
          </a:p>
          <a:p>
            <a:pPr>
              <a:spcAft>
                <a:spcPts val="1200"/>
              </a:spcAft>
              <a:buFont typeface="Arial" panose="020B0604020202020204" pitchFamily="34" charset="0"/>
              <a:buChar char="•"/>
            </a:pPr>
            <a:r>
              <a:rPr lang="en-US" sz="2800" dirty="0">
                <a:solidFill>
                  <a:schemeClr val="accent4">
                    <a:lumMod val="10000"/>
                  </a:schemeClr>
                </a:solidFill>
              </a:rPr>
              <a:t>Settlement and severance agreements: </a:t>
            </a:r>
            <a:r>
              <a:rPr lang="en-US" sz="2800" dirty="0">
                <a:solidFill>
                  <a:schemeClr val="accent2">
                    <a:lumMod val="75000"/>
                  </a:schemeClr>
                </a:solidFill>
              </a:rPr>
              <a:t>section 2.20</a:t>
            </a:r>
          </a:p>
          <a:p>
            <a:pPr marL="0" indent="0">
              <a:spcAft>
                <a:spcPts val="1200"/>
              </a:spcAft>
              <a:buNone/>
            </a:pPr>
            <a:r>
              <a:rPr lang="en-US" sz="2800" dirty="0">
                <a:solidFill>
                  <a:schemeClr val="accent4">
                    <a:lumMod val="10000"/>
                  </a:schemeClr>
                </a:solidFill>
                <a:sym typeface="Wingdings" panose="05000000000000000000" pitchFamily="2" charset="2"/>
              </a:rPr>
              <a:t> Some redactions allowed</a:t>
            </a:r>
            <a:endParaRPr lang="en-US" sz="2800" dirty="0">
              <a:solidFill>
                <a:schemeClr val="accent4">
                  <a:lumMod val="10000"/>
                </a:schemeClr>
              </a:solidFill>
            </a:endParaRPr>
          </a:p>
          <a:p>
            <a:pPr marL="0" indent="0">
              <a:buNone/>
            </a:pPr>
            <a:endParaRPr lang="en-US" dirty="0">
              <a:solidFill>
                <a:schemeClr val="accent4">
                  <a:lumMod val="10000"/>
                </a:schemeClr>
              </a:solidFill>
            </a:endParaRP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1441843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884238"/>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6600"/>
                </a:solidFill>
                <a:effectLst/>
                <a:uLnTx/>
                <a:uFillTx/>
                <a:latin typeface="Arial" pitchFamily="34" charset="0"/>
                <a:ea typeface="+mj-ea"/>
                <a:cs typeface="Arial" pitchFamily="34" charset="0"/>
              </a:rPr>
              <a:t>Record Held by Agent</a:t>
            </a:r>
          </a:p>
        </p:txBody>
      </p:sp>
      <p:sp>
        <p:nvSpPr>
          <p:cNvPr id="4" name="Rectangle 3"/>
          <p:cNvSpPr/>
          <p:nvPr/>
        </p:nvSpPr>
        <p:spPr>
          <a:xfrm>
            <a:off x="609600" y="1600200"/>
            <a:ext cx="8077200" cy="4708981"/>
          </a:xfrm>
          <a:prstGeom prst="rect">
            <a:avLst/>
          </a:prstGeom>
        </p:spPr>
        <p:txBody>
          <a:bodyPr wrap="square">
            <a:spAutoFit/>
          </a:bodyPr>
          <a:lstStyle/>
          <a:p>
            <a:pPr>
              <a:buNone/>
            </a:pPr>
            <a:r>
              <a:rPr lang="en-US" sz="2800" dirty="0">
                <a:latin typeface="Arial" pitchFamily="34" charset="0"/>
                <a:cs typeface="Arial" pitchFamily="34" charset="0"/>
              </a:rPr>
              <a:t>	</a:t>
            </a:r>
            <a:r>
              <a:rPr lang="en-US" sz="2800" dirty="0">
                <a:solidFill>
                  <a:schemeClr val="accent4">
                    <a:lumMod val="10000"/>
                  </a:schemeClr>
                </a:solidFill>
                <a:latin typeface="Arial" pitchFamily="34" charset="0"/>
                <a:cs typeface="Arial" pitchFamily="34" charset="0"/>
              </a:rPr>
              <a:t>A public record that is not in the possession of a public body but is in the possession of a party with whom the agency has contracted </a:t>
            </a:r>
            <a:r>
              <a:rPr lang="en-US" sz="2800" i="1" dirty="0">
                <a:solidFill>
                  <a:schemeClr val="accent2">
                    <a:lumMod val="75000"/>
                  </a:schemeClr>
                </a:solidFill>
                <a:latin typeface="Arial" pitchFamily="34" charset="0"/>
                <a:cs typeface="Arial" pitchFamily="34" charset="0"/>
              </a:rPr>
              <a:t>to perform a governmental function</a:t>
            </a:r>
            <a:r>
              <a:rPr lang="en-US" sz="2800" i="1" dirty="0">
                <a:solidFill>
                  <a:srgbClr val="FFFF99"/>
                </a:solidFill>
                <a:latin typeface="Arial" pitchFamily="34" charset="0"/>
                <a:cs typeface="Arial" pitchFamily="34" charset="0"/>
              </a:rPr>
              <a:t> </a:t>
            </a:r>
            <a:r>
              <a:rPr lang="en-US" sz="2800" dirty="0">
                <a:solidFill>
                  <a:schemeClr val="accent4">
                    <a:lumMod val="10000"/>
                  </a:schemeClr>
                </a:solidFill>
                <a:latin typeface="Arial" pitchFamily="34" charset="0"/>
                <a:cs typeface="Arial" pitchFamily="34" charset="0"/>
              </a:rPr>
              <a:t>on behalf of the public body, and that</a:t>
            </a:r>
            <a:r>
              <a:rPr lang="en-US" sz="2800" dirty="0">
                <a:latin typeface="Arial" pitchFamily="34" charset="0"/>
                <a:cs typeface="Arial" pitchFamily="34" charset="0"/>
              </a:rPr>
              <a:t> </a:t>
            </a:r>
            <a:r>
              <a:rPr lang="en-US" sz="2800" i="1" dirty="0">
                <a:solidFill>
                  <a:schemeClr val="accent2">
                    <a:lumMod val="75000"/>
                  </a:schemeClr>
                </a:solidFill>
                <a:latin typeface="Arial" pitchFamily="34" charset="0"/>
                <a:cs typeface="Arial" pitchFamily="34" charset="0"/>
              </a:rPr>
              <a:t>directly relates to the governmental function</a:t>
            </a:r>
            <a:r>
              <a:rPr lang="en-US" sz="2800" i="1" dirty="0">
                <a:latin typeface="Arial" pitchFamily="34" charset="0"/>
                <a:cs typeface="Arial" pitchFamily="34" charset="0"/>
              </a:rPr>
              <a:t> </a:t>
            </a:r>
            <a:r>
              <a:rPr lang="en-US" sz="2800" dirty="0">
                <a:solidFill>
                  <a:schemeClr val="accent4">
                    <a:lumMod val="10000"/>
                  </a:schemeClr>
                </a:solidFill>
                <a:latin typeface="Arial" pitchFamily="34" charset="0"/>
                <a:cs typeface="Arial" pitchFamily="34" charset="0"/>
              </a:rPr>
              <a:t>and is </a:t>
            </a:r>
            <a:r>
              <a:rPr lang="en-US" sz="2800" i="1" dirty="0">
                <a:solidFill>
                  <a:schemeClr val="accent2">
                    <a:lumMod val="75000"/>
                  </a:schemeClr>
                </a:solidFill>
                <a:latin typeface="Arial" pitchFamily="34" charset="0"/>
                <a:cs typeface="Arial" pitchFamily="34" charset="0"/>
              </a:rPr>
              <a:t>not otherwise exempt</a:t>
            </a:r>
            <a:r>
              <a:rPr lang="en-US" sz="2800" dirty="0">
                <a:solidFill>
                  <a:schemeClr val="accent2">
                    <a:lumMod val="75000"/>
                  </a:schemeClr>
                </a:solidFill>
                <a:latin typeface="Arial" pitchFamily="34" charset="0"/>
                <a:cs typeface="Arial" pitchFamily="34" charset="0"/>
              </a:rPr>
              <a:t> </a:t>
            </a:r>
            <a:r>
              <a:rPr lang="en-US" sz="2800" dirty="0">
                <a:solidFill>
                  <a:schemeClr val="accent4">
                    <a:lumMod val="10000"/>
                  </a:schemeClr>
                </a:solidFill>
                <a:latin typeface="Arial" pitchFamily="34" charset="0"/>
                <a:cs typeface="Arial" pitchFamily="34" charset="0"/>
              </a:rPr>
              <a:t>under this Act, shall be considered a public record of the public body, for purposes of this Act. </a:t>
            </a:r>
          </a:p>
          <a:p>
            <a:pPr>
              <a:buNone/>
            </a:pPr>
            <a:r>
              <a:rPr lang="en-US" sz="2800" dirty="0">
                <a:solidFill>
                  <a:schemeClr val="accent4">
                    <a:lumMod val="10000"/>
                  </a:schemeClr>
                </a:solidFill>
                <a:latin typeface="Arial" pitchFamily="34" charset="0"/>
                <a:cs typeface="Arial" pitchFamily="34" charset="0"/>
              </a:rPr>
              <a:t>5 ILCS 140/7(2)   </a:t>
            </a:r>
          </a:p>
          <a:p>
            <a:pPr>
              <a:buNone/>
            </a:pPr>
            <a:r>
              <a:rPr lang="en-US" sz="2400" i="1" dirty="0">
                <a:solidFill>
                  <a:schemeClr val="accent4">
                    <a:lumMod val="10000"/>
                  </a:schemeClr>
                </a:solidFill>
                <a:latin typeface="Arial" pitchFamily="34" charset="0"/>
                <a:cs typeface="Arial" pitchFamily="34" charset="0"/>
              </a:rPr>
              <a:t>Better Government Ass'n v. Illinois High School Ass'n</a:t>
            </a:r>
            <a:r>
              <a:rPr lang="en-US" sz="2400" dirty="0">
                <a:solidFill>
                  <a:schemeClr val="accent4">
                    <a:lumMod val="10000"/>
                  </a:schemeClr>
                </a:solidFill>
                <a:latin typeface="Arial" pitchFamily="34" charset="0"/>
                <a:cs typeface="Arial" pitchFamily="34" charset="0"/>
              </a:rPr>
              <a:t>, 2017 IL 121124 (2017)</a:t>
            </a:r>
          </a:p>
        </p:txBody>
      </p:sp>
    </p:spTree>
    <p:extLst>
      <p:ext uri="{BB962C8B-B14F-4D97-AF65-F5344CB8AC3E}">
        <p14:creationId xmlns:p14="http://schemas.microsoft.com/office/powerpoint/2010/main" val="39247869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457200" y="533400"/>
            <a:ext cx="8229600" cy="884238"/>
          </a:xfrm>
          <a:prstGeom prst="rect">
            <a:avLst/>
          </a:prstGeom>
        </p:spPr>
        <p:txBody>
          <a:body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4400" b="1" i="0" u="none" strike="noStrike" kern="0" cap="none" spc="0" normalizeH="0" baseline="0" noProof="0" dirty="0">
                <a:ln>
                  <a:noFill/>
                </a:ln>
                <a:solidFill>
                  <a:srgbClr val="FF6600"/>
                </a:solidFill>
                <a:effectLst/>
                <a:uLnTx/>
                <a:uFillTx/>
                <a:latin typeface="Arial" pitchFamily="34" charset="0"/>
                <a:ea typeface="+mj-ea"/>
                <a:cs typeface="Arial" pitchFamily="34" charset="0"/>
              </a:rPr>
              <a:t>Record Held by Agent</a:t>
            </a:r>
          </a:p>
        </p:txBody>
      </p:sp>
      <p:sp>
        <p:nvSpPr>
          <p:cNvPr id="4" name="Rectangle 3"/>
          <p:cNvSpPr/>
          <p:nvPr/>
        </p:nvSpPr>
        <p:spPr>
          <a:xfrm>
            <a:off x="609600" y="1371600"/>
            <a:ext cx="8077200" cy="5878532"/>
          </a:xfrm>
          <a:prstGeom prst="rect">
            <a:avLst/>
          </a:prstGeom>
        </p:spPr>
        <p:txBody>
          <a:bodyPr wrap="square">
            <a:spAutoFit/>
          </a:bodyPr>
          <a:lstStyle/>
          <a:p>
            <a:pPr>
              <a:buNone/>
            </a:pPr>
            <a:r>
              <a:rPr lang="en-US" sz="2200" dirty="0">
                <a:solidFill>
                  <a:schemeClr val="bg1">
                    <a:lumMod val="50000"/>
                  </a:schemeClr>
                </a:solidFill>
                <a:latin typeface="Arial" pitchFamily="34" charset="0"/>
                <a:cs typeface="Arial" pitchFamily="34" charset="0"/>
              </a:rPr>
              <a:t>Examples of public records in the possession of contractors:</a:t>
            </a:r>
            <a:br>
              <a:rPr lang="en-US" sz="2800" b="1" dirty="0">
                <a:solidFill>
                  <a:schemeClr val="bg1">
                    <a:lumMod val="50000"/>
                  </a:schemeClr>
                </a:solidFill>
                <a:latin typeface="Arial" pitchFamily="34" charset="0"/>
                <a:cs typeface="Arial" pitchFamily="34" charset="0"/>
              </a:rPr>
            </a:br>
            <a:endParaRPr lang="en-US" sz="1400" b="1"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r>
              <a:rPr lang="en-US" sz="2000" b="1" dirty="0">
                <a:solidFill>
                  <a:schemeClr val="accent2">
                    <a:lumMod val="75000"/>
                  </a:schemeClr>
                </a:solidFill>
                <a:latin typeface="Arial" pitchFamily="34" charset="0"/>
                <a:cs typeface="Arial" pitchFamily="34" charset="0"/>
              </a:rPr>
              <a:t>External auditor’s work papers and notes</a:t>
            </a:r>
            <a:r>
              <a:rPr lang="en-US" sz="2000" dirty="0">
                <a:solidFill>
                  <a:schemeClr val="accent2">
                    <a:lumMod val="75000"/>
                  </a:schemeClr>
                </a:solidFill>
                <a:latin typeface="Arial" pitchFamily="34" charset="0"/>
                <a:cs typeface="Arial" pitchFamily="34" charset="0"/>
              </a:rPr>
              <a:t>.</a:t>
            </a:r>
            <a:r>
              <a:rPr lang="en-US" sz="2000" dirty="0">
                <a:solidFill>
                  <a:schemeClr val="bg1">
                    <a:lumMod val="50000"/>
                  </a:schemeClr>
                </a:solidFill>
                <a:latin typeface="Arial" pitchFamily="34" charset="0"/>
                <a:cs typeface="Arial" pitchFamily="34" charset="0"/>
              </a:rPr>
              <a:t> Ill. Att’y Gen. PAC Req. Rev. Ltr. 57836, issued September 10, 2019.</a:t>
            </a:r>
            <a:br>
              <a:rPr lang="en-US" sz="2000" dirty="0">
                <a:solidFill>
                  <a:schemeClr val="bg1">
                    <a:lumMod val="50000"/>
                  </a:schemeClr>
                </a:solidFill>
                <a:latin typeface="Arial" pitchFamily="34" charset="0"/>
                <a:cs typeface="Arial" pitchFamily="34" charset="0"/>
              </a:rPr>
            </a:br>
            <a:endParaRPr lang="en-US" sz="1000"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r>
              <a:rPr lang="en-US" sz="2000" b="1" dirty="0">
                <a:solidFill>
                  <a:schemeClr val="accent2">
                    <a:lumMod val="75000"/>
                  </a:schemeClr>
                </a:solidFill>
                <a:latin typeface="Arial" pitchFamily="34" charset="0"/>
                <a:cs typeface="Arial" pitchFamily="34" charset="0"/>
              </a:rPr>
              <a:t>Engineering firm’s records related to the design of a public sidewalk and curb improvement project.</a:t>
            </a:r>
            <a:r>
              <a:rPr lang="en-US" sz="2000" dirty="0">
                <a:solidFill>
                  <a:schemeClr val="bg1">
                    <a:lumMod val="50000"/>
                  </a:schemeClr>
                </a:solidFill>
                <a:latin typeface="Arial" pitchFamily="34" charset="0"/>
                <a:cs typeface="Arial" pitchFamily="34" charset="0"/>
              </a:rPr>
              <a:t>  Ill. Att'y Gen. Pub. Acc. Op. No. 13-018, issued December 3, 2013. </a:t>
            </a:r>
            <a:br>
              <a:rPr lang="en-US" sz="2000" dirty="0">
                <a:solidFill>
                  <a:schemeClr val="bg1">
                    <a:lumMod val="50000"/>
                  </a:schemeClr>
                </a:solidFill>
                <a:latin typeface="Arial" pitchFamily="34" charset="0"/>
                <a:cs typeface="Arial" pitchFamily="34" charset="0"/>
              </a:rPr>
            </a:br>
            <a:endParaRPr lang="en-US" sz="1000"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r>
              <a:rPr lang="en-US" sz="2000" b="1" dirty="0">
                <a:solidFill>
                  <a:schemeClr val="accent2">
                    <a:lumMod val="75000"/>
                  </a:schemeClr>
                </a:solidFill>
                <a:latin typeface="Arial" pitchFamily="34" charset="0"/>
                <a:cs typeface="Arial" pitchFamily="34" charset="0"/>
              </a:rPr>
              <a:t>Sewer repair contractor’s certified payroll records.</a:t>
            </a:r>
            <a:r>
              <a:rPr lang="en-US" sz="2000" dirty="0">
                <a:solidFill>
                  <a:schemeClr val="bg1">
                    <a:lumMod val="50000"/>
                  </a:schemeClr>
                </a:solidFill>
                <a:latin typeface="Arial" pitchFamily="34" charset="0"/>
                <a:cs typeface="Arial" pitchFamily="34" charset="0"/>
              </a:rPr>
              <a:t> Ill. Att’y Gen. PAC Req. Rev. Ltr. 50115, issued November 16, 2017.</a:t>
            </a:r>
            <a:br>
              <a:rPr lang="en-US" sz="2000" dirty="0">
                <a:solidFill>
                  <a:schemeClr val="bg1">
                    <a:lumMod val="50000"/>
                  </a:schemeClr>
                </a:solidFill>
                <a:latin typeface="Arial" pitchFamily="34" charset="0"/>
                <a:cs typeface="Arial" pitchFamily="34" charset="0"/>
              </a:rPr>
            </a:br>
            <a:endParaRPr lang="en-US" sz="1000"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r>
              <a:rPr lang="en-US" sz="2000" b="1" dirty="0">
                <a:solidFill>
                  <a:schemeClr val="accent2">
                    <a:lumMod val="75000"/>
                  </a:schemeClr>
                </a:solidFill>
                <a:latin typeface="Arial" pitchFamily="34" charset="0"/>
                <a:cs typeface="Arial" pitchFamily="34" charset="0"/>
              </a:rPr>
              <a:t>Attorney’s records directly relating to the defense of the public body.</a:t>
            </a:r>
            <a:r>
              <a:rPr lang="en-US" sz="2000" dirty="0">
                <a:solidFill>
                  <a:schemeClr val="bg1">
                    <a:lumMod val="50000"/>
                  </a:schemeClr>
                </a:solidFill>
                <a:latin typeface="Arial" pitchFamily="34" charset="0"/>
                <a:cs typeface="Arial" pitchFamily="34" charset="0"/>
              </a:rPr>
              <a:t> Ill. Att’y Gen. PAC Req. Rev. Ltr. 43089, issued October 6, 2017.</a:t>
            </a:r>
            <a:br>
              <a:rPr lang="en-US" sz="2000" dirty="0">
                <a:solidFill>
                  <a:schemeClr val="bg1">
                    <a:lumMod val="50000"/>
                  </a:schemeClr>
                </a:solidFill>
                <a:latin typeface="Arial" pitchFamily="34" charset="0"/>
                <a:cs typeface="Arial" pitchFamily="34" charset="0"/>
              </a:rPr>
            </a:br>
            <a:endParaRPr lang="en-US" sz="1000"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r>
              <a:rPr lang="en-US" sz="2000" b="1" dirty="0">
                <a:solidFill>
                  <a:schemeClr val="accent2">
                    <a:lumMod val="75000"/>
                  </a:schemeClr>
                </a:solidFill>
                <a:latin typeface="Arial" pitchFamily="34" charset="0"/>
                <a:cs typeface="Arial" pitchFamily="34" charset="0"/>
              </a:rPr>
              <a:t>Emergency transport contractor’s records regarding response and transport times.</a:t>
            </a:r>
            <a:r>
              <a:rPr lang="en-US" sz="2000" b="1" dirty="0">
                <a:solidFill>
                  <a:schemeClr val="bg1">
                    <a:lumMod val="50000"/>
                  </a:schemeClr>
                </a:solidFill>
                <a:latin typeface="Arial" pitchFamily="34" charset="0"/>
                <a:cs typeface="Arial" pitchFamily="34" charset="0"/>
              </a:rPr>
              <a:t> </a:t>
            </a:r>
            <a:r>
              <a:rPr lang="en-US" sz="2000" dirty="0">
                <a:solidFill>
                  <a:schemeClr val="bg1">
                    <a:lumMod val="50000"/>
                  </a:schemeClr>
                </a:solidFill>
                <a:latin typeface="Arial" pitchFamily="34" charset="0"/>
                <a:cs typeface="Arial" pitchFamily="34" charset="0"/>
              </a:rPr>
              <a:t>Ill. Att’y Gen. PAC Req. Rev. Ltr. 45910, issued August 29, 2017.</a:t>
            </a:r>
          </a:p>
          <a:p>
            <a:pPr marL="342900" indent="-342900">
              <a:buFont typeface="Arial" panose="020B0604020202020204" pitchFamily="34" charset="0"/>
              <a:buChar char="•"/>
            </a:pPr>
            <a:endParaRPr lang="en-US" sz="2000" dirty="0">
              <a:solidFill>
                <a:schemeClr val="bg1">
                  <a:lumMod val="50000"/>
                </a:schemeClr>
              </a:solidFill>
              <a:latin typeface="Arial" pitchFamily="34" charset="0"/>
              <a:cs typeface="Arial" pitchFamily="34" charset="0"/>
            </a:endParaRPr>
          </a:p>
          <a:p>
            <a:pPr marL="342900" indent="-342900">
              <a:buFont typeface="Arial" panose="020B0604020202020204" pitchFamily="34" charset="0"/>
              <a:buChar char="•"/>
            </a:pPr>
            <a:endParaRPr lang="en-US" sz="2000"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2741694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FOIA Requests</a:t>
            </a:r>
          </a:p>
        </p:txBody>
      </p:sp>
      <p:sp>
        <p:nvSpPr>
          <p:cNvPr id="3" name="Content Placeholder 2"/>
          <p:cNvSpPr>
            <a:spLocks noGrp="1"/>
          </p:cNvSpPr>
          <p:nvPr>
            <p:ph idx="1"/>
          </p:nvPr>
        </p:nvSpPr>
        <p:spPr>
          <a:xfrm>
            <a:off x="457200" y="1295401"/>
            <a:ext cx="8229600" cy="4830763"/>
          </a:xfrm>
        </p:spPr>
        <p:txBody>
          <a:bodyPr/>
          <a:lstStyle/>
          <a:p>
            <a:pPr>
              <a:buFont typeface="Arial" panose="020B0604020202020204" pitchFamily="34" charset="0"/>
              <a:buChar char="•"/>
            </a:pPr>
            <a:r>
              <a:rPr lang="en-US" dirty="0">
                <a:solidFill>
                  <a:schemeClr val="accent4">
                    <a:lumMod val="10000"/>
                  </a:schemeClr>
                </a:solidFill>
              </a:rPr>
              <a:t>    In writing, directed to the public body.</a:t>
            </a:r>
          </a:p>
          <a:p>
            <a:pPr>
              <a:buFont typeface="Arial" panose="020B0604020202020204" pitchFamily="34" charset="0"/>
              <a:buChar char="•"/>
            </a:pPr>
            <a:r>
              <a:rPr lang="en-US" dirty="0">
                <a:solidFill>
                  <a:schemeClr val="accent4">
                    <a:lumMod val="10000"/>
                  </a:schemeClr>
                </a:solidFill>
              </a:rPr>
              <a:t>    Oral requests </a:t>
            </a:r>
            <a:r>
              <a:rPr lang="en-US" i="1" dirty="0">
                <a:solidFill>
                  <a:schemeClr val="accent4">
                    <a:lumMod val="10000"/>
                  </a:schemeClr>
                </a:solidFill>
              </a:rPr>
              <a:t>may </a:t>
            </a:r>
            <a:r>
              <a:rPr lang="en-US" dirty="0">
                <a:solidFill>
                  <a:schemeClr val="accent4">
                    <a:lumMod val="10000"/>
                  </a:schemeClr>
                </a:solidFill>
              </a:rPr>
              <a:t>be honored.  </a:t>
            </a:r>
          </a:p>
          <a:p>
            <a:pPr>
              <a:buFont typeface="Arial" panose="020B0604020202020204" pitchFamily="34" charset="0"/>
              <a:buChar char="•"/>
            </a:pPr>
            <a:r>
              <a:rPr lang="en-US" dirty="0">
                <a:solidFill>
                  <a:schemeClr val="accent4">
                    <a:lumMod val="10000"/>
                  </a:schemeClr>
                </a:solidFill>
              </a:rPr>
              <a:t>   </a:t>
            </a:r>
            <a:r>
              <a:rPr lang="en-US" dirty="0"/>
              <a:t> </a:t>
            </a:r>
            <a:r>
              <a:rPr lang="en-US" dirty="0">
                <a:solidFill>
                  <a:schemeClr val="accent4">
                    <a:lumMod val="10000"/>
                  </a:schemeClr>
                </a:solidFill>
              </a:rPr>
              <a:t>Standard form </a:t>
            </a:r>
            <a:r>
              <a:rPr lang="en-US" i="1" dirty="0">
                <a:solidFill>
                  <a:schemeClr val="bg1">
                    <a:lumMod val="50000"/>
                  </a:schemeClr>
                </a:solidFill>
              </a:rPr>
              <a:t>may not </a:t>
            </a:r>
            <a:r>
              <a:rPr lang="en-US" dirty="0">
                <a:solidFill>
                  <a:schemeClr val="accent4">
                    <a:lumMod val="10000"/>
                  </a:schemeClr>
                </a:solidFill>
              </a:rPr>
              <a:t>be required.</a:t>
            </a:r>
          </a:p>
          <a:p>
            <a:pPr>
              <a:buFont typeface="Arial" panose="020B0604020202020204" pitchFamily="34" charset="0"/>
              <a:buChar char="•"/>
            </a:pPr>
            <a:r>
              <a:rPr lang="en-US" dirty="0">
                <a:solidFill>
                  <a:schemeClr val="accent4">
                    <a:lumMod val="10000"/>
                  </a:schemeClr>
                </a:solidFill>
              </a:rPr>
              <a:t>   </a:t>
            </a:r>
            <a:r>
              <a:rPr lang="en-US" dirty="0"/>
              <a:t> </a:t>
            </a:r>
            <a:r>
              <a:rPr lang="en-US" dirty="0">
                <a:solidFill>
                  <a:schemeClr val="accent4">
                    <a:lumMod val="10000"/>
                  </a:schemeClr>
                </a:solidFill>
              </a:rPr>
              <a:t>Public body </a:t>
            </a:r>
            <a:r>
              <a:rPr lang="en-US" i="1" dirty="0">
                <a:solidFill>
                  <a:schemeClr val="accent4">
                    <a:lumMod val="10000"/>
                  </a:schemeClr>
                </a:solidFill>
              </a:rPr>
              <a:t>may not require </a:t>
            </a:r>
            <a:r>
              <a:rPr lang="en-US" dirty="0">
                <a:solidFill>
                  <a:schemeClr val="accent4">
                    <a:lumMod val="10000"/>
                  </a:schemeClr>
                </a:solidFill>
              </a:rPr>
              <a:t>requester to specify a purpose, </a:t>
            </a:r>
            <a:r>
              <a:rPr lang="en-US" i="1" dirty="0">
                <a:solidFill>
                  <a:schemeClr val="accent4">
                    <a:lumMod val="10000"/>
                  </a:schemeClr>
                </a:solidFill>
              </a:rPr>
              <a:t>except </a:t>
            </a:r>
            <a:r>
              <a:rPr lang="en-US" dirty="0">
                <a:solidFill>
                  <a:schemeClr val="accent4">
                    <a:lumMod val="10000"/>
                  </a:schemeClr>
                </a:solidFill>
              </a:rPr>
              <a:t>to determine whether the request is for a 	commercial purpose.</a:t>
            </a:r>
          </a:p>
          <a:p>
            <a:pPr>
              <a:buFont typeface="Arial" panose="020B0604020202020204" pitchFamily="34" charset="0"/>
              <a:buChar char="•"/>
            </a:pPr>
            <a:r>
              <a:rPr lang="en-US" dirty="0">
                <a:solidFill>
                  <a:schemeClr val="accent4">
                    <a:lumMod val="10000"/>
                  </a:schemeClr>
                </a:solidFill>
              </a:rPr>
              <a:t>    Forward immediately to FOIA officer.</a:t>
            </a:r>
          </a:p>
          <a:p>
            <a:pPr marL="0" indent="0">
              <a:buNone/>
            </a:pPr>
            <a:r>
              <a:rPr lang="en-US" dirty="0">
                <a:solidFill>
                  <a:schemeClr val="accent4">
                    <a:lumMod val="10000"/>
                  </a:schemeClr>
                </a:solidFill>
              </a:rPr>
              <a:t>5 ILCS 140/3(c)</a:t>
            </a:r>
            <a:endParaRPr lang="en-US" i="1" dirty="0">
              <a:solidFill>
                <a:schemeClr val="accent4">
                  <a:lumMod val="10000"/>
                </a:schemeClr>
              </a:solidFill>
            </a:endParaRPr>
          </a:p>
          <a:p>
            <a:pPr>
              <a:buNone/>
            </a:pPr>
            <a:endParaRPr lang="en-US" dirty="0"/>
          </a:p>
        </p:txBody>
      </p:sp>
    </p:spTree>
    <p:extLst>
      <p:ext uri="{BB962C8B-B14F-4D97-AF65-F5344CB8AC3E}">
        <p14:creationId xmlns:p14="http://schemas.microsoft.com/office/powerpoint/2010/main" val="39512473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533400"/>
            <a:ext cx="8229600" cy="1219200"/>
          </a:xfrm>
        </p:spPr>
        <p:txBody>
          <a:bodyPr/>
          <a:lstStyle/>
          <a:p>
            <a:pPr eaLnBrk="1" hangingPunct="1"/>
            <a:r>
              <a:rPr lang="en-US" dirty="0"/>
              <a:t>Time for Responding</a:t>
            </a:r>
          </a:p>
        </p:txBody>
      </p:sp>
      <p:sp>
        <p:nvSpPr>
          <p:cNvPr id="10243" name="Rectangle 3"/>
          <p:cNvSpPr>
            <a:spLocks noGrp="1" noChangeArrowheads="1"/>
          </p:cNvSpPr>
          <p:nvPr>
            <p:ph idx="1"/>
          </p:nvPr>
        </p:nvSpPr>
        <p:spPr>
          <a:xfrm>
            <a:off x="457200" y="1752600"/>
            <a:ext cx="8229600" cy="4068763"/>
          </a:xfrm>
        </p:spPr>
        <p:txBody>
          <a:bodyPr/>
          <a:lstStyle/>
          <a:p>
            <a:pPr eaLnBrk="1" hangingPunct="1">
              <a:buFont typeface="Arial" panose="020B0604020202020204" pitchFamily="34" charset="0"/>
              <a:buChar char="•"/>
            </a:pPr>
            <a:r>
              <a:rPr lang="en-US" sz="3600" dirty="0">
                <a:solidFill>
                  <a:schemeClr val="accent4">
                    <a:lumMod val="10000"/>
                  </a:schemeClr>
                </a:solidFill>
              </a:rPr>
              <a:t>5 business days after receipt of a request (non-commercial).  </a:t>
            </a:r>
          </a:p>
          <a:p>
            <a:pPr eaLnBrk="1" hangingPunct="1">
              <a:buFont typeface="Arial" panose="020B0604020202020204" pitchFamily="34" charset="0"/>
              <a:buChar char="•"/>
            </a:pPr>
            <a:r>
              <a:rPr lang="en-US" sz="3600" dirty="0">
                <a:solidFill>
                  <a:schemeClr val="accent4">
                    <a:lumMod val="10000"/>
                  </a:schemeClr>
                </a:solidFill>
              </a:rPr>
              <a:t>Public body may extend response time</a:t>
            </a:r>
            <a:r>
              <a:rPr lang="en-US" sz="3600" dirty="0">
                <a:solidFill>
                  <a:schemeClr val="accent2">
                    <a:lumMod val="75000"/>
                  </a:schemeClr>
                </a:solidFill>
              </a:rPr>
              <a:t> </a:t>
            </a:r>
            <a:r>
              <a:rPr lang="en-US" sz="3600" dirty="0">
                <a:solidFill>
                  <a:schemeClr val="accent4">
                    <a:lumMod val="10000"/>
                  </a:schemeClr>
                </a:solidFill>
              </a:rPr>
              <a:t>for an additional 5 business days for one of seven reasons specified in the Act.</a:t>
            </a:r>
          </a:p>
          <a:p>
            <a:pPr eaLnBrk="1" hangingPunct="1">
              <a:buClr>
                <a:schemeClr val="tx1"/>
              </a:buClr>
              <a:buFontTx/>
              <a:buNone/>
            </a:pPr>
            <a:r>
              <a:rPr lang="en-US" sz="2800" dirty="0">
                <a:solidFill>
                  <a:schemeClr val="accent4">
                    <a:lumMod val="10000"/>
                  </a:schemeClr>
                </a:solidFill>
              </a:rPr>
              <a:t>5 ILCS 140/3(d),(e)</a:t>
            </a:r>
          </a:p>
        </p:txBody>
      </p:sp>
    </p:spTree>
    <p:extLst>
      <p:ext uri="{BB962C8B-B14F-4D97-AF65-F5344CB8AC3E}">
        <p14:creationId xmlns:p14="http://schemas.microsoft.com/office/powerpoint/2010/main" val="9121273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b="1" dirty="0">
                <a:solidFill>
                  <a:srgbClr val="FF6600"/>
                </a:solidFill>
              </a:rPr>
              <a:t>Public Access Counselor</a:t>
            </a:r>
          </a:p>
        </p:txBody>
      </p:sp>
      <p:sp>
        <p:nvSpPr>
          <p:cNvPr id="4098" name="Rectangle 3"/>
          <p:cNvSpPr>
            <a:spLocks noGrp="1" noChangeArrowheads="1"/>
          </p:cNvSpPr>
          <p:nvPr>
            <p:ph idx="1"/>
          </p:nvPr>
        </p:nvSpPr>
        <p:spPr>
          <a:xfrm>
            <a:off x="457200" y="1417639"/>
            <a:ext cx="8229600" cy="4708526"/>
          </a:xfrm>
        </p:spPr>
        <p:txBody>
          <a:bodyPr/>
          <a:lstStyle/>
          <a:p>
            <a:pPr eaLnBrk="1" hangingPunct="1">
              <a:buClr>
                <a:schemeClr val="tx1"/>
              </a:buClr>
              <a:buFontTx/>
              <a:buNone/>
            </a:pPr>
            <a:r>
              <a:rPr lang="en-US" dirty="0">
                <a:solidFill>
                  <a:schemeClr val="bg1">
                    <a:lumMod val="50000"/>
                  </a:schemeClr>
                </a:solidFill>
              </a:rPr>
              <a:t>Position within the Attorney General’s Office</a:t>
            </a:r>
          </a:p>
          <a:p>
            <a:pPr lvl="1" eaLnBrk="1" hangingPunct="1">
              <a:buFont typeface="Arial" panose="020B0604020202020204" pitchFamily="34" charset="0"/>
              <a:buChar char="•"/>
            </a:pPr>
            <a:r>
              <a:rPr lang="en-US" dirty="0">
                <a:solidFill>
                  <a:schemeClr val="accent4">
                    <a:lumMod val="10000"/>
                  </a:schemeClr>
                </a:solidFill>
              </a:rPr>
              <a:t>Created by amendments to FOIA effective January 1, 2010.</a:t>
            </a:r>
          </a:p>
          <a:p>
            <a:pPr lvl="1" eaLnBrk="1" hangingPunct="1">
              <a:buFont typeface="Arial" panose="020B0604020202020204" pitchFamily="34" charset="0"/>
              <a:buChar char="•"/>
            </a:pPr>
            <a:r>
              <a:rPr lang="en-US" dirty="0">
                <a:solidFill>
                  <a:schemeClr val="accent4">
                    <a:lumMod val="10000"/>
                  </a:schemeClr>
                </a:solidFill>
              </a:rPr>
              <a:t>To provide advice and education with respect to FOIA and OMA;</a:t>
            </a:r>
          </a:p>
          <a:p>
            <a:pPr lvl="1" eaLnBrk="1" hangingPunct="1">
              <a:buFont typeface="Arial" panose="020B0604020202020204" pitchFamily="34" charset="0"/>
              <a:buChar char="•"/>
            </a:pPr>
            <a:r>
              <a:rPr lang="en-US" dirty="0">
                <a:solidFill>
                  <a:schemeClr val="accent4">
                    <a:lumMod val="10000"/>
                  </a:schemeClr>
                </a:solidFill>
              </a:rPr>
              <a:t>To resolve complaints concerning compliance with FOIA and OMA without litigation.</a:t>
            </a:r>
            <a:r>
              <a:rPr lang="en-US" sz="2400" dirty="0">
                <a:solidFill>
                  <a:schemeClr val="accent4">
                    <a:lumMod val="10000"/>
                  </a:schemeClr>
                </a:solidFill>
              </a:rPr>
              <a:t> </a:t>
            </a:r>
          </a:p>
          <a:p>
            <a:pPr marL="457200" lvl="1" indent="0" eaLnBrk="1" hangingPunct="1">
              <a:buNone/>
            </a:pPr>
            <a:r>
              <a:rPr lang="en-US" dirty="0">
                <a:solidFill>
                  <a:schemeClr val="accent4">
                    <a:lumMod val="10000"/>
                  </a:schemeClr>
                </a:solidFill>
              </a:rPr>
              <a:t>15 ILCS 205(7)</a:t>
            </a:r>
          </a:p>
        </p:txBody>
      </p:sp>
    </p:spTree>
    <p:extLst>
      <p:ext uri="{BB962C8B-B14F-4D97-AF65-F5344CB8AC3E}">
        <p14:creationId xmlns:p14="http://schemas.microsoft.com/office/powerpoint/2010/main" val="353320511"/>
      </p:ext>
    </p:extLst>
  </p:cSld>
  <p:clrMapOvr>
    <a:masterClrMapping/>
  </p:clrMapOvr>
  <p:transition>
    <p:cu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Failure to Respond</a:t>
            </a:r>
          </a:p>
        </p:txBody>
      </p:sp>
      <p:sp>
        <p:nvSpPr>
          <p:cNvPr id="13314" name="Rectangle 3"/>
          <p:cNvSpPr>
            <a:spLocks noGrp="1" noChangeArrowheads="1"/>
          </p:cNvSpPr>
          <p:nvPr>
            <p:ph idx="1"/>
          </p:nvPr>
        </p:nvSpPr>
        <p:spPr>
          <a:xfrm>
            <a:off x="457200" y="1447800"/>
            <a:ext cx="8229600" cy="4525963"/>
          </a:xfrm>
        </p:spPr>
        <p:txBody>
          <a:bodyPr/>
          <a:lstStyle/>
          <a:p>
            <a:pPr eaLnBrk="1" hangingPunct="1">
              <a:buClr>
                <a:schemeClr val="tx1"/>
              </a:buClr>
              <a:buFontTx/>
              <a:buNone/>
            </a:pPr>
            <a:r>
              <a:rPr lang="en-US" dirty="0"/>
              <a:t> 		</a:t>
            </a:r>
            <a:r>
              <a:rPr lang="en-US" sz="2800" dirty="0">
                <a:solidFill>
                  <a:schemeClr val="accent4">
                    <a:lumMod val="10000"/>
                  </a:schemeClr>
                </a:solidFill>
              </a:rPr>
              <a:t>Failure to respond to a request within the time permitted is considered a </a:t>
            </a:r>
            <a:r>
              <a:rPr lang="en-US" sz="2800" b="1" i="1" dirty="0">
                <a:solidFill>
                  <a:schemeClr val="accent2">
                    <a:lumMod val="75000"/>
                  </a:schemeClr>
                </a:solidFill>
              </a:rPr>
              <a:t>denial</a:t>
            </a:r>
            <a:r>
              <a:rPr lang="en-US" sz="2800" dirty="0">
                <a:solidFill>
                  <a:schemeClr val="accent2">
                    <a:lumMod val="75000"/>
                  </a:schemeClr>
                </a:solidFill>
              </a:rPr>
              <a:t> </a:t>
            </a:r>
            <a:r>
              <a:rPr lang="en-US" sz="2800" dirty="0">
                <a:solidFill>
                  <a:schemeClr val="accent4">
                    <a:lumMod val="10000"/>
                  </a:schemeClr>
                </a:solidFill>
              </a:rPr>
              <a:t>of the request. </a:t>
            </a:r>
          </a:p>
          <a:p>
            <a:pPr eaLnBrk="1" hangingPunct="1">
              <a:buFont typeface="Arial" panose="020B0604020202020204" pitchFamily="34" charset="0"/>
              <a:buChar char="•"/>
            </a:pPr>
            <a:r>
              <a:rPr lang="en-US" sz="2800" dirty="0">
                <a:solidFill>
                  <a:schemeClr val="accent4">
                    <a:lumMod val="10000"/>
                  </a:schemeClr>
                </a:solidFill>
              </a:rPr>
              <a:t>A public body that fails to respond to a request within the time permitted, but then provides copies of the requested public records </a:t>
            </a:r>
            <a:r>
              <a:rPr lang="en-US" sz="2800" b="1" i="1" dirty="0">
                <a:solidFill>
                  <a:schemeClr val="accent2">
                    <a:lumMod val="75000"/>
                  </a:schemeClr>
                </a:solidFill>
              </a:rPr>
              <a:t>may not impose a fee</a:t>
            </a:r>
            <a:r>
              <a:rPr lang="en-US" sz="2800" i="1" dirty="0">
                <a:solidFill>
                  <a:schemeClr val="accent4">
                    <a:lumMod val="10000"/>
                  </a:schemeClr>
                </a:solidFill>
              </a:rPr>
              <a:t> </a:t>
            </a:r>
            <a:r>
              <a:rPr lang="en-US" sz="2800" dirty="0">
                <a:solidFill>
                  <a:schemeClr val="accent4">
                    <a:lumMod val="10000"/>
                  </a:schemeClr>
                </a:solidFill>
              </a:rPr>
              <a:t>for those copies.</a:t>
            </a:r>
          </a:p>
          <a:p>
            <a:pPr eaLnBrk="1" hangingPunct="1">
              <a:buFont typeface="Arial" panose="020B0604020202020204" pitchFamily="34" charset="0"/>
              <a:buChar char="•"/>
            </a:pPr>
            <a:r>
              <a:rPr lang="en-US" sz="2800" dirty="0">
                <a:solidFill>
                  <a:schemeClr val="accent4">
                    <a:lumMod val="10000"/>
                  </a:schemeClr>
                </a:solidFill>
              </a:rPr>
              <a:t>A public body that fails to respond to a request received </a:t>
            </a:r>
            <a:r>
              <a:rPr lang="en-US" sz="2800" b="1" i="1" dirty="0">
                <a:solidFill>
                  <a:schemeClr val="accent2">
                    <a:lumMod val="75000"/>
                  </a:schemeClr>
                </a:solidFill>
              </a:rPr>
              <a:t>may not treat the request as unduly burdensome</a:t>
            </a:r>
            <a:r>
              <a:rPr lang="en-US" sz="2800" dirty="0">
                <a:solidFill>
                  <a:schemeClr val="accent2">
                    <a:lumMod val="75000"/>
                  </a:schemeClr>
                </a:solidFill>
              </a:rPr>
              <a:t> </a:t>
            </a:r>
            <a:r>
              <a:rPr lang="en-US" sz="2800" dirty="0">
                <a:solidFill>
                  <a:schemeClr val="accent4">
                    <a:lumMod val="10000"/>
                  </a:schemeClr>
                </a:solidFill>
              </a:rPr>
              <a:t>under section 3(g).</a:t>
            </a:r>
          </a:p>
          <a:p>
            <a:pPr eaLnBrk="1" hangingPunct="1">
              <a:buClr>
                <a:schemeClr val="tx1"/>
              </a:buClr>
              <a:buFontTx/>
              <a:buNone/>
            </a:pPr>
            <a:r>
              <a:rPr lang="en-US" sz="2800" dirty="0">
                <a:solidFill>
                  <a:schemeClr val="accent4">
                    <a:lumMod val="10000"/>
                  </a:schemeClr>
                </a:solidFill>
              </a:rPr>
              <a:t>	5 ILCS 140/3(d)</a:t>
            </a:r>
          </a:p>
        </p:txBody>
      </p:sp>
    </p:spTree>
    <p:extLst>
      <p:ext uri="{BB962C8B-B14F-4D97-AF65-F5344CB8AC3E}">
        <p14:creationId xmlns:p14="http://schemas.microsoft.com/office/powerpoint/2010/main" val="18676959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6443"/>
            <a:ext cx="8229600" cy="1143000"/>
          </a:xfrm>
        </p:spPr>
        <p:txBody>
          <a:bodyPr/>
          <a:lstStyle/>
          <a:p>
            <a:r>
              <a:rPr lang="en-US" dirty="0"/>
              <a:t>FOIA Response</a:t>
            </a:r>
          </a:p>
        </p:txBody>
      </p:sp>
      <p:sp>
        <p:nvSpPr>
          <p:cNvPr id="11266" name="Content Placeholder 2"/>
          <p:cNvSpPr>
            <a:spLocks noGrp="1"/>
          </p:cNvSpPr>
          <p:nvPr>
            <p:ph idx="4294967295"/>
          </p:nvPr>
        </p:nvSpPr>
        <p:spPr>
          <a:xfrm>
            <a:off x="0" y="1295400"/>
            <a:ext cx="7924800" cy="1981200"/>
          </a:xfrm>
        </p:spPr>
        <p:txBody>
          <a:bodyPr/>
          <a:lstStyle/>
          <a:p>
            <a:pPr>
              <a:buFontTx/>
              <a:buNone/>
            </a:pPr>
            <a:r>
              <a:rPr lang="en-US" dirty="0"/>
              <a:t>		</a:t>
            </a:r>
            <a:r>
              <a:rPr lang="en-US" sz="2800" dirty="0">
                <a:solidFill>
                  <a:schemeClr val="accent4">
                    <a:lumMod val="10000"/>
                  </a:schemeClr>
                </a:solidFill>
              </a:rPr>
              <a:t>A FOIA request may be granted, denied, or granted in part and denied in part. </a:t>
            </a:r>
            <a:r>
              <a:rPr lang="en-US" sz="2800" b="1" i="1" dirty="0">
                <a:solidFill>
                  <a:schemeClr val="accent2">
                    <a:lumMod val="75000"/>
                  </a:schemeClr>
                </a:solidFill>
              </a:rPr>
              <a:t>If denying </a:t>
            </a:r>
            <a:r>
              <a:rPr lang="en-US" sz="2800" dirty="0">
                <a:solidFill>
                  <a:schemeClr val="accent4">
                    <a:lumMod val="10000"/>
                  </a:schemeClr>
                </a:solidFill>
              </a:rPr>
              <a:t>a request for public records the public body shall </a:t>
            </a:r>
            <a:r>
              <a:rPr lang="en-US" sz="2800" b="1" i="1" dirty="0">
                <a:solidFill>
                  <a:schemeClr val="accent2">
                    <a:lumMod val="75000"/>
                  </a:schemeClr>
                </a:solidFill>
              </a:rPr>
              <a:t>notify the requester in writing of</a:t>
            </a:r>
            <a:r>
              <a:rPr lang="en-US" sz="2800" dirty="0">
                <a:solidFill>
                  <a:schemeClr val="accent2">
                    <a:lumMod val="75000"/>
                  </a:schemeClr>
                </a:solidFill>
              </a:rPr>
              <a:t>:</a:t>
            </a:r>
          </a:p>
        </p:txBody>
      </p:sp>
      <p:sp>
        <p:nvSpPr>
          <p:cNvPr id="2" name="TextBox 1"/>
          <p:cNvSpPr txBox="1"/>
          <p:nvPr/>
        </p:nvSpPr>
        <p:spPr>
          <a:xfrm>
            <a:off x="1447800" y="3352800"/>
            <a:ext cx="7010400" cy="3046988"/>
          </a:xfrm>
          <a:prstGeom prst="rect">
            <a:avLst/>
          </a:prstGeom>
          <a:noFill/>
        </p:spPr>
        <p:txBody>
          <a:bodyPr wrap="square" rtlCol="0">
            <a:spAutoFit/>
          </a:bodyPr>
          <a:lstStyle/>
          <a:p>
            <a:pPr marL="514350" indent="-514350">
              <a:spcBef>
                <a:spcPts val="600"/>
              </a:spcBef>
              <a:spcAft>
                <a:spcPts val="600"/>
              </a:spcAft>
              <a:buFont typeface="+mj-lt"/>
              <a:buAutoNum type="arabicPeriod"/>
            </a:pPr>
            <a:r>
              <a:rPr lang="en-US" sz="2400" dirty="0">
                <a:solidFill>
                  <a:srgbClr val="DADADA">
                    <a:lumMod val="10000"/>
                  </a:srgbClr>
                </a:solidFill>
              </a:rPr>
              <a:t>The decision to deny the request,</a:t>
            </a:r>
          </a:p>
          <a:p>
            <a:pPr marL="514350" indent="-514350">
              <a:spcBef>
                <a:spcPts val="600"/>
              </a:spcBef>
              <a:spcAft>
                <a:spcPts val="600"/>
              </a:spcAft>
              <a:buFont typeface="+mj-lt"/>
              <a:buAutoNum type="arabicPeriod"/>
            </a:pPr>
            <a:r>
              <a:rPr lang="en-US" sz="2400" dirty="0">
                <a:solidFill>
                  <a:srgbClr val="DADADA">
                    <a:lumMod val="10000"/>
                  </a:srgbClr>
                </a:solidFill>
              </a:rPr>
              <a:t>The </a:t>
            </a:r>
            <a:r>
              <a:rPr lang="en-US" sz="2400" b="1" i="1" dirty="0">
                <a:solidFill>
                  <a:srgbClr val="6666FF">
                    <a:lumMod val="75000"/>
                  </a:srgbClr>
                </a:solidFill>
              </a:rPr>
              <a:t>reasons</a:t>
            </a:r>
            <a:r>
              <a:rPr lang="en-US" sz="2400" dirty="0">
                <a:solidFill>
                  <a:srgbClr val="6666FF">
                    <a:lumMod val="75000"/>
                  </a:srgbClr>
                </a:solidFill>
              </a:rPr>
              <a:t> </a:t>
            </a:r>
            <a:r>
              <a:rPr lang="en-US" sz="2400" dirty="0">
                <a:solidFill>
                  <a:srgbClr val="DADADA">
                    <a:lumMod val="10000"/>
                  </a:srgbClr>
                </a:solidFill>
              </a:rPr>
              <a:t>for the denial, including a detailed factual basis for the application of any exemption claimed, and</a:t>
            </a:r>
          </a:p>
          <a:p>
            <a:pPr marL="514350" indent="-514350">
              <a:spcBef>
                <a:spcPts val="600"/>
              </a:spcBef>
              <a:spcAft>
                <a:spcPts val="600"/>
              </a:spcAft>
              <a:buFont typeface="+mj-lt"/>
              <a:buAutoNum type="arabicPeriod"/>
            </a:pPr>
            <a:r>
              <a:rPr lang="en-US" sz="2400" dirty="0">
                <a:solidFill>
                  <a:srgbClr val="DADADA">
                    <a:lumMod val="10000"/>
                  </a:srgbClr>
                </a:solidFill>
              </a:rPr>
              <a:t>The names and titles or positions of each person responsible for the denial.</a:t>
            </a:r>
          </a:p>
          <a:p>
            <a:pPr>
              <a:spcBef>
                <a:spcPts val="600"/>
              </a:spcBef>
              <a:spcAft>
                <a:spcPts val="600"/>
              </a:spcAft>
            </a:pPr>
            <a:endParaRPr lang="en-US" dirty="0">
              <a:solidFill>
                <a:srgbClr val="FFFFFF"/>
              </a:solidFill>
            </a:endParaRPr>
          </a:p>
        </p:txBody>
      </p:sp>
    </p:spTree>
    <p:extLst>
      <p:ext uri="{BB962C8B-B14F-4D97-AF65-F5344CB8AC3E}">
        <p14:creationId xmlns:p14="http://schemas.microsoft.com/office/powerpoint/2010/main" val="217624489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FOIA Response, cont.</a:t>
            </a:r>
          </a:p>
        </p:txBody>
      </p:sp>
      <p:sp>
        <p:nvSpPr>
          <p:cNvPr id="12290" name="Content Placeholder 2"/>
          <p:cNvSpPr>
            <a:spLocks noGrp="1"/>
          </p:cNvSpPr>
          <p:nvPr>
            <p:ph idx="1"/>
          </p:nvPr>
        </p:nvSpPr>
        <p:spPr>
          <a:xfrm>
            <a:off x="381000" y="1447800"/>
            <a:ext cx="8229600" cy="4800600"/>
          </a:xfrm>
        </p:spPr>
        <p:txBody>
          <a:bodyPr/>
          <a:lstStyle/>
          <a:p>
            <a:pPr>
              <a:buFontTx/>
              <a:buNone/>
            </a:pPr>
            <a:r>
              <a:rPr lang="en-US" sz="2800" dirty="0">
                <a:solidFill>
                  <a:srgbClr val="FFE701"/>
                </a:solidFill>
              </a:rPr>
              <a:t>		</a:t>
            </a:r>
            <a:r>
              <a:rPr lang="en-US" sz="2800" dirty="0">
                <a:solidFill>
                  <a:schemeClr val="accent2">
                    <a:lumMod val="75000"/>
                  </a:schemeClr>
                </a:solidFill>
              </a:rPr>
              <a:t>In addition</a:t>
            </a:r>
            <a:r>
              <a:rPr lang="en-US" dirty="0">
                <a:solidFill>
                  <a:schemeClr val="accent2">
                    <a:lumMod val="75000"/>
                  </a:schemeClr>
                </a:solidFill>
              </a:rPr>
              <a:t>, </a:t>
            </a:r>
            <a:r>
              <a:rPr lang="en-US" sz="2800" dirty="0">
                <a:solidFill>
                  <a:schemeClr val="accent2">
                    <a:lumMod val="75000"/>
                  </a:schemeClr>
                </a:solidFill>
              </a:rPr>
              <a:t>each notice of denial by a public body shall: </a:t>
            </a:r>
          </a:p>
          <a:p>
            <a:pPr>
              <a:buFontTx/>
              <a:buNone/>
            </a:pPr>
            <a:r>
              <a:rPr lang="en-US" sz="2800" dirty="0"/>
              <a:t>	</a:t>
            </a:r>
            <a:r>
              <a:rPr lang="en-US" sz="2800" dirty="0">
                <a:solidFill>
                  <a:schemeClr val="accent4">
                    <a:lumMod val="10000"/>
                  </a:schemeClr>
                </a:solidFill>
              </a:rPr>
              <a:t>1.	Inform the requester of his or her right to 	seek 	review by the Public Access 	Counselor, </a:t>
            </a:r>
          </a:p>
          <a:p>
            <a:pPr>
              <a:buFontTx/>
              <a:buNone/>
            </a:pPr>
            <a:r>
              <a:rPr lang="en-US" sz="2800" dirty="0">
                <a:solidFill>
                  <a:schemeClr val="accent4">
                    <a:lumMod val="10000"/>
                  </a:schemeClr>
                </a:solidFill>
              </a:rPr>
              <a:t>	2.	Provide the address and phone number of 	the Public Access Counselor, </a:t>
            </a:r>
          </a:p>
          <a:p>
            <a:pPr>
              <a:buFontTx/>
              <a:buNone/>
            </a:pPr>
            <a:r>
              <a:rPr lang="en-US" sz="2800" dirty="0">
                <a:solidFill>
                  <a:schemeClr val="accent4">
                    <a:lumMod val="10000"/>
                  </a:schemeClr>
                </a:solidFill>
              </a:rPr>
              <a:t>	3. 	Inform the requester of his right to judicial 	review under section 11 of FOIA. </a:t>
            </a:r>
          </a:p>
          <a:p>
            <a:pPr>
              <a:buFontTx/>
              <a:buNone/>
            </a:pPr>
            <a:r>
              <a:rPr lang="en-US" sz="2800" dirty="0">
                <a:solidFill>
                  <a:schemeClr val="accent4">
                    <a:lumMod val="10000"/>
                  </a:schemeClr>
                </a:solidFill>
              </a:rPr>
              <a:t>		5 ILCS 140/9(a)</a:t>
            </a:r>
            <a:endParaRPr lang="en-US" dirty="0">
              <a:solidFill>
                <a:schemeClr val="accent4">
                  <a:lumMod val="10000"/>
                </a:schemeClr>
              </a:solidFill>
            </a:endParaRPr>
          </a:p>
        </p:txBody>
      </p:sp>
    </p:spTree>
    <p:extLst>
      <p:ext uri="{BB962C8B-B14F-4D97-AF65-F5344CB8AC3E}">
        <p14:creationId xmlns:p14="http://schemas.microsoft.com/office/powerpoint/2010/main" val="14048490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Requests for Electronic Copies</a:t>
            </a:r>
          </a:p>
        </p:txBody>
      </p:sp>
      <p:sp>
        <p:nvSpPr>
          <p:cNvPr id="3" name="Content Placeholder 2"/>
          <p:cNvSpPr>
            <a:spLocks noGrp="1"/>
          </p:cNvSpPr>
          <p:nvPr>
            <p:ph idx="1"/>
          </p:nvPr>
        </p:nvSpPr>
        <p:spPr/>
        <p:txBody>
          <a:bodyPr/>
          <a:lstStyle/>
          <a:p>
            <a:r>
              <a:rPr lang="en-US" dirty="0">
                <a:solidFill>
                  <a:schemeClr val="accent4">
                    <a:lumMod val="10000"/>
                  </a:schemeClr>
                </a:solidFill>
              </a:rPr>
              <a:t>A public body must produce </a:t>
            </a:r>
            <a:r>
              <a:rPr lang="en-US" b="1" i="1" dirty="0">
                <a:solidFill>
                  <a:schemeClr val="accent2">
                    <a:lumMod val="75000"/>
                  </a:schemeClr>
                </a:solidFill>
              </a:rPr>
              <a:t>records that are maintained in an electronic format</a:t>
            </a:r>
            <a:r>
              <a:rPr lang="en-US" dirty="0">
                <a:solidFill>
                  <a:schemeClr val="accent2">
                    <a:lumMod val="75000"/>
                  </a:schemeClr>
                </a:solidFill>
              </a:rPr>
              <a:t> </a:t>
            </a:r>
            <a:r>
              <a:rPr lang="en-US" dirty="0">
                <a:solidFill>
                  <a:schemeClr val="accent4">
                    <a:lumMod val="10000"/>
                  </a:schemeClr>
                </a:solidFill>
              </a:rPr>
              <a:t>in the electronic format specified by the requester, if feasible.</a:t>
            </a:r>
          </a:p>
          <a:p>
            <a:r>
              <a:rPr lang="en-US" dirty="0">
                <a:solidFill>
                  <a:schemeClr val="accent4">
                    <a:lumMod val="10000"/>
                  </a:schemeClr>
                </a:solidFill>
              </a:rPr>
              <a:t>If not feasible, must disclose in the electronic format in which the records are maintained or in paper, at the option of the requester. </a:t>
            </a:r>
          </a:p>
        </p:txBody>
      </p:sp>
    </p:spTree>
    <p:extLst>
      <p:ext uri="{BB962C8B-B14F-4D97-AF65-F5344CB8AC3E}">
        <p14:creationId xmlns:p14="http://schemas.microsoft.com/office/powerpoint/2010/main" val="40223701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6600"/>
                </a:solidFill>
              </a:rPr>
              <a:t>Records Maintained Online</a:t>
            </a:r>
          </a:p>
        </p:txBody>
      </p:sp>
      <p:sp>
        <p:nvSpPr>
          <p:cNvPr id="3" name="Content Placeholder 2"/>
          <p:cNvSpPr>
            <a:spLocks noGrp="1"/>
          </p:cNvSpPr>
          <p:nvPr>
            <p:ph idx="1"/>
          </p:nvPr>
        </p:nvSpPr>
        <p:spPr>
          <a:xfrm>
            <a:off x="457200" y="1371601"/>
            <a:ext cx="8229600" cy="4754564"/>
          </a:xfrm>
        </p:spPr>
        <p:txBody>
          <a:bodyPr/>
          <a:lstStyle/>
          <a:p>
            <a:pPr marL="0" indent="0">
              <a:buNone/>
            </a:pPr>
            <a:r>
              <a:rPr lang="en-US" sz="1100" b="1" dirty="0"/>
              <a:t> </a:t>
            </a:r>
            <a:endParaRPr lang="en-US" sz="2400" dirty="0">
              <a:solidFill>
                <a:schemeClr val="accent6">
                  <a:lumMod val="60000"/>
                  <a:lumOff val="40000"/>
                </a:schemeClr>
              </a:solidFill>
            </a:endParaRPr>
          </a:p>
          <a:p>
            <a:pPr marL="0" indent="0">
              <a:buNone/>
            </a:pPr>
            <a:r>
              <a:rPr lang="en-US" sz="2800" dirty="0">
                <a:solidFill>
                  <a:schemeClr val="accent4">
                    <a:lumMod val="10000"/>
                  </a:schemeClr>
                </a:solidFill>
              </a:rPr>
              <a:t>	A public body is not required to copy a public record that is published on the public body's website. </a:t>
            </a:r>
          </a:p>
          <a:p>
            <a:r>
              <a:rPr lang="en-US" sz="2800" dirty="0">
                <a:solidFill>
                  <a:schemeClr val="accent4">
                    <a:lumMod val="10000"/>
                  </a:schemeClr>
                </a:solidFill>
              </a:rPr>
              <a:t>Public body must </a:t>
            </a:r>
            <a:r>
              <a:rPr lang="en-US" sz="2800" b="1" i="1" dirty="0">
                <a:solidFill>
                  <a:schemeClr val="accent2">
                    <a:lumMod val="75000"/>
                  </a:schemeClr>
                </a:solidFill>
              </a:rPr>
              <a:t>notify</a:t>
            </a:r>
            <a:r>
              <a:rPr lang="en-US" sz="2800" dirty="0">
                <a:solidFill>
                  <a:schemeClr val="accent2">
                    <a:lumMod val="75000"/>
                  </a:schemeClr>
                </a:solidFill>
              </a:rPr>
              <a:t> </a:t>
            </a:r>
            <a:r>
              <a:rPr lang="en-US" sz="2800" dirty="0">
                <a:solidFill>
                  <a:schemeClr val="accent4">
                    <a:lumMod val="10000"/>
                  </a:schemeClr>
                </a:solidFill>
              </a:rPr>
              <a:t>the requester that the public record is available online and </a:t>
            </a:r>
            <a:r>
              <a:rPr lang="en-US" sz="2800" b="1" i="1" dirty="0">
                <a:solidFill>
                  <a:schemeClr val="accent2">
                    <a:lumMod val="75000"/>
                  </a:schemeClr>
                </a:solidFill>
              </a:rPr>
              <a:t>direct</a:t>
            </a:r>
            <a:r>
              <a:rPr lang="en-US" sz="2800" dirty="0">
                <a:solidFill>
                  <a:schemeClr val="accent2">
                    <a:lumMod val="75000"/>
                  </a:schemeClr>
                </a:solidFill>
              </a:rPr>
              <a:t> </a:t>
            </a:r>
            <a:r>
              <a:rPr lang="en-US" sz="2800" dirty="0">
                <a:solidFill>
                  <a:schemeClr val="accent4">
                    <a:lumMod val="10000"/>
                  </a:schemeClr>
                </a:solidFill>
              </a:rPr>
              <a:t>the requester to the website.</a:t>
            </a:r>
          </a:p>
          <a:p>
            <a:r>
              <a:rPr lang="en-US" sz="2800" dirty="0">
                <a:solidFill>
                  <a:schemeClr val="accent4">
                    <a:lumMod val="10000"/>
                  </a:schemeClr>
                </a:solidFill>
              </a:rPr>
              <a:t>Persons unable to reasonably access the record online may </a:t>
            </a:r>
            <a:r>
              <a:rPr lang="en-US" sz="2800" b="1" i="1" dirty="0">
                <a:solidFill>
                  <a:schemeClr val="accent2">
                    <a:lumMod val="75000"/>
                  </a:schemeClr>
                </a:solidFill>
              </a:rPr>
              <a:t>re-submit the request</a:t>
            </a:r>
            <a:r>
              <a:rPr lang="en-US" sz="2800" b="1" dirty="0">
                <a:solidFill>
                  <a:schemeClr val="accent4">
                    <a:lumMod val="10000"/>
                  </a:schemeClr>
                </a:solidFill>
              </a:rPr>
              <a:t>, </a:t>
            </a:r>
            <a:r>
              <a:rPr lang="en-US" sz="2800" dirty="0">
                <a:solidFill>
                  <a:schemeClr val="accent4">
                    <a:lumMod val="10000"/>
                  </a:schemeClr>
                </a:solidFill>
              </a:rPr>
              <a:t>public body must then respond as provided in section 3.  </a:t>
            </a:r>
          </a:p>
          <a:p>
            <a:pPr marL="0" indent="0">
              <a:buNone/>
            </a:pPr>
            <a:r>
              <a:rPr lang="en-US" sz="2800" dirty="0">
                <a:solidFill>
                  <a:schemeClr val="accent2">
                    <a:lumMod val="75000"/>
                  </a:schemeClr>
                </a:solidFill>
              </a:rPr>
              <a:t>5 ILCS 140/8.5</a:t>
            </a:r>
          </a:p>
        </p:txBody>
      </p:sp>
    </p:spTree>
    <p:extLst>
      <p:ext uri="{BB962C8B-B14F-4D97-AF65-F5344CB8AC3E}">
        <p14:creationId xmlns:p14="http://schemas.microsoft.com/office/powerpoint/2010/main" val="28574126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960438"/>
          </a:xfrm>
        </p:spPr>
        <p:txBody>
          <a:bodyPr/>
          <a:lstStyle/>
          <a:p>
            <a:r>
              <a:rPr lang="en-US" sz="4000" b="1" dirty="0">
                <a:solidFill>
                  <a:srgbClr val="FF6600"/>
                </a:solidFill>
              </a:rPr>
              <a:t>Unduly Burdensome Requests</a:t>
            </a:r>
          </a:p>
        </p:txBody>
      </p:sp>
      <p:sp>
        <p:nvSpPr>
          <p:cNvPr id="3" name="Content Placeholder 2"/>
          <p:cNvSpPr>
            <a:spLocks noGrp="1"/>
          </p:cNvSpPr>
          <p:nvPr>
            <p:ph idx="1"/>
          </p:nvPr>
        </p:nvSpPr>
        <p:spPr>
          <a:xfrm>
            <a:off x="381000" y="1447800"/>
            <a:ext cx="8229600" cy="4953000"/>
          </a:xfrm>
        </p:spPr>
        <p:txBody>
          <a:bodyPr/>
          <a:lstStyle/>
          <a:p>
            <a:pPr marL="0" indent="0">
              <a:buNone/>
            </a:pPr>
            <a:r>
              <a:rPr lang="en-US" sz="2800" dirty="0">
                <a:solidFill>
                  <a:schemeClr val="accent4">
                    <a:lumMod val="10000"/>
                  </a:schemeClr>
                </a:solidFill>
              </a:rPr>
              <a:t>Section 3(g) permits a public body to deny a request if the burden of compliance on public body outweighs public interest in the information.</a:t>
            </a:r>
          </a:p>
          <a:p>
            <a:pPr>
              <a:buFont typeface="Arial" panose="020B0604020202020204" pitchFamily="34" charset="0"/>
              <a:buChar char="•"/>
            </a:pPr>
            <a:r>
              <a:rPr lang="en-US" sz="2800" dirty="0">
                <a:solidFill>
                  <a:schemeClr val="accent4">
                    <a:lumMod val="10000"/>
                  </a:schemeClr>
                </a:solidFill>
              </a:rPr>
              <a:t>Before invoking this section, public bodies must     extend to requester an opportunity to </a:t>
            </a:r>
            <a:r>
              <a:rPr lang="en-US" sz="2800" b="1" i="1" dirty="0">
                <a:solidFill>
                  <a:schemeClr val="accent2">
                    <a:lumMod val="75000"/>
                  </a:schemeClr>
                </a:solidFill>
              </a:rPr>
              <a:t>confer</a:t>
            </a:r>
            <a:r>
              <a:rPr lang="en-US" sz="2800" dirty="0">
                <a:solidFill>
                  <a:schemeClr val="accent2">
                    <a:lumMod val="75000"/>
                  </a:schemeClr>
                </a:solidFill>
              </a:rPr>
              <a:t> </a:t>
            </a:r>
            <a:r>
              <a:rPr lang="en-US" sz="2800" b="1" i="1" dirty="0">
                <a:solidFill>
                  <a:schemeClr val="accent2">
                    <a:lumMod val="75000"/>
                  </a:schemeClr>
                </a:solidFill>
              </a:rPr>
              <a:t>with it to reduce the request to manageable proportions.</a:t>
            </a:r>
          </a:p>
          <a:p>
            <a:pPr>
              <a:buFont typeface="Arial" panose="020B0604020202020204" pitchFamily="34" charset="0"/>
              <a:buChar char="•"/>
            </a:pPr>
            <a:r>
              <a:rPr lang="en-US" sz="2800" dirty="0">
                <a:solidFill>
                  <a:schemeClr val="accent4">
                    <a:lumMod val="10000"/>
                  </a:schemeClr>
                </a:solidFill>
              </a:rPr>
              <a:t>Repeated requests by same person for same records identical to records previously provided or properly denied are unduly burdensome.</a:t>
            </a:r>
          </a:p>
          <a:p>
            <a:pPr marL="0" indent="0">
              <a:buNone/>
            </a:pPr>
            <a:r>
              <a:rPr lang="en-US" sz="2800" dirty="0">
                <a:solidFill>
                  <a:schemeClr val="accent2">
                    <a:lumMod val="75000"/>
                  </a:schemeClr>
                </a:solidFill>
              </a:rPr>
              <a:t>    5 ILCS 140/3(g) </a:t>
            </a:r>
          </a:p>
        </p:txBody>
      </p:sp>
    </p:spTree>
    <p:extLst>
      <p:ext uri="{BB962C8B-B14F-4D97-AF65-F5344CB8AC3E}">
        <p14:creationId xmlns:p14="http://schemas.microsoft.com/office/powerpoint/2010/main" val="1081452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6600"/>
                </a:solidFill>
              </a:rPr>
              <a:t>Unduly Burdensome - Examples</a:t>
            </a:r>
          </a:p>
        </p:txBody>
      </p:sp>
      <p:sp>
        <p:nvSpPr>
          <p:cNvPr id="3" name="Content Placeholder 2"/>
          <p:cNvSpPr>
            <a:spLocks noGrp="1"/>
          </p:cNvSpPr>
          <p:nvPr>
            <p:ph idx="1"/>
          </p:nvPr>
        </p:nvSpPr>
        <p:spPr/>
        <p:txBody>
          <a:bodyPr>
            <a:normAutofit fontScale="55000" lnSpcReduction="20000"/>
          </a:bodyPr>
          <a:lstStyle/>
          <a:p>
            <a:pPr marL="0" indent="0">
              <a:buNone/>
            </a:pPr>
            <a:endParaRPr lang="en-US" dirty="0"/>
          </a:p>
          <a:p>
            <a:r>
              <a:rPr lang="en-US" sz="5100" dirty="0">
                <a:solidFill>
                  <a:schemeClr val="accent4">
                    <a:lumMod val="10000"/>
                  </a:schemeClr>
                </a:solidFill>
              </a:rPr>
              <a:t>… manually locating and compiling large numbers of records from 93 separate facilities or systems over a 23-year time span.  </a:t>
            </a:r>
          </a:p>
          <a:p>
            <a:r>
              <a:rPr lang="en-US" sz="5100" dirty="0">
                <a:solidFill>
                  <a:schemeClr val="accent4">
                    <a:lumMod val="10000"/>
                  </a:schemeClr>
                </a:solidFill>
              </a:rPr>
              <a:t>… compiling all records, including financial records, school policies, and correspondence for a 12-year period.  </a:t>
            </a:r>
          </a:p>
          <a:p>
            <a:r>
              <a:rPr lang="en-US" sz="5100" dirty="0">
                <a:solidFill>
                  <a:schemeClr val="accent4">
                    <a:lumMod val="10000"/>
                  </a:schemeClr>
                </a:solidFill>
              </a:rPr>
              <a:t>… only two employees to gather, review, and redact thousands of records from several sources over a six-year span.  </a:t>
            </a:r>
            <a:endParaRPr lang="en-US" sz="5100" dirty="0"/>
          </a:p>
          <a:p>
            <a:endParaRPr lang="en-US" dirty="0"/>
          </a:p>
        </p:txBody>
      </p:sp>
    </p:spTree>
    <p:extLst>
      <p:ext uri="{BB962C8B-B14F-4D97-AF65-F5344CB8AC3E}">
        <p14:creationId xmlns:p14="http://schemas.microsoft.com/office/powerpoint/2010/main" val="337118805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14338" name="Rectangle 3"/>
          <p:cNvSpPr>
            <a:spLocks noGrp="1" noChangeArrowheads="1"/>
          </p:cNvSpPr>
          <p:nvPr>
            <p:ph idx="1"/>
          </p:nvPr>
        </p:nvSpPr>
        <p:spPr>
          <a:xfrm>
            <a:off x="457200" y="609600"/>
            <a:ext cx="8153400" cy="5105400"/>
          </a:xfrm>
        </p:spPr>
        <p:txBody>
          <a:bodyPr>
            <a:normAutofit lnSpcReduction="10000"/>
          </a:bodyPr>
          <a:lstStyle/>
          <a:p>
            <a:pPr algn="ctr" eaLnBrk="1" hangingPunct="1">
              <a:lnSpc>
                <a:spcPct val="90000"/>
              </a:lnSpc>
              <a:buClr>
                <a:schemeClr val="tx1"/>
              </a:buClr>
              <a:buFontTx/>
              <a:buNone/>
            </a:pPr>
            <a:r>
              <a:rPr lang="en-US" sz="4400" b="1" dirty="0">
                <a:solidFill>
                  <a:srgbClr val="FF6600"/>
                </a:solidFill>
              </a:rPr>
              <a:t>	 EXEMPTIONS</a:t>
            </a:r>
            <a:r>
              <a:rPr lang="en-US" sz="2800" b="1" dirty="0">
                <a:solidFill>
                  <a:srgbClr val="FF6600"/>
                </a:solidFill>
              </a:rPr>
              <a:t> 	</a:t>
            </a:r>
          </a:p>
          <a:p>
            <a:pPr algn="ctr" eaLnBrk="1" hangingPunct="1">
              <a:lnSpc>
                <a:spcPct val="90000"/>
              </a:lnSpc>
              <a:buClr>
                <a:schemeClr val="tx1"/>
              </a:buClr>
              <a:buFontTx/>
              <a:buNone/>
            </a:pPr>
            <a:r>
              <a:rPr lang="en-US" sz="2800" dirty="0"/>
              <a:t>	</a:t>
            </a:r>
          </a:p>
          <a:p>
            <a:pPr eaLnBrk="1" hangingPunct="1">
              <a:lnSpc>
                <a:spcPct val="90000"/>
              </a:lnSpc>
              <a:buClr>
                <a:schemeClr val="tx1"/>
              </a:buClr>
              <a:buFontTx/>
              <a:buNone/>
            </a:pPr>
            <a:r>
              <a:rPr lang="en-US" sz="2800" dirty="0"/>
              <a:t>		</a:t>
            </a:r>
            <a:r>
              <a:rPr lang="en-US" sz="2800" dirty="0">
                <a:solidFill>
                  <a:schemeClr val="accent4">
                    <a:lumMod val="10000"/>
                  </a:schemeClr>
                </a:solidFill>
              </a:rPr>
              <a:t>To enable public bodies to maintain certain types of sensitive public records confidentially, FOIA provides a number of exceptions to the requirement that public records be made available for public inspection.  </a:t>
            </a:r>
            <a:r>
              <a:rPr lang="en-US" sz="2800" dirty="0">
                <a:solidFill>
                  <a:schemeClr val="accent2">
                    <a:lumMod val="75000"/>
                  </a:schemeClr>
                </a:solidFill>
              </a:rPr>
              <a:t>The exemptions do not, however, prohibit the dissemination of information; rather, they merely authorize the withholding of information. </a:t>
            </a:r>
            <a:r>
              <a:rPr lang="en-US" sz="2800" i="1" dirty="0">
                <a:solidFill>
                  <a:schemeClr val="accent4">
                    <a:lumMod val="10000"/>
                  </a:schemeClr>
                </a:solidFill>
              </a:rPr>
              <a:t>Roehrborn v. Lambert</a:t>
            </a:r>
            <a:r>
              <a:rPr lang="en-US" sz="2800" dirty="0">
                <a:solidFill>
                  <a:schemeClr val="accent4">
                    <a:lumMod val="10000"/>
                  </a:schemeClr>
                </a:solidFill>
              </a:rPr>
              <a:t>, 277 Ill. App. 3d 181, 186 (1st Dist. 1995), </a:t>
            </a:r>
            <a:r>
              <a:rPr lang="en-US" sz="2800" i="1" dirty="0">
                <a:solidFill>
                  <a:schemeClr val="accent4">
                    <a:lumMod val="10000"/>
                  </a:schemeClr>
                </a:solidFill>
              </a:rPr>
              <a:t>appeal denied</a:t>
            </a:r>
            <a:r>
              <a:rPr lang="en-US" sz="2800" dirty="0">
                <a:solidFill>
                  <a:schemeClr val="accent4">
                    <a:lumMod val="10000"/>
                  </a:schemeClr>
                </a:solidFill>
              </a:rPr>
              <a:t>, 166 Ill. 2d 554.</a:t>
            </a:r>
          </a:p>
        </p:txBody>
      </p:sp>
    </p:spTree>
    <p:extLst>
      <p:ext uri="{BB962C8B-B14F-4D97-AF65-F5344CB8AC3E}">
        <p14:creationId xmlns:p14="http://schemas.microsoft.com/office/powerpoint/2010/main" val="24225008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600200"/>
          </a:xfrm>
        </p:spPr>
        <p:txBody>
          <a:bodyPr>
            <a:normAutofit/>
          </a:bodyPr>
          <a:lstStyle/>
          <a:p>
            <a:r>
              <a:rPr lang="en-US" dirty="0"/>
              <a:t>Exemptions are </a:t>
            </a:r>
            <a:br>
              <a:rPr lang="en-US" dirty="0"/>
            </a:br>
            <a:r>
              <a:rPr lang="en-US" dirty="0"/>
              <a:t>Narrowly Construed</a:t>
            </a:r>
          </a:p>
        </p:txBody>
      </p:sp>
      <p:sp>
        <p:nvSpPr>
          <p:cNvPr id="3" name="Content Placeholder 2"/>
          <p:cNvSpPr>
            <a:spLocks noGrp="1"/>
          </p:cNvSpPr>
          <p:nvPr>
            <p:ph idx="1"/>
          </p:nvPr>
        </p:nvSpPr>
        <p:spPr>
          <a:xfrm>
            <a:off x="457200" y="1676400"/>
            <a:ext cx="8229600" cy="4449764"/>
          </a:xfrm>
        </p:spPr>
        <p:txBody>
          <a:bodyPr/>
          <a:lstStyle/>
          <a:p>
            <a:endParaRPr lang="en-US" dirty="0"/>
          </a:p>
          <a:p>
            <a:endParaRPr lang="en-US" dirty="0"/>
          </a:p>
          <a:p>
            <a:pPr marL="0" indent="0">
              <a:buNone/>
            </a:pPr>
            <a:r>
              <a:rPr lang="en-US" sz="3600" dirty="0">
                <a:solidFill>
                  <a:schemeClr val="accent4">
                    <a:lumMod val="10000"/>
                  </a:schemeClr>
                </a:solidFill>
              </a:rPr>
              <a:t>The exemptions to disclosure under FOIA are to be narrowly construed.</a:t>
            </a:r>
          </a:p>
          <a:p>
            <a:pPr marL="0" indent="0">
              <a:buNone/>
            </a:pPr>
            <a:endParaRPr lang="en-US" sz="2000" i="1" dirty="0">
              <a:solidFill>
                <a:schemeClr val="accent4">
                  <a:lumMod val="10000"/>
                </a:schemeClr>
              </a:solidFill>
            </a:endParaRPr>
          </a:p>
          <a:p>
            <a:pPr marL="0" indent="0">
              <a:buNone/>
            </a:pPr>
            <a:endParaRPr lang="en-US" sz="2000" i="1" dirty="0">
              <a:solidFill>
                <a:schemeClr val="accent4">
                  <a:lumMod val="10000"/>
                </a:schemeClr>
              </a:solidFill>
            </a:endParaRPr>
          </a:p>
          <a:p>
            <a:pPr marL="0" indent="0">
              <a:buNone/>
            </a:pPr>
            <a:r>
              <a:rPr lang="en-US" sz="2400" i="1" dirty="0">
                <a:solidFill>
                  <a:schemeClr val="accent4">
                    <a:lumMod val="10000"/>
                  </a:schemeClr>
                </a:solidFill>
              </a:rPr>
              <a:t>Lieber v. Board of Trustees of Southern Illinois University</a:t>
            </a:r>
            <a:r>
              <a:rPr lang="en-US" sz="2400" dirty="0">
                <a:solidFill>
                  <a:schemeClr val="accent4">
                    <a:lumMod val="10000"/>
                  </a:schemeClr>
                </a:solidFill>
              </a:rPr>
              <a:t>, 176 Ill. 2d 401, 408 (1997).</a:t>
            </a:r>
          </a:p>
        </p:txBody>
      </p:sp>
    </p:spTree>
    <p:extLst>
      <p:ext uri="{BB962C8B-B14F-4D97-AF65-F5344CB8AC3E}">
        <p14:creationId xmlns:p14="http://schemas.microsoft.com/office/powerpoint/2010/main" val="3882103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FOIA – Section 7(1)</a:t>
            </a:r>
          </a:p>
        </p:txBody>
      </p:sp>
      <p:sp>
        <p:nvSpPr>
          <p:cNvPr id="26626" name="Rectangle 3"/>
          <p:cNvSpPr>
            <a:spLocks noGrp="1" noChangeArrowheads="1"/>
          </p:cNvSpPr>
          <p:nvPr>
            <p:ph idx="1"/>
          </p:nvPr>
        </p:nvSpPr>
        <p:spPr>
          <a:xfrm>
            <a:off x="457200" y="1295400"/>
            <a:ext cx="8229600" cy="4525963"/>
          </a:xfrm>
        </p:spPr>
        <p:txBody>
          <a:bodyPr/>
          <a:lstStyle/>
          <a:p>
            <a:pPr marL="0" indent="0" eaLnBrk="1" hangingPunct="1">
              <a:buClr>
                <a:schemeClr val="tx1"/>
              </a:buClr>
              <a:buNone/>
            </a:pPr>
            <a:r>
              <a:rPr lang="en-US" sz="2800" dirty="0"/>
              <a:t>	</a:t>
            </a:r>
            <a:r>
              <a:rPr lang="en-US" sz="2800" dirty="0">
                <a:solidFill>
                  <a:schemeClr val="accent4">
                    <a:lumMod val="10000"/>
                  </a:schemeClr>
                </a:solidFill>
              </a:rPr>
              <a:t>When a record contains information that is exempt under section 7 or 7.5, but also contains information that is not exempt, the public body </a:t>
            </a:r>
            <a:r>
              <a:rPr lang="en-US" sz="2800" b="1" dirty="0">
                <a:solidFill>
                  <a:schemeClr val="accent2">
                    <a:lumMod val="75000"/>
                  </a:schemeClr>
                </a:solidFill>
              </a:rPr>
              <a:t>may elect </a:t>
            </a:r>
            <a:r>
              <a:rPr lang="en-US" sz="2800" dirty="0">
                <a:solidFill>
                  <a:schemeClr val="accent4">
                    <a:lumMod val="10000"/>
                  </a:schemeClr>
                </a:solidFill>
              </a:rPr>
              <a:t>to redact exempt information; remaining information shall be made available for inspection and copying.  5 ILCS 140/7(1)</a:t>
            </a:r>
          </a:p>
          <a:p>
            <a:pPr marL="0" indent="0" eaLnBrk="1" hangingPunct="1">
              <a:buClr>
                <a:schemeClr val="tx1"/>
              </a:buClr>
              <a:buNone/>
            </a:pPr>
            <a:r>
              <a:rPr lang="en-US" sz="2800" i="1" dirty="0">
                <a:solidFill>
                  <a:schemeClr val="accent4">
                    <a:lumMod val="10000"/>
                  </a:schemeClr>
                </a:solidFill>
              </a:rPr>
              <a:t>See, e.g.</a:t>
            </a:r>
            <a:r>
              <a:rPr lang="en-US" sz="2800" dirty="0">
                <a:solidFill>
                  <a:schemeClr val="accent4">
                    <a:lumMod val="10000"/>
                  </a:schemeClr>
                </a:solidFill>
              </a:rPr>
              <a:t>, Ill. Att’y Gen. PAC Rev. Ltr. 37563, issued October 20, 2016 (public body must redact exempt portions of video recordings and furnish non-exempt portions).</a:t>
            </a:r>
          </a:p>
        </p:txBody>
      </p:sp>
    </p:spTree>
    <p:extLst>
      <p:ext uri="{BB962C8B-B14F-4D97-AF65-F5344CB8AC3E}">
        <p14:creationId xmlns:p14="http://schemas.microsoft.com/office/powerpoint/2010/main" val="273759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6600"/>
                </a:solidFill>
              </a:rPr>
              <a:t>FOIA/OMA Training Requirement</a:t>
            </a:r>
          </a:p>
        </p:txBody>
      </p:sp>
      <p:sp>
        <p:nvSpPr>
          <p:cNvPr id="3" name="Content Placeholder 2"/>
          <p:cNvSpPr>
            <a:spLocks noGrp="1"/>
          </p:cNvSpPr>
          <p:nvPr>
            <p:ph idx="1"/>
          </p:nvPr>
        </p:nvSpPr>
        <p:spPr>
          <a:xfrm>
            <a:off x="228600" y="1524001"/>
            <a:ext cx="8458200" cy="4525963"/>
          </a:xfrm>
        </p:spPr>
        <p:txBody>
          <a:bodyPr>
            <a:normAutofit lnSpcReduction="10000"/>
          </a:bodyPr>
          <a:lstStyle/>
          <a:p>
            <a:r>
              <a:rPr lang="en-US" u="sng" dirty="0">
                <a:solidFill>
                  <a:schemeClr val="accent4">
                    <a:lumMod val="10000"/>
                  </a:schemeClr>
                </a:solidFill>
              </a:rPr>
              <a:t>FOIA Training</a:t>
            </a:r>
            <a:r>
              <a:rPr lang="en-US" dirty="0">
                <a:solidFill>
                  <a:schemeClr val="accent4">
                    <a:lumMod val="10000"/>
                  </a:schemeClr>
                </a:solidFill>
              </a:rPr>
              <a:t>: Yearly, for FOIA Officers</a:t>
            </a:r>
          </a:p>
          <a:p>
            <a:r>
              <a:rPr lang="en-US" u="sng" dirty="0">
                <a:solidFill>
                  <a:schemeClr val="accent4">
                    <a:lumMod val="10000"/>
                  </a:schemeClr>
                </a:solidFill>
              </a:rPr>
              <a:t>OMA Training</a:t>
            </a:r>
            <a:r>
              <a:rPr lang="en-US" dirty="0">
                <a:solidFill>
                  <a:schemeClr val="accent4">
                    <a:lumMod val="10000"/>
                  </a:schemeClr>
                </a:solidFill>
              </a:rPr>
              <a:t>: One time, for each elected or appointed member of a public body</a:t>
            </a:r>
          </a:p>
          <a:p>
            <a:r>
              <a:rPr lang="en-US" u="sng" dirty="0">
                <a:solidFill>
                  <a:schemeClr val="accent4">
                    <a:lumMod val="10000"/>
                  </a:schemeClr>
                </a:solidFill>
              </a:rPr>
              <a:t>OMA Training</a:t>
            </a:r>
            <a:r>
              <a:rPr lang="en-US" dirty="0">
                <a:solidFill>
                  <a:schemeClr val="accent4">
                    <a:lumMod val="10000"/>
                  </a:schemeClr>
                </a:solidFill>
              </a:rPr>
              <a:t>: Yearly, for OMA Designee</a:t>
            </a:r>
          </a:p>
          <a:p>
            <a:pPr>
              <a:buNone/>
            </a:pPr>
            <a:endParaRPr lang="en-US" sz="2800" dirty="0">
              <a:solidFill>
                <a:schemeClr val="accent4">
                  <a:lumMod val="10000"/>
                </a:schemeClr>
              </a:solidFill>
            </a:endParaRPr>
          </a:p>
          <a:p>
            <a:pPr marL="0" indent="0" algn="ctr">
              <a:buNone/>
            </a:pPr>
            <a:r>
              <a:rPr lang="en-US" dirty="0">
                <a:solidFill>
                  <a:schemeClr val="accent4">
                    <a:lumMod val="10000"/>
                  </a:schemeClr>
                </a:solidFill>
              </a:rPr>
              <a:t>Must file a copy of the certificate of completion with the public body!</a:t>
            </a:r>
          </a:p>
          <a:p>
            <a:pPr>
              <a:buNone/>
            </a:pPr>
            <a:r>
              <a:rPr lang="en-US" sz="2800" dirty="0">
                <a:solidFill>
                  <a:schemeClr val="accent4">
                    <a:lumMod val="10000"/>
                  </a:schemeClr>
                </a:solidFill>
              </a:rPr>
              <a:t>	</a:t>
            </a:r>
          </a:p>
          <a:p>
            <a:pPr>
              <a:buNone/>
            </a:pPr>
            <a:r>
              <a:rPr lang="en-US" dirty="0"/>
              <a:t> </a:t>
            </a:r>
          </a:p>
          <a:p>
            <a:endParaRPr lang="en-US" dirty="0"/>
          </a:p>
        </p:txBody>
      </p:sp>
    </p:spTree>
    <p:extLst>
      <p:ext uri="{BB962C8B-B14F-4D97-AF65-F5344CB8AC3E}">
        <p14:creationId xmlns:p14="http://schemas.microsoft.com/office/powerpoint/2010/main" val="27346918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381000" y="381000"/>
            <a:ext cx="8382000" cy="838200"/>
          </a:xfrm>
        </p:spPr>
        <p:txBody>
          <a:bodyPr>
            <a:noAutofit/>
          </a:bodyPr>
          <a:lstStyle/>
          <a:p>
            <a:r>
              <a:rPr lang="en-US" sz="4800" b="1" dirty="0">
                <a:solidFill>
                  <a:srgbClr val="FF6600"/>
                </a:solidFill>
                <a:latin typeface="Arial" pitchFamily="34" charset="0"/>
                <a:cs typeface="Arial" pitchFamily="34" charset="0"/>
              </a:rPr>
              <a:t>Section 7(1)(a)</a:t>
            </a:r>
          </a:p>
        </p:txBody>
      </p:sp>
      <p:sp>
        <p:nvSpPr>
          <p:cNvPr id="18435" name="Content Placeholder 2"/>
          <p:cNvSpPr>
            <a:spLocks noGrp="1"/>
          </p:cNvSpPr>
          <p:nvPr>
            <p:ph idx="1"/>
          </p:nvPr>
        </p:nvSpPr>
        <p:spPr>
          <a:xfrm>
            <a:off x="345831" y="1752600"/>
            <a:ext cx="8229600" cy="4800600"/>
          </a:xfrm>
        </p:spPr>
        <p:txBody>
          <a:bodyPr/>
          <a:lstStyle/>
          <a:p>
            <a:pPr>
              <a:buFontTx/>
              <a:buNone/>
            </a:pPr>
            <a:r>
              <a:rPr lang="en-US" sz="2800" dirty="0"/>
              <a:t>	</a:t>
            </a:r>
            <a:r>
              <a:rPr lang="en-US" sz="2800" dirty="0">
                <a:solidFill>
                  <a:schemeClr val="accent4">
                    <a:lumMod val="10000"/>
                  </a:schemeClr>
                </a:solidFill>
                <a:latin typeface="Arial" pitchFamily="34" charset="0"/>
                <a:cs typeface="Arial" pitchFamily="34" charset="0"/>
              </a:rPr>
              <a:t>Exempts from disclosure:  </a:t>
            </a:r>
          </a:p>
          <a:p>
            <a:pPr>
              <a:buFontTx/>
              <a:buNone/>
            </a:pPr>
            <a:endParaRPr lang="en-US" sz="2800" dirty="0">
              <a:solidFill>
                <a:schemeClr val="accent4">
                  <a:lumMod val="10000"/>
                </a:schemeClr>
              </a:solidFill>
              <a:latin typeface="Arial" pitchFamily="34" charset="0"/>
              <a:cs typeface="Arial" pitchFamily="34" charset="0"/>
            </a:endParaRPr>
          </a:p>
          <a:p>
            <a:pPr>
              <a:buFontTx/>
              <a:buNone/>
            </a:pPr>
            <a:r>
              <a:rPr lang="en-US" sz="2800" dirty="0">
                <a:solidFill>
                  <a:schemeClr val="accent4">
                    <a:lumMod val="10000"/>
                  </a:schemeClr>
                </a:solidFill>
                <a:latin typeface="Arial" pitchFamily="34" charset="0"/>
                <a:cs typeface="Arial" pitchFamily="34" charset="0"/>
              </a:rPr>
              <a:t>	“Information </a:t>
            </a:r>
            <a:r>
              <a:rPr lang="en-US" sz="2800" b="1" dirty="0">
                <a:solidFill>
                  <a:schemeClr val="accent2">
                    <a:lumMod val="75000"/>
                  </a:schemeClr>
                </a:solidFill>
                <a:latin typeface="Arial" pitchFamily="34" charset="0"/>
                <a:cs typeface="Arial" pitchFamily="34" charset="0"/>
              </a:rPr>
              <a:t>specifically prohibited</a:t>
            </a:r>
            <a:r>
              <a:rPr lang="en-US" sz="2800" dirty="0">
                <a:solidFill>
                  <a:schemeClr val="accent2">
                    <a:lumMod val="75000"/>
                  </a:schemeClr>
                </a:solidFill>
                <a:latin typeface="Arial" pitchFamily="34" charset="0"/>
                <a:cs typeface="Arial" pitchFamily="34" charset="0"/>
              </a:rPr>
              <a:t> </a:t>
            </a:r>
            <a:r>
              <a:rPr lang="en-US" sz="2800" dirty="0">
                <a:solidFill>
                  <a:schemeClr val="accent4">
                    <a:lumMod val="10000"/>
                  </a:schemeClr>
                </a:solidFill>
                <a:latin typeface="Arial" pitchFamily="34" charset="0"/>
                <a:cs typeface="Arial" pitchFamily="34" charset="0"/>
              </a:rPr>
              <a:t>from disclosure by </a:t>
            </a:r>
            <a:r>
              <a:rPr lang="en-US" sz="2800" b="1" dirty="0">
                <a:solidFill>
                  <a:schemeClr val="accent2">
                    <a:lumMod val="75000"/>
                  </a:schemeClr>
                </a:solidFill>
                <a:latin typeface="Arial" pitchFamily="34" charset="0"/>
                <a:cs typeface="Arial" pitchFamily="34" charset="0"/>
              </a:rPr>
              <a:t>federal</a:t>
            </a:r>
            <a:r>
              <a:rPr lang="en-US" sz="2800" dirty="0">
                <a:solidFill>
                  <a:schemeClr val="accent4">
                    <a:lumMod val="10000"/>
                  </a:schemeClr>
                </a:solidFill>
                <a:latin typeface="Arial" pitchFamily="34" charset="0"/>
                <a:cs typeface="Arial" pitchFamily="34" charset="0"/>
              </a:rPr>
              <a:t> or </a:t>
            </a:r>
            <a:r>
              <a:rPr lang="en-US" sz="2800" b="1" dirty="0">
                <a:solidFill>
                  <a:schemeClr val="accent2">
                    <a:lumMod val="75000"/>
                  </a:schemeClr>
                </a:solidFill>
                <a:latin typeface="Arial" pitchFamily="34" charset="0"/>
                <a:cs typeface="Arial" pitchFamily="34" charset="0"/>
              </a:rPr>
              <a:t>State</a:t>
            </a:r>
            <a:r>
              <a:rPr lang="en-US" sz="2800" dirty="0">
                <a:solidFill>
                  <a:schemeClr val="accent4">
                    <a:lumMod val="10000"/>
                  </a:schemeClr>
                </a:solidFill>
                <a:latin typeface="Arial" pitchFamily="34" charset="0"/>
                <a:cs typeface="Arial" pitchFamily="34" charset="0"/>
              </a:rPr>
              <a:t> law or rules and regulations implementing federal or State law.” </a:t>
            </a:r>
          </a:p>
          <a:p>
            <a:pPr algn="r">
              <a:buNone/>
            </a:pPr>
            <a:r>
              <a:rPr lang="en-US" sz="2800" dirty="0">
                <a:solidFill>
                  <a:schemeClr val="accent4">
                    <a:lumMod val="10000"/>
                  </a:schemeClr>
                </a:solidFill>
                <a:latin typeface="Arial" pitchFamily="34" charset="0"/>
                <a:cs typeface="Arial" pitchFamily="34" charset="0"/>
              </a:rPr>
              <a:t>	5 ILCS 140/7(1)(a)</a:t>
            </a:r>
          </a:p>
          <a:p>
            <a:pPr algn="r">
              <a:buNone/>
            </a:pPr>
            <a:endParaRPr lang="en-US" sz="2400" dirty="0">
              <a:solidFill>
                <a:schemeClr val="accent4">
                  <a:lumMod val="10000"/>
                </a:schemeClr>
              </a:solidFill>
              <a:latin typeface="Arial" pitchFamily="34" charset="0"/>
              <a:cs typeface="Arial" pitchFamily="34" charset="0"/>
            </a:endParaRPr>
          </a:p>
          <a:p>
            <a:pPr marL="0" indent="0">
              <a:buNone/>
            </a:pPr>
            <a:endParaRPr lang="en-US" sz="1800" dirty="0">
              <a:solidFill>
                <a:schemeClr val="accent4">
                  <a:lumMod val="10000"/>
                </a:schemeClr>
              </a:solidFill>
              <a:latin typeface="Arial" pitchFamily="34" charset="0"/>
              <a:cs typeface="Arial" pitchFamily="34" charset="0"/>
            </a:endParaRPr>
          </a:p>
          <a:p>
            <a:pPr marL="0" indent="0">
              <a:buNone/>
            </a:pPr>
            <a:r>
              <a:rPr lang="en-US" sz="1800" dirty="0">
                <a:solidFill>
                  <a:schemeClr val="accent4">
                    <a:lumMod val="10000"/>
                  </a:schemeClr>
                </a:solidFill>
                <a:latin typeface="Arial" pitchFamily="34" charset="0"/>
                <a:cs typeface="Arial" pitchFamily="34" charset="0"/>
              </a:rPr>
              <a:t>Note: 7(1)(a) does NOT include municipal ordinances. </a:t>
            </a:r>
            <a:r>
              <a:rPr lang="en-US" sz="1800" i="1" dirty="0">
                <a:solidFill>
                  <a:schemeClr val="accent4">
                    <a:lumMod val="10000"/>
                  </a:schemeClr>
                </a:solidFill>
                <a:latin typeface="Arial" pitchFamily="34" charset="0"/>
                <a:cs typeface="Arial" pitchFamily="34" charset="0"/>
              </a:rPr>
              <a:t>City of Chicago v. Janssen Pharmaceuticals, Inc.</a:t>
            </a:r>
            <a:r>
              <a:rPr lang="en-US" sz="1800" dirty="0">
                <a:solidFill>
                  <a:schemeClr val="accent4">
                    <a:lumMod val="10000"/>
                  </a:schemeClr>
                </a:solidFill>
                <a:latin typeface="Arial" pitchFamily="34" charset="0"/>
                <a:cs typeface="Arial" pitchFamily="34" charset="0"/>
              </a:rPr>
              <a:t>, 2017 IL App (1st) 150870, ¶24, 78 N.E.3d 446, 462 (2017).</a:t>
            </a:r>
          </a:p>
        </p:txBody>
      </p:sp>
    </p:spTree>
    <p:extLst>
      <p:ext uri="{BB962C8B-B14F-4D97-AF65-F5344CB8AC3E}">
        <p14:creationId xmlns:p14="http://schemas.microsoft.com/office/powerpoint/2010/main" val="406121918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447800"/>
          </a:xfrm>
        </p:spPr>
        <p:txBody>
          <a:bodyPr/>
          <a:lstStyle/>
          <a:p>
            <a:r>
              <a:rPr lang="en-US" dirty="0">
                <a:latin typeface="Arial" pitchFamily="34" charset="0"/>
                <a:cs typeface="Arial" pitchFamily="34" charset="0"/>
              </a:rPr>
              <a:t>Section 7(1)(a) – Information Exempt Under Other Laws</a:t>
            </a:r>
            <a:endParaRPr lang="en-US" dirty="0"/>
          </a:p>
        </p:txBody>
      </p:sp>
      <p:sp>
        <p:nvSpPr>
          <p:cNvPr id="3" name="Content Placeholder 2"/>
          <p:cNvSpPr>
            <a:spLocks noGrp="1"/>
          </p:cNvSpPr>
          <p:nvPr>
            <p:ph idx="1"/>
          </p:nvPr>
        </p:nvSpPr>
        <p:spPr>
          <a:xfrm>
            <a:off x="304800" y="2057400"/>
            <a:ext cx="8534400" cy="3840164"/>
          </a:xfrm>
        </p:spPr>
        <p:txBody>
          <a:bodyPr/>
          <a:lstStyle/>
          <a:p>
            <a:pPr marL="0" indent="0">
              <a:buNone/>
            </a:pPr>
            <a:r>
              <a:rPr lang="en-US" sz="1800" dirty="0">
                <a:solidFill>
                  <a:schemeClr val="bg1">
                    <a:lumMod val="50000"/>
                  </a:schemeClr>
                </a:solidFill>
              </a:rPr>
              <a:t>Examples:</a:t>
            </a:r>
          </a:p>
          <a:p>
            <a:pPr marL="0" indent="0">
              <a:buNone/>
            </a:pPr>
            <a:endParaRPr lang="en-US" sz="1000" dirty="0">
              <a:solidFill>
                <a:schemeClr val="bg1">
                  <a:lumMod val="50000"/>
                </a:schemeClr>
              </a:solidFill>
            </a:endParaRPr>
          </a:p>
          <a:p>
            <a:r>
              <a:rPr lang="en-US" sz="2400" b="1" dirty="0">
                <a:solidFill>
                  <a:schemeClr val="accent2">
                    <a:lumMod val="75000"/>
                  </a:schemeClr>
                </a:solidFill>
              </a:rPr>
              <a:t>Open Meetings Act</a:t>
            </a:r>
            <a:r>
              <a:rPr lang="en-US" sz="2400" dirty="0">
                <a:solidFill>
                  <a:schemeClr val="accent4">
                    <a:lumMod val="10000"/>
                  </a:schemeClr>
                </a:solidFill>
              </a:rPr>
              <a:t> (</a:t>
            </a:r>
            <a:r>
              <a:rPr lang="en-US" sz="2400" dirty="0">
                <a:solidFill>
                  <a:schemeClr val="bg1">
                    <a:lumMod val="50000"/>
                  </a:schemeClr>
                </a:solidFill>
              </a:rPr>
              <a:t>5 ILCS 120/2.06(f))</a:t>
            </a:r>
            <a:br>
              <a:rPr lang="en-US" sz="2400" dirty="0">
                <a:solidFill>
                  <a:schemeClr val="bg1">
                    <a:lumMod val="50000"/>
                  </a:schemeClr>
                </a:solidFill>
              </a:rPr>
            </a:br>
            <a:endParaRPr lang="en-US" sz="2400" dirty="0">
              <a:solidFill>
                <a:schemeClr val="bg1">
                  <a:lumMod val="50000"/>
                </a:schemeClr>
              </a:solidFill>
            </a:endParaRPr>
          </a:p>
          <a:p>
            <a:r>
              <a:rPr lang="en-US" sz="2400" b="1" dirty="0">
                <a:solidFill>
                  <a:schemeClr val="accent2">
                    <a:lumMod val="75000"/>
                  </a:schemeClr>
                </a:solidFill>
              </a:rPr>
              <a:t>Election Code</a:t>
            </a:r>
            <a:r>
              <a:rPr lang="en-US" sz="2400" dirty="0">
                <a:solidFill>
                  <a:schemeClr val="accent4">
                    <a:lumMod val="10000"/>
                  </a:schemeClr>
                </a:solidFill>
              </a:rPr>
              <a:t> (10 ILCS 5/4-8; 10 ILCS 5/5-7)</a:t>
            </a:r>
            <a:br>
              <a:rPr lang="en-US" sz="2400" dirty="0">
                <a:solidFill>
                  <a:schemeClr val="accent4">
                    <a:lumMod val="10000"/>
                  </a:schemeClr>
                </a:solidFill>
              </a:rPr>
            </a:br>
            <a:endParaRPr lang="en-US" sz="2400" dirty="0">
              <a:solidFill>
                <a:schemeClr val="accent4">
                  <a:lumMod val="10000"/>
                </a:schemeClr>
              </a:solidFill>
            </a:endParaRPr>
          </a:p>
          <a:p>
            <a:r>
              <a:rPr lang="en-US" sz="2400" b="1" dirty="0">
                <a:solidFill>
                  <a:schemeClr val="accent2">
                    <a:lumMod val="75000"/>
                  </a:schemeClr>
                </a:solidFill>
              </a:rPr>
              <a:t>Workers’ Compensation Act</a:t>
            </a:r>
            <a:r>
              <a:rPr lang="en-US" sz="2400" dirty="0">
                <a:solidFill>
                  <a:schemeClr val="accent4">
                    <a:lumMod val="10000"/>
                  </a:schemeClr>
                </a:solidFill>
              </a:rPr>
              <a:t> (820 ILCS 305/6(b))</a:t>
            </a:r>
            <a:endParaRPr lang="en-US" sz="1800" dirty="0">
              <a:solidFill>
                <a:schemeClr val="accent4">
                  <a:lumMod val="10000"/>
                </a:schemeClr>
              </a:solidFill>
            </a:endParaRPr>
          </a:p>
          <a:p>
            <a:endParaRPr lang="en-US" sz="1600" dirty="0"/>
          </a:p>
        </p:txBody>
      </p:sp>
    </p:spTree>
    <p:extLst>
      <p:ext uri="{BB962C8B-B14F-4D97-AF65-F5344CB8AC3E}">
        <p14:creationId xmlns:p14="http://schemas.microsoft.com/office/powerpoint/2010/main" val="41075807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4"/>
          <p:cNvSpPr>
            <a:spLocks noGrp="1" noChangeArrowheads="1"/>
          </p:cNvSpPr>
          <p:nvPr>
            <p:ph type="ctrTitle"/>
          </p:nvPr>
        </p:nvSpPr>
        <p:spPr>
          <a:xfrm>
            <a:off x="685800" y="381001"/>
            <a:ext cx="7772400" cy="838199"/>
          </a:xfrm>
        </p:spPr>
        <p:txBody>
          <a:bodyPr>
            <a:normAutofit/>
          </a:bodyPr>
          <a:lstStyle/>
          <a:p>
            <a:pPr eaLnBrk="1" hangingPunct="1"/>
            <a:r>
              <a:rPr lang="en-US" sz="4000" dirty="0"/>
              <a:t>7(1)(b) – </a:t>
            </a:r>
            <a:r>
              <a:rPr lang="en-US" dirty="0"/>
              <a:t>Private</a:t>
            </a:r>
            <a:r>
              <a:rPr lang="en-US" sz="4000" dirty="0"/>
              <a:t> </a:t>
            </a:r>
            <a:r>
              <a:rPr lang="en-US" dirty="0"/>
              <a:t>Information</a:t>
            </a:r>
          </a:p>
        </p:txBody>
      </p:sp>
      <p:sp>
        <p:nvSpPr>
          <p:cNvPr id="16387" name="Rectangle 3"/>
          <p:cNvSpPr>
            <a:spLocks noGrp="1" noChangeArrowheads="1"/>
          </p:cNvSpPr>
          <p:nvPr>
            <p:ph type="subTitle" idx="1"/>
          </p:nvPr>
        </p:nvSpPr>
        <p:spPr>
          <a:xfrm>
            <a:off x="685800" y="1981200"/>
            <a:ext cx="7848600" cy="3810000"/>
          </a:xfrm>
        </p:spPr>
        <p:txBody>
          <a:bodyPr/>
          <a:lstStyle/>
          <a:p>
            <a:pPr marL="571500" indent="-571500" algn="l" eaLnBrk="1" hangingPunct="1">
              <a:buFont typeface="Arial" panose="020B0604020202020204" pitchFamily="34" charset="0"/>
              <a:buChar char="•"/>
            </a:pPr>
            <a:r>
              <a:rPr lang="en-US" sz="3600" dirty="0">
                <a:solidFill>
                  <a:schemeClr val="bg1">
                    <a:lumMod val="50000"/>
                  </a:schemeClr>
                </a:solidFill>
              </a:rPr>
              <a:t>Allows withholding of </a:t>
            </a:r>
            <a:r>
              <a:rPr lang="en-US" sz="3600" b="1" i="1" dirty="0">
                <a:solidFill>
                  <a:schemeClr val="bg1">
                    <a:lumMod val="50000"/>
                  </a:schemeClr>
                </a:solidFill>
              </a:rPr>
              <a:t>private information, </a:t>
            </a:r>
            <a:r>
              <a:rPr lang="en-US" sz="3600" dirty="0">
                <a:solidFill>
                  <a:schemeClr val="bg1">
                    <a:lumMod val="50000"/>
                  </a:schemeClr>
                </a:solidFill>
              </a:rPr>
              <a:t>unless required by another provision of FOIA, a State or federal law or a court order.  </a:t>
            </a:r>
          </a:p>
          <a:p>
            <a:pPr marL="571500" indent="-571500" algn="l" eaLnBrk="1" hangingPunct="1">
              <a:buFont typeface="Arial" panose="020B0604020202020204" pitchFamily="34" charset="0"/>
              <a:buChar char="•"/>
            </a:pPr>
            <a:r>
              <a:rPr lang="en-US" sz="3600" dirty="0">
                <a:solidFill>
                  <a:schemeClr val="bg1">
                    <a:lumMod val="50000"/>
                  </a:schemeClr>
                </a:solidFill>
              </a:rPr>
              <a:t>Private information is defined in section 2(c-5) of FOIA.</a:t>
            </a:r>
          </a:p>
        </p:txBody>
      </p:sp>
    </p:spTree>
    <p:extLst>
      <p:ext uri="{BB962C8B-B14F-4D97-AF65-F5344CB8AC3E}">
        <p14:creationId xmlns:p14="http://schemas.microsoft.com/office/powerpoint/2010/main" val="4116570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idx="1"/>
          </p:nvPr>
        </p:nvSpPr>
        <p:spPr>
          <a:xfrm>
            <a:off x="457200" y="1295400"/>
            <a:ext cx="8229600" cy="5410200"/>
          </a:xfrm>
        </p:spPr>
        <p:txBody>
          <a:bodyPr/>
          <a:lstStyle/>
          <a:p>
            <a:pPr algn="ctr" eaLnBrk="1" hangingPunct="1">
              <a:lnSpc>
                <a:spcPct val="90000"/>
              </a:lnSpc>
              <a:buClr>
                <a:schemeClr val="tx1"/>
              </a:buClr>
              <a:buFontTx/>
              <a:buNone/>
            </a:pPr>
            <a:r>
              <a:rPr lang="en-US" sz="4800" b="1" dirty="0">
                <a:solidFill>
                  <a:srgbClr val="FF6600"/>
                </a:solidFill>
                <a:latin typeface="+mj-lt"/>
              </a:rPr>
              <a:t>	</a:t>
            </a:r>
            <a:r>
              <a:rPr lang="en-US" sz="2800" dirty="0">
                <a:solidFill>
                  <a:schemeClr val="accent4">
                    <a:lumMod val="10000"/>
                  </a:schemeClr>
                </a:solidFill>
              </a:rPr>
              <a:t>5 ILCS 140/2(c-5) </a:t>
            </a:r>
            <a:r>
              <a:rPr lang="en-US" sz="2800" b="1" dirty="0">
                <a:solidFill>
                  <a:schemeClr val="accent2">
                    <a:lumMod val="75000"/>
                  </a:schemeClr>
                </a:solidFill>
              </a:rPr>
              <a:t>Unique identifiers</a:t>
            </a:r>
            <a:r>
              <a:rPr lang="en-US" sz="2800" dirty="0">
                <a:solidFill>
                  <a:schemeClr val="accent4">
                    <a:lumMod val="10000"/>
                  </a:schemeClr>
                </a:solidFill>
              </a:rPr>
              <a:t>, including: </a:t>
            </a:r>
          </a:p>
          <a:p>
            <a:pPr marL="891540" lvl="2" eaLnBrk="1" hangingPunct="1">
              <a:lnSpc>
                <a:spcPct val="90000"/>
              </a:lnSpc>
            </a:pPr>
            <a:r>
              <a:rPr lang="en-US" sz="2800" dirty="0">
                <a:solidFill>
                  <a:schemeClr val="accent4">
                    <a:lumMod val="10000"/>
                  </a:schemeClr>
                </a:solidFill>
              </a:rPr>
              <a:t>Social Security, Driver’s License, and Employee Identification numbers</a:t>
            </a:r>
          </a:p>
          <a:p>
            <a:pPr marL="891540" lvl="2" eaLnBrk="1" hangingPunct="1">
              <a:lnSpc>
                <a:spcPct val="90000"/>
              </a:lnSpc>
            </a:pPr>
            <a:r>
              <a:rPr lang="en-US" sz="2800" dirty="0">
                <a:solidFill>
                  <a:schemeClr val="accent4">
                    <a:lumMod val="10000"/>
                  </a:schemeClr>
                </a:solidFill>
              </a:rPr>
              <a:t>	Home or Personal Telephone Numbers</a:t>
            </a:r>
          </a:p>
          <a:p>
            <a:pPr marL="891540" lvl="2" eaLnBrk="1" hangingPunct="1">
              <a:lnSpc>
                <a:spcPct val="90000"/>
              </a:lnSpc>
            </a:pPr>
            <a:r>
              <a:rPr lang="en-US" sz="2800" dirty="0">
                <a:solidFill>
                  <a:schemeClr val="accent4">
                    <a:lumMod val="10000"/>
                  </a:schemeClr>
                </a:solidFill>
              </a:rPr>
              <a:t>Personal Email Addresses</a:t>
            </a:r>
          </a:p>
          <a:p>
            <a:pPr marL="891540" lvl="2" eaLnBrk="1" hangingPunct="1">
              <a:lnSpc>
                <a:spcPct val="90000"/>
              </a:lnSpc>
            </a:pPr>
            <a:r>
              <a:rPr lang="en-US" sz="2800" dirty="0">
                <a:solidFill>
                  <a:schemeClr val="accent4">
                    <a:lumMod val="10000"/>
                  </a:schemeClr>
                </a:solidFill>
              </a:rPr>
              <a:t>Biometric Identifiers (DNA, retina/iris scan, 	fingerprint, voiceprint, scan of hand)</a:t>
            </a:r>
          </a:p>
          <a:p>
            <a:pPr marL="891540" lvl="2" eaLnBrk="1" hangingPunct="1">
              <a:lnSpc>
                <a:spcPct val="90000"/>
              </a:lnSpc>
            </a:pPr>
            <a:r>
              <a:rPr lang="en-US" sz="2800" dirty="0">
                <a:solidFill>
                  <a:schemeClr val="accent4">
                    <a:lumMod val="10000"/>
                  </a:schemeClr>
                </a:solidFill>
              </a:rPr>
              <a:t>Personal Financial Information </a:t>
            </a:r>
          </a:p>
          <a:p>
            <a:pPr marL="891540" lvl="2" eaLnBrk="1" hangingPunct="1">
              <a:lnSpc>
                <a:spcPct val="90000"/>
              </a:lnSpc>
            </a:pPr>
            <a:r>
              <a:rPr lang="en-US" sz="2800" dirty="0">
                <a:solidFill>
                  <a:schemeClr val="accent4">
                    <a:lumMod val="10000"/>
                  </a:schemeClr>
                </a:solidFill>
              </a:rPr>
              <a:t>Passwords or Other Access Codes </a:t>
            </a:r>
          </a:p>
          <a:p>
            <a:pPr marL="891540" lvl="2" eaLnBrk="1" hangingPunct="1">
              <a:lnSpc>
                <a:spcPct val="90000"/>
              </a:lnSpc>
            </a:pPr>
            <a:r>
              <a:rPr lang="en-US" sz="2800" dirty="0">
                <a:solidFill>
                  <a:schemeClr val="accent4">
                    <a:lumMod val="10000"/>
                  </a:schemeClr>
                </a:solidFill>
              </a:rPr>
              <a:t>Medical Records </a:t>
            </a:r>
          </a:p>
        </p:txBody>
      </p:sp>
      <p:sp>
        <p:nvSpPr>
          <p:cNvPr id="3" name="Title 1"/>
          <p:cNvSpPr>
            <a:spLocks noGrp="1"/>
          </p:cNvSpPr>
          <p:nvPr>
            <p:ph type="title"/>
          </p:nvPr>
        </p:nvSpPr>
        <p:spPr>
          <a:xfrm>
            <a:off x="457200" y="274638"/>
            <a:ext cx="8229600" cy="1143000"/>
          </a:xfrm>
        </p:spPr>
        <p:txBody>
          <a:bodyPr/>
          <a:lstStyle/>
          <a:p>
            <a:r>
              <a:rPr lang="en-US" sz="4000" dirty="0"/>
              <a:t>7(1)(b) – </a:t>
            </a:r>
            <a:r>
              <a:rPr lang="en-US" dirty="0"/>
              <a:t>Private</a:t>
            </a:r>
            <a:r>
              <a:rPr lang="en-US" sz="4000" dirty="0"/>
              <a:t> </a:t>
            </a:r>
            <a:r>
              <a:rPr lang="en-US" dirty="0"/>
              <a:t>Information</a:t>
            </a:r>
          </a:p>
        </p:txBody>
      </p:sp>
    </p:spTree>
    <p:extLst>
      <p:ext uri="{BB962C8B-B14F-4D97-AF65-F5344CB8AC3E}">
        <p14:creationId xmlns:p14="http://schemas.microsoft.com/office/powerpoint/2010/main" val="271032043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Private Information</a:t>
            </a:r>
          </a:p>
        </p:txBody>
      </p:sp>
      <p:sp>
        <p:nvSpPr>
          <p:cNvPr id="3" name="Content Placeholder 2"/>
          <p:cNvSpPr>
            <a:spLocks noGrp="1"/>
          </p:cNvSpPr>
          <p:nvPr>
            <p:ph idx="1"/>
          </p:nvPr>
        </p:nvSpPr>
        <p:spPr>
          <a:xfrm>
            <a:off x="457200" y="1600201"/>
            <a:ext cx="8229600" cy="4800599"/>
          </a:xfrm>
        </p:spPr>
        <p:txBody>
          <a:bodyPr/>
          <a:lstStyle/>
          <a:p>
            <a:pPr eaLnBrk="1" hangingPunct="1">
              <a:lnSpc>
                <a:spcPct val="90000"/>
              </a:lnSpc>
              <a:buClr>
                <a:schemeClr val="tx1"/>
              </a:buClr>
              <a:buFontTx/>
              <a:buNone/>
            </a:pPr>
            <a:endParaRPr lang="en-US" sz="900" dirty="0"/>
          </a:p>
          <a:p>
            <a:pPr eaLnBrk="1" hangingPunct="1">
              <a:lnSpc>
                <a:spcPct val="90000"/>
              </a:lnSpc>
              <a:buClr>
                <a:schemeClr val="tx1"/>
              </a:buClr>
              <a:buFontTx/>
              <a:buNone/>
            </a:pPr>
            <a:r>
              <a:rPr lang="en-US" sz="2800" dirty="0">
                <a:solidFill>
                  <a:schemeClr val="accent4">
                    <a:lumMod val="10000"/>
                  </a:schemeClr>
                </a:solidFill>
              </a:rPr>
              <a:t>5 ILCS 140/2(c-5) </a:t>
            </a:r>
            <a:r>
              <a:rPr lang="en-US" sz="2800" b="1" dirty="0">
                <a:solidFill>
                  <a:schemeClr val="accent2">
                    <a:lumMod val="75000"/>
                  </a:schemeClr>
                </a:solidFill>
              </a:rPr>
              <a:t>Unique identifiers</a:t>
            </a:r>
            <a:r>
              <a:rPr lang="en-US" sz="2800" dirty="0">
                <a:solidFill>
                  <a:schemeClr val="accent4">
                    <a:lumMod val="10000"/>
                  </a:schemeClr>
                </a:solidFill>
              </a:rPr>
              <a:t>, including: </a:t>
            </a:r>
          </a:p>
          <a:p>
            <a:pPr marL="891540" lvl="2" eaLnBrk="1" hangingPunct="1">
              <a:lnSpc>
                <a:spcPct val="90000"/>
              </a:lnSpc>
            </a:pPr>
            <a:r>
              <a:rPr lang="en-US" sz="2800" dirty="0">
                <a:solidFill>
                  <a:schemeClr val="accent4">
                    <a:lumMod val="10000"/>
                  </a:schemeClr>
                </a:solidFill>
              </a:rPr>
              <a:t>Home addresses</a:t>
            </a:r>
          </a:p>
          <a:p>
            <a:pPr marL="891540" lvl="2" eaLnBrk="1" hangingPunct="1">
              <a:lnSpc>
                <a:spcPct val="90000"/>
              </a:lnSpc>
            </a:pPr>
            <a:r>
              <a:rPr lang="en-US" sz="2800" dirty="0">
                <a:solidFill>
                  <a:schemeClr val="accent4">
                    <a:lumMod val="10000"/>
                  </a:schemeClr>
                </a:solidFill>
              </a:rPr>
              <a:t>Personal license plates</a:t>
            </a:r>
          </a:p>
          <a:p>
            <a:pPr marL="1120140" lvl="2" indent="-457200" eaLnBrk="1" hangingPunct="1">
              <a:lnSpc>
                <a:spcPct val="90000"/>
              </a:lnSpc>
              <a:buFont typeface="Wingdings" panose="05000000000000000000" pitchFamily="2" charset="2"/>
              <a:buChar char="Ø"/>
            </a:pPr>
            <a:r>
              <a:rPr lang="en-US" sz="2800" dirty="0">
                <a:solidFill>
                  <a:schemeClr val="accent2">
                    <a:lumMod val="75000"/>
                  </a:schemeClr>
                </a:solidFill>
                <a:sym typeface="Wingdings" panose="05000000000000000000" pitchFamily="2" charset="2"/>
              </a:rPr>
              <a:t>Except when compiled without possibility of attribution to any person</a:t>
            </a:r>
          </a:p>
          <a:p>
            <a:pPr marL="662940" lvl="2" indent="0" eaLnBrk="1" hangingPunct="1">
              <a:lnSpc>
                <a:spcPct val="90000"/>
              </a:lnSpc>
              <a:buNone/>
            </a:pPr>
            <a:endParaRPr lang="en-US" sz="2800" b="1" dirty="0">
              <a:solidFill>
                <a:schemeClr val="accent4">
                  <a:lumMod val="10000"/>
                </a:schemeClr>
              </a:solidFill>
              <a:sym typeface="Wingdings" panose="05000000000000000000" pitchFamily="2" charset="2"/>
            </a:endParaRPr>
          </a:p>
          <a:p>
            <a:pPr marL="662940" lvl="2" indent="0" eaLnBrk="1" hangingPunct="1">
              <a:lnSpc>
                <a:spcPct val="90000"/>
              </a:lnSpc>
              <a:buClr>
                <a:schemeClr val="tx1"/>
              </a:buClr>
              <a:buNone/>
            </a:pPr>
            <a:r>
              <a:rPr lang="en-US" sz="2800" b="1" dirty="0">
                <a:solidFill>
                  <a:schemeClr val="accent4">
                    <a:lumMod val="10000"/>
                  </a:schemeClr>
                </a:solidFill>
              </a:rPr>
              <a:t>Other Unique identifiers</a:t>
            </a:r>
            <a:endParaRPr lang="en-US" sz="2800" dirty="0">
              <a:solidFill>
                <a:schemeClr val="accent4">
                  <a:lumMod val="10000"/>
                </a:schemeClr>
              </a:solidFill>
            </a:endParaRPr>
          </a:p>
          <a:p>
            <a:pPr marL="891540" lvl="2" eaLnBrk="1" hangingPunct="1">
              <a:lnSpc>
                <a:spcPct val="90000"/>
              </a:lnSpc>
            </a:pPr>
            <a:r>
              <a:rPr lang="en-US" sz="2800" dirty="0">
                <a:solidFill>
                  <a:schemeClr val="accent4">
                    <a:lumMod val="10000"/>
                  </a:schemeClr>
                </a:solidFill>
              </a:rPr>
              <a:t>Zip codes (when coupled with identifying information like name)</a:t>
            </a:r>
          </a:p>
          <a:p>
            <a:pPr marL="891540" lvl="2" eaLnBrk="1" hangingPunct="1">
              <a:lnSpc>
                <a:spcPct val="90000"/>
              </a:lnSpc>
            </a:pPr>
            <a:r>
              <a:rPr lang="en-US" sz="2800" dirty="0">
                <a:solidFill>
                  <a:schemeClr val="accent4">
                    <a:lumMod val="10000"/>
                  </a:schemeClr>
                </a:solidFill>
              </a:rPr>
              <a:t>Signatures</a:t>
            </a:r>
          </a:p>
          <a:p>
            <a:pPr eaLnBrk="1" hangingPunct="1">
              <a:lnSpc>
                <a:spcPct val="90000"/>
              </a:lnSpc>
              <a:buClr>
                <a:schemeClr val="tx1"/>
              </a:buClr>
              <a:buFontTx/>
              <a:buNone/>
            </a:pPr>
            <a:endParaRPr lang="en-US" dirty="0"/>
          </a:p>
          <a:p>
            <a:endParaRPr lang="en-US" dirty="0"/>
          </a:p>
        </p:txBody>
      </p:sp>
    </p:spTree>
    <p:extLst>
      <p:ext uri="{BB962C8B-B14F-4D97-AF65-F5344CB8AC3E}">
        <p14:creationId xmlns:p14="http://schemas.microsoft.com/office/powerpoint/2010/main" val="19396508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609600"/>
            <a:ext cx="8229600" cy="1143000"/>
          </a:xfrm>
        </p:spPr>
        <p:txBody>
          <a:bodyPr>
            <a:normAutofit/>
          </a:bodyPr>
          <a:lstStyle/>
          <a:p>
            <a:r>
              <a:rPr lang="en-US" dirty="0">
                <a:latin typeface="Arial" pitchFamily="34" charset="0"/>
                <a:cs typeface="Arial" pitchFamily="34" charset="0"/>
              </a:rPr>
              <a:t>7(1)(c) – Personal Information</a:t>
            </a:r>
          </a:p>
        </p:txBody>
      </p:sp>
      <p:sp>
        <p:nvSpPr>
          <p:cNvPr id="22530" name="Rectangle 3"/>
          <p:cNvSpPr>
            <a:spLocks noGrp="1" noChangeArrowheads="1"/>
          </p:cNvSpPr>
          <p:nvPr>
            <p:ph idx="1"/>
          </p:nvPr>
        </p:nvSpPr>
        <p:spPr>
          <a:xfrm>
            <a:off x="609600" y="1905000"/>
            <a:ext cx="8229600" cy="4678363"/>
          </a:xfrm>
        </p:spPr>
        <p:txBody>
          <a:bodyPr/>
          <a:lstStyle/>
          <a:p>
            <a:pPr eaLnBrk="1" hangingPunct="1">
              <a:lnSpc>
                <a:spcPct val="90000"/>
              </a:lnSpc>
              <a:buClr>
                <a:schemeClr val="tx1"/>
              </a:buClr>
              <a:buFontTx/>
              <a:buNone/>
            </a:pPr>
            <a:r>
              <a:rPr lang="en-US" sz="2800" dirty="0"/>
              <a:t>		</a:t>
            </a:r>
            <a:r>
              <a:rPr lang="en-US" sz="2800" dirty="0">
                <a:solidFill>
                  <a:schemeClr val="accent4">
                    <a:lumMod val="10000"/>
                  </a:schemeClr>
                </a:solidFill>
              </a:rPr>
              <a:t>E</a:t>
            </a:r>
            <a:r>
              <a:rPr lang="en-US" dirty="0">
                <a:solidFill>
                  <a:schemeClr val="accent4">
                    <a:lumMod val="10000"/>
                  </a:schemeClr>
                </a:solidFill>
                <a:latin typeface="Arial" pitchFamily="34" charset="0"/>
                <a:cs typeface="Arial" pitchFamily="34" charset="0"/>
              </a:rPr>
              <a:t>xempts “[p]ersonal information contained within public records, the disclosure of which would constitute a </a:t>
            </a:r>
            <a:r>
              <a:rPr lang="en-US" b="1" i="1" dirty="0">
                <a:solidFill>
                  <a:schemeClr val="accent2">
                    <a:lumMod val="75000"/>
                  </a:schemeClr>
                </a:solidFill>
                <a:latin typeface="Arial" pitchFamily="34" charset="0"/>
                <a:cs typeface="Arial" pitchFamily="34" charset="0"/>
              </a:rPr>
              <a:t>clearly unwarranted invasion of personal privacy</a:t>
            </a:r>
            <a:r>
              <a:rPr lang="en-US" dirty="0">
                <a:solidFill>
                  <a:schemeClr val="accent4">
                    <a:lumMod val="10000"/>
                  </a:schemeClr>
                </a:solidFill>
                <a:latin typeface="Arial" pitchFamily="34" charset="0"/>
                <a:cs typeface="Arial" pitchFamily="34" charset="0"/>
              </a:rPr>
              <a:t>, unless the disclosure is consented to in writing by the individual subjects of the information[.]” </a:t>
            </a:r>
          </a:p>
          <a:p>
            <a:pPr eaLnBrk="1" hangingPunct="1">
              <a:lnSpc>
                <a:spcPct val="90000"/>
              </a:lnSpc>
              <a:buClr>
                <a:schemeClr val="tx1"/>
              </a:buClr>
              <a:buFontTx/>
              <a:buNone/>
            </a:pPr>
            <a:r>
              <a:rPr lang="en-US" dirty="0">
                <a:solidFill>
                  <a:schemeClr val="accent4">
                    <a:lumMod val="10000"/>
                  </a:schemeClr>
                </a:solidFill>
                <a:latin typeface="Arial" pitchFamily="34" charset="0"/>
                <a:cs typeface="Arial" pitchFamily="34" charset="0"/>
              </a:rPr>
              <a:t>	5 ILCS 140/7(1)(c)</a:t>
            </a:r>
          </a:p>
        </p:txBody>
      </p:sp>
    </p:spTree>
    <p:extLst>
      <p:ext uri="{BB962C8B-B14F-4D97-AF65-F5344CB8AC3E}">
        <p14:creationId xmlns:p14="http://schemas.microsoft.com/office/powerpoint/2010/main" val="1119341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143000"/>
          </a:xfrm>
        </p:spPr>
        <p:txBody>
          <a:bodyPr/>
          <a:lstStyle/>
          <a:p>
            <a:r>
              <a:rPr lang="en-US" dirty="0">
                <a:latin typeface="Arial" pitchFamily="34" charset="0"/>
                <a:cs typeface="Arial" pitchFamily="34" charset="0"/>
              </a:rPr>
              <a:t>7(1)(c) – Personal Information</a:t>
            </a:r>
            <a:endParaRPr lang="en-US" dirty="0"/>
          </a:p>
        </p:txBody>
      </p:sp>
      <p:sp>
        <p:nvSpPr>
          <p:cNvPr id="3" name="Content Placeholder 2"/>
          <p:cNvSpPr>
            <a:spLocks noGrp="1"/>
          </p:cNvSpPr>
          <p:nvPr>
            <p:ph idx="1"/>
          </p:nvPr>
        </p:nvSpPr>
        <p:spPr>
          <a:xfrm>
            <a:off x="457200" y="2057400"/>
            <a:ext cx="8229600" cy="4221164"/>
          </a:xfrm>
        </p:spPr>
        <p:txBody>
          <a:bodyPr/>
          <a:lstStyle/>
          <a:p>
            <a:pPr>
              <a:buNone/>
            </a:pPr>
            <a:r>
              <a:rPr lang="en-US" dirty="0"/>
              <a:t>		</a:t>
            </a:r>
            <a:r>
              <a:rPr lang="en-US" dirty="0">
                <a:solidFill>
                  <a:schemeClr val="accent4">
                    <a:lumMod val="10000"/>
                  </a:schemeClr>
                </a:solidFill>
              </a:rPr>
              <a:t>“The disclosure of information that bears on the public duties of public employees and officials </a:t>
            </a:r>
            <a:r>
              <a:rPr lang="en-US" b="1" i="1" dirty="0">
                <a:solidFill>
                  <a:schemeClr val="accent2">
                    <a:lumMod val="75000"/>
                  </a:schemeClr>
                </a:solidFill>
              </a:rPr>
              <a:t>shall not</a:t>
            </a:r>
            <a:r>
              <a:rPr lang="en-US" dirty="0">
                <a:solidFill>
                  <a:schemeClr val="accent2">
                    <a:lumMod val="75000"/>
                  </a:schemeClr>
                </a:solidFill>
              </a:rPr>
              <a:t> </a:t>
            </a:r>
            <a:r>
              <a:rPr lang="en-US" dirty="0">
                <a:solidFill>
                  <a:schemeClr val="accent4">
                    <a:lumMod val="10000"/>
                  </a:schemeClr>
                </a:solidFill>
              </a:rPr>
              <a:t>be considered an invasion of personal privacy.” </a:t>
            </a:r>
          </a:p>
          <a:p>
            <a:pPr>
              <a:buNone/>
            </a:pPr>
            <a:r>
              <a:rPr lang="en-US" dirty="0">
                <a:solidFill>
                  <a:schemeClr val="accent4">
                    <a:lumMod val="10000"/>
                  </a:schemeClr>
                </a:solidFill>
              </a:rPr>
              <a:t>	5 ILCS 140/7(1)(c)</a:t>
            </a:r>
          </a:p>
        </p:txBody>
      </p:sp>
    </p:spTree>
    <p:extLst>
      <p:ext uri="{BB962C8B-B14F-4D97-AF65-F5344CB8AC3E}">
        <p14:creationId xmlns:p14="http://schemas.microsoft.com/office/powerpoint/2010/main" val="40562886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52046"/>
            <a:ext cx="8229600" cy="1143000"/>
          </a:xfrm>
        </p:spPr>
        <p:txBody>
          <a:bodyPr/>
          <a:lstStyle/>
          <a:p>
            <a:r>
              <a:rPr lang="en-US" dirty="0">
                <a:latin typeface="Arial" pitchFamily="34" charset="0"/>
                <a:cs typeface="Arial" pitchFamily="34" charset="0"/>
              </a:rPr>
              <a:t>Exempt Personal Information</a:t>
            </a:r>
          </a:p>
        </p:txBody>
      </p:sp>
      <p:sp>
        <p:nvSpPr>
          <p:cNvPr id="3" name="Content Placeholder 2"/>
          <p:cNvSpPr>
            <a:spLocks noGrp="1"/>
          </p:cNvSpPr>
          <p:nvPr>
            <p:ph sz="half" idx="1"/>
          </p:nvPr>
        </p:nvSpPr>
        <p:spPr>
          <a:xfrm>
            <a:off x="457200" y="1219200"/>
            <a:ext cx="8229600" cy="4983480"/>
          </a:xfrm>
        </p:spPr>
        <p:txBody>
          <a:bodyPr>
            <a:noAutofit/>
          </a:bodyPr>
          <a:lstStyle/>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Dates of birth</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Race</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Information related to unsuccessful candidates for employment</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Specific medical information (</a:t>
            </a:r>
            <a:r>
              <a:rPr lang="en-US" i="1" dirty="0">
                <a:solidFill>
                  <a:schemeClr val="bg1">
                    <a:lumMod val="50000"/>
                  </a:schemeClr>
                </a:solidFill>
                <a:latin typeface="Arial" pitchFamily="34" charset="0"/>
                <a:cs typeface="Arial" pitchFamily="34" charset="0"/>
              </a:rPr>
              <a:t>i.e.</a:t>
            </a:r>
            <a:r>
              <a:rPr lang="en-US" dirty="0">
                <a:solidFill>
                  <a:schemeClr val="bg1">
                    <a:lumMod val="50000"/>
                  </a:schemeClr>
                </a:solidFill>
                <a:latin typeface="Arial" pitchFamily="34" charset="0"/>
                <a:cs typeface="Arial" pitchFamily="34" charset="0"/>
              </a:rPr>
              <a:t> explanations for sick leave, descriptions of specific injuries)</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Victim names/identifying information</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Names of suspects not arrested, third parties mentioned incidentally in reports</a:t>
            </a:r>
          </a:p>
          <a:p>
            <a:pPr>
              <a:buFont typeface="Arial" panose="020B0604020202020204" pitchFamily="34" charset="0"/>
              <a:buChar char="•"/>
            </a:pPr>
            <a:r>
              <a:rPr lang="en-US" dirty="0">
                <a:solidFill>
                  <a:schemeClr val="bg1">
                    <a:lumMod val="50000"/>
                  </a:schemeClr>
                </a:solidFill>
                <a:latin typeface="Arial" pitchFamily="34" charset="0"/>
                <a:cs typeface="Arial" pitchFamily="34" charset="0"/>
              </a:rPr>
              <a:t>Graphic photos, descriptions of offenses/autopsies</a:t>
            </a:r>
          </a:p>
          <a:p>
            <a:pPr marL="0" indent="0">
              <a:buNone/>
            </a:pPr>
            <a:endParaRPr lang="en-US" dirty="0">
              <a:latin typeface="Arial" pitchFamily="34" charset="0"/>
              <a:cs typeface="Arial" pitchFamily="34" charset="0"/>
            </a:endParaRPr>
          </a:p>
        </p:txBody>
      </p:sp>
    </p:spTree>
    <p:extLst>
      <p:ext uri="{BB962C8B-B14F-4D97-AF65-F5344CB8AC3E}">
        <p14:creationId xmlns:p14="http://schemas.microsoft.com/office/powerpoint/2010/main" val="9751773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79438"/>
          </a:xfrm>
        </p:spPr>
        <p:txBody>
          <a:bodyPr>
            <a:normAutofit fontScale="90000"/>
          </a:bodyPr>
          <a:lstStyle/>
          <a:p>
            <a:r>
              <a:rPr lang="en-US" dirty="0">
                <a:latin typeface="Arial" pitchFamily="34" charset="0"/>
                <a:cs typeface="Arial" pitchFamily="34" charset="0"/>
              </a:rPr>
              <a:t>7(1)(d) – Law Enforcement Exemptions</a:t>
            </a:r>
            <a:endParaRPr lang="en-US" dirty="0"/>
          </a:p>
        </p:txBody>
      </p:sp>
      <p:sp>
        <p:nvSpPr>
          <p:cNvPr id="3" name="Content Placeholder 2"/>
          <p:cNvSpPr>
            <a:spLocks noGrp="1"/>
          </p:cNvSpPr>
          <p:nvPr>
            <p:ph idx="1"/>
          </p:nvPr>
        </p:nvSpPr>
        <p:spPr>
          <a:xfrm>
            <a:off x="457200" y="2209801"/>
            <a:ext cx="8229600" cy="3733800"/>
          </a:xfrm>
        </p:spPr>
        <p:txBody>
          <a:bodyPr/>
          <a:lstStyle/>
          <a:p>
            <a:r>
              <a:rPr lang="en-US" sz="2400" dirty="0">
                <a:solidFill>
                  <a:schemeClr val="accent4">
                    <a:lumMod val="10000"/>
                  </a:schemeClr>
                </a:solidFill>
              </a:rPr>
              <a:t>7(1)(d)(i): pending law enforcement proceedings</a:t>
            </a:r>
          </a:p>
          <a:p>
            <a:r>
              <a:rPr lang="en-US" sz="2400" dirty="0">
                <a:solidFill>
                  <a:schemeClr val="accent4">
                    <a:lumMod val="10000"/>
                  </a:schemeClr>
                </a:solidFill>
              </a:rPr>
              <a:t>7(1)(d)(ii): interference with active administrative enforcement proceedings</a:t>
            </a:r>
          </a:p>
          <a:p>
            <a:r>
              <a:rPr lang="en-US" sz="2400" dirty="0">
                <a:solidFill>
                  <a:schemeClr val="accent4">
                    <a:lumMod val="10000"/>
                  </a:schemeClr>
                </a:solidFill>
              </a:rPr>
              <a:t>7(1)(d)(iii): deprivation of fair trial/hearing</a:t>
            </a:r>
          </a:p>
          <a:p>
            <a:r>
              <a:rPr lang="en-US" sz="2400" dirty="0">
                <a:solidFill>
                  <a:schemeClr val="accent4">
                    <a:lumMod val="10000"/>
                  </a:schemeClr>
                </a:solidFill>
              </a:rPr>
              <a:t>7(1)(d)(iv): protection of witnesses, confidential sources</a:t>
            </a:r>
          </a:p>
          <a:p>
            <a:r>
              <a:rPr lang="en-US" sz="2400" dirty="0">
                <a:solidFill>
                  <a:schemeClr val="accent4">
                    <a:lumMod val="10000"/>
                  </a:schemeClr>
                </a:solidFill>
              </a:rPr>
              <a:t>7(1)(d)(v): special investigative techniques</a:t>
            </a:r>
          </a:p>
          <a:p>
            <a:r>
              <a:rPr lang="en-US" sz="2400" dirty="0">
                <a:solidFill>
                  <a:schemeClr val="accent4">
                    <a:lumMod val="10000"/>
                  </a:schemeClr>
                </a:solidFill>
              </a:rPr>
              <a:t>7(1)(d)(vi): danger to life or physical safety</a:t>
            </a:r>
          </a:p>
          <a:p>
            <a:r>
              <a:rPr lang="en-US" sz="2400" dirty="0">
                <a:solidFill>
                  <a:schemeClr val="accent4">
                    <a:lumMod val="10000"/>
                  </a:schemeClr>
                </a:solidFill>
              </a:rPr>
              <a:t>7(1)(d)(vii): obstruction of ongoing criminal investigation</a:t>
            </a:r>
          </a:p>
          <a:p>
            <a:endParaRPr lang="en-US" sz="2000" dirty="0">
              <a:solidFill>
                <a:schemeClr val="accent4">
                  <a:lumMod val="10000"/>
                </a:schemeClr>
              </a:solidFill>
            </a:endParaRPr>
          </a:p>
        </p:txBody>
      </p:sp>
    </p:spTree>
    <p:extLst>
      <p:ext uri="{BB962C8B-B14F-4D97-AF65-F5344CB8AC3E}">
        <p14:creationId xmlns:p14="http://schemas.microsoft.com/office/powerpoint/2010/main" val="11325319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52400" y="685800"/>
            <a:ext cx="8991600" cy="838200"/>
          </a:xfrm>
        </p:spPr>
        <p:txBody>
          <a:bodyPr>
            <a:noAutofit/>
          </a:bodyPr>
          <a:lstStyle/>
          <a:p>
            <a:pPr eaLnBrk="1" hangingPunct="1"/>
            <a:r>
              <a:rPr lang="en-US" dirty="0">
                <a:cs typeface="Arial" pitchFamily="34" charset="0"/>
              </a:rPr>
              <a:t>7(1)(f) – Deliberative Process</a:t>
            </a:r>
            <a:endParaRPr lang="en-US" dirty="0"/>
          </a:p>
        </p:txBody>
      </p:sp>
      <p:sp>
        <p:nvSpPr>
          <p:cNvPr id="3" name="Content Placeholder 2"/>
          <p:cNvSpPr>
            <a:spLocks noGrp="1"/>
          </p:cNvSpPr>
          <p:nvPr>
            <p:ph idx="1"/>
          </p:nvPr>
        </p:nvSpPr>
        <p:spPr>
          <a:xfrm>
            <a:off x="533400" y="1905000"/>
            <a:ext cx="8229600" cy="4526280"/>
          </a:xfrm>
        </p:spPr>
        <p:txBody>
          <a:bodyPr/>
          <a:lstStyle/>
          <a:p>
            <a:r>
              <a:rPr lang="en-US" sz="2800" dirty="0">
                <a:solidFill>
                  <a:schemeClr val="accent4">
                    <a:lumMod val="10000"/>
                  </a:schemeClr>
                </a:solidFill>
              </a:rPr>
              <a:t>Allows withholding of “records in which opinions are expressed, or policies or actions are formulated”</a:t>
            </a:r>
          </a:p>
          <a:p>
            <a:r>
              <a:rPr lang="en-US" sz="2800" dirty="0">
                <a:solidFill>
                  <a:schemeClr val="accent4">
                    <a:lumMod val="10000"/>
                  </a:schemeClr>
                </a:solidFill>
              </a:rPr>
              <a:t>Except when record is publicly cited by head of public body</a:t>
            </a:r>
          </a:p>
          <a:p>
            <a:r>
              <a:rPr lang="en-US" sz="2800" dirty="0">
                <a:solidFill>
                  <a:schemeClr val="accent4">
                    <a:lumMod val="10000"/>
                  </a:schemeClr>
                </a:solidFill>
                <a:latin typeface="Arial" pitchFamily="34" charset="0"/>
                <a:cs typeface="Arial" pitchFamily="34" charset="0"/>
              </a:rPr>
              <a:t>The purpose of the deliberative process exemption is to protect the predecisional communications process and encourage frank and open discussion </a:t>
            </a:r>
            <a:r>
              <a:rPr lang="en-US" sz="2800" b="1" i="1" dirty="0">
                <a:solidFill>
                  <a:schemeClr val="accent2">
                    <a:lumMod val="75000"/>
                  </a:schemeClr>
                </a:solidFill>
                <a:latin typeface="Arial" pitchFamily="34" charset="0"/>
                <a:cs typeface="Arial" pitchFamily="34" charset="0"/>
              </a:rPr>
              <a:t>among agency employees</a:t>
            </a:r>
            <a:r>
              <a:rPr lang="en-US" sz="2800" dirty="0">
                <a:solidFill>
                  <a:schemeClr val="accent2">
                    <a:lumMod val="75000"/>
                  </a:schemeClr>
                </a:solidFill>
                <a:latin typeface="Arial" pitchFamily="34" charset="0"/>
                <a:cs typeface="Arial" pitchFamily="34" charset="0"/>
              </a:rPr>
              <a:t>.</a:t>
            </a:r>
            <a:r>
              <a:rPr lang="en-US" sz="2800" i="1" dirty="0">
                <a:solidFill>
                  <a:schemeClr val="accent2">
                    <a:lumMod val="75000"/>
                  </a:schemeClr>
                </a:solidFill>
                <a:latin typeface="Arial" pitchFamily="34" charset="0"/>
                <a:cs typeface="Arial" pitchFamily="34" charset="0"/>
              </a:rPr>
              <a:t> </a:t>
            </a:r>
          </a:p>
        </p:txBody>
      </p:sp>
    </p:spTree>
    <p:extLst>
      <p:ext uri="{BB962C8B-B14F-4D97-AF65-F5344CB8AC3E}">
        <p14:creationId xmlns:p14="http://schemas.microsoft.com/office/powerpoint/2010/main" val="40545203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Alternative OMA Training</a:t>
            </a:r>
          </a:p>
        </p:txBody>
      </p:sp>
      <p:sp>
        <p:nvSpPr>
          <p:cNvPr id="3" name="Content Placeholder 2"/>
          <p:cNvSpPr>
            <a:spLocks noGrp="1"/>
          </p:cNvSpPr>
          <p:nvPr>
            <p:ph sz="half" idx="1"/>
          </p:nvPr>
        </p:nvSpPr>
        <p:spPr>
          <a:xfrm>
            <a:off x="601980" y="1432878"/>
            <a:ext cx="4221480" cy="4708526"/>
          </a:xfrm>
        </p:spPr>
        <p:txBody>
          <a:bodyPr/>
          <a:lstStyle/>
          <a:p>
            <a:pPr>
              <a:buFont typeface="Arial" panose="020B0604020202020204" pitchFamily="34" charset="0"/>
              <a:buChar char="•"/>
            </a:pPr>
            <a:r>
              <a:rPr lang="en-US" sz="2400" dirty="0">
                <a:solidFill>
                  <a:schemeClr val="bg1">
                    <a:lumMod val="50000"/>
                  </a:schemeClr>
                </a:solidFill>
              </a:rPr>
              <a:t>School Board Members </a:t>
            </a:r>
          </a:p>
          <a:p>
            <a:pPr>
              <a:buFont typeface="Arial" panose="020B0604020202020204" pitchFamily="34" charset="0"/>
              <a:buChar char="•"/>
            </a:pPr>
            <a:r>
              <a:rPr lang="en-US" sz="2400" dirty="0">
                <a:solidFill>
                  <a:schemeClr val="bg1">
                    <a:lumMod val="50000"/>
                  </a:schemeClr>
                </a:solidFill>
              </a:rPr>
              <a:t>Drainage District Commissioners</a:t>
            </a:r>
          </a:p>
          <a:p>
            <a:pPr>
              <a:buFont typeface="Arial" panose="020B0604020202020204" pitchFamily="34" charset="0"/>
              <a:buChar char="•"/>
            </a:pPr>
            <a:r>
              <a:rPr lang="en-US" sz="2400" dirty="0">
                <a:solidFill>
                  <a:schemeClr val="bg1">
                    <a:lumMod val="50000"/>
                  </a:schemeClr>
                </a:solidFill>
              </a:rPr>
              <a:t>Directors of Soil and Water Conservation Districts </a:t>
            </a:r>
          </a:p>
          <a:p>
            <a:pPr>
              <a:buFont typeface="Arial" panose="020B0604020202020204" pitchFamily="34" charset="0"/>
              <a:buChar char="•"/>
            </a:pPr>
            <a:r>
              <a:rPr lang="en-US" sz="2400" dirty="0">
                <a:solidFill>
                  <a:schemeClr val="bg1">
                    <a:lumMod val="50000"/>
                  </a:schemeClr>
                </a:solidFill>
              </a:rPr>
              <a:t>Park, Forest Preserve, Conservation, and Fire Protection District Members</a:t>
            </a:r>
          </a:p>
          <a:p>
            <a:pPr>
              <a:buFont typeface="Arial" panose="020B0604020202020204" pitchFamily="34" charset="0"/>
              <a:buChar char="•"/>
            </a:pPr>
            <a:r>
              <a:rPr lang="en-US" sz="2400" b="1" dirty="0">
                <a:solidFill>
                  <a:srgbClr val="FF6600"/>
                </a:solidFill>
              </a:rPr>
              <a:t>Municipality Members</a:t>
            </a:r>
          </a:p>
          <a:p>
            <a:pPr marL="0" indent="0">
              <a:buNone/>
            </a:pPr>
            <a:r>
              <a:rPr lang="en-US" sz="2400" i="1" dirty="0">
                <a:solidFill>
                  <a:schemeClr val="accent6">
                    <a:lumMod val="75000"/>
                  </a:schemeClr>
                </a:solidFill>
              </a:rPr>
              <a:t>See</a:t>
            </a:r>
            <a:r>
              <a:rPr lang="en-US" sz="2400" dirty="0">
                <a:solidFill>
                  <a:schemeClr val="accent6">
                    <a:lumMod val="75000"/>
                  </a:schemeClr>
                </a:solidFill>
              </a:rPr>
              <a:t> 5 ILCS 120/1.05 (c)-(g)</a:t>
            </a:r>
            <a:endParaRPr lang="en-US" dirty="0">
              <a:solidFill>
                <a:schemeClr val="accent6">
                  <a:lumMod val="75000"/>
                </a:schemeClr>
              </a:solidFill>
            </a:endParaRPr>
          </a:p>
        </p:txBody>
      </p:sp>
      <p:sp>
        <p:nvSpPr>
          <p:cNvPr id="4" name="Content Placeholder 3"/>
          <p:cNvSpPr>
            <a:spLocks noGrp="1"/>
          </p:cNvSpPr>
          <p:nvPr>
            <p:ph sz="half" idx="2"/>
          </p:nvPr>
        </p:nvSpPr>
        <p:spPr>
          <a:xfrm>
            <a:off x="5029200" y="1417637"/>
            <a:ext cx="3657600" cy="4708527"/>
          </a:xfrm>
        </p:spPr>
        <p:txBody>
          <a:bodyPr/>
          <a:lstStyle/>
          <a:p>
            <a:r>
              <a:rPr lang="en-US" dirty="0">
                <a:solidFill>
                  <a:schemeClr val="bg1">
                    <a:lumMod val="50000"/>
                  </a:schemeClr>
                </a:solidFill>
              </a:rPr>
              <a:t>Conducted by Specified Organizations</a:t>
            </a:r>
          </a:p>
          <a:p>
            <a:r>
              <a:rPr lang="en-US" dirty="0">
                <a:solidFill>
                  <a:schemeClr val="bg1">
                    <a:lumMod val="50000"/>
                  </a:schemeClr>
                </a:solidFill>
              </a:rPr>
              <a:t>Certain Content Must Be Included</a:t>
            </a:r>
          </a:p>
          <a:p>
            <a:r>
              <a:rPr lang="en-US" dirty="0">
                <a:solidFill>
                  <a:schemeClr val="bg1">
                    <a:lumMod val="50000"/>
                  </a:schemeClr>
                </a:solidFill>
              </a:rPr>
              <a:t>Certificate Required</a:t>
            </a:r>
          </a:p>
          <a:p>
            <a:endParaRPr lang="en-US" dirty="0">
              <a:solidFill>
                <a:schemeClr val="bg1">
                  <a:lumMod val="50000"/>
                </a:schemeClr>
              </a:solidFill>
            </a:endParaRPr>
          </a:p>
        </p:txBody>
      </p:sp>
    </p:spTree>
    <p:extLst>
      <p:ext uri="{BB962C8B-B14F-4D97-AF65-F5344CB8AC3E}">
        <p14:creationId xmlns:p14="http://schemas.microsoft.com/office/powerpoint/2010/main" val="34858948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b="1" dirty="0">
                <a:solidFill>
                  <a:srgbClr val="FF6600"/>
                </a:solidFill>
              </a:rPr>
              <a:t>7(1)(l) – Closed Session Minutes</a:t>
            </a:r>
          </a:p>
        </p:txBody>
      </p:sp>
      <p:sp>
        <p:nvSpPr>
          <p:cNvPr id="3" name="Content Placeholder 2"/>
          <p:cNvSpPr>
            <a:spLocks noGrp="1"/>
          </p:cNvSpPr>
          <p:nvPr>
            <p:ph idx="1"/>
          </p:nvPr>
        </p:nvSpPr>
        <p:spPr/>
        <p:txBody>
          <a:bodyPr/>
          <a:lstStyle/>
          <a:p>
            <a:pPr marL="0" indent="0">
              <a:buNone/>
            </a:pPr>
            <a:r>
              <a:rPr lang="en-US" sz="2400" dirty="0">
                <a:solidFill>
                  <a:schemeClr val="bg1">
                    <a:lumMod val="50000"/>
                  </a:schemeClr>
                </a:solidFill>
              </a:rPr>
              <a:t>	“Minutes of meetings of public bodies closed to the public as provided in the Open Meetings Act until the public body makes the minutes available to the public under Section 2.06 of the Open Meetings Act.”</a:t>
            </a:r>
          </a:p>
          <a:p>
            <a:pPr marL="0" indent="0">
              <a:buNone/>
            </a:pPr>
            <a:endParaRPr lang="en-US" sz="2400" dirty="0">
              <a:solidFill>
                <a:schemeClr val="bg1">
                  <a:lumMod val="50000"/>
                </a:schemeClr>
              </a:solidFill>
            </a:endParaRPr>
          </a:p>
          <a:p>
            <a:pPr marL="0" indent="0">
              <a:buNone/>
            </a:pPr>
            <a:r>
              <a:rPr lang="en-US" sz="2000" b="1" dirty="0">
                <a:solidFill>
                  <a:schemeClr val="bg1">
                    <a:lumMod val="50000"/>
                  </a:schemeClr>
                </a:solidFill>
              </a:rPr>
              <a:t>5 ILCS 120/2.06(d) of OMA</a:t>
            </a:r>
            <a:r>
              <a:rPr lang="en-US" sz="2000" dirty="0">
                <a:solidFill>
                  <a:schemeClr val="bg1">
                    <a:lumMod val="50000"/>
                  </a:schemeClr>
                </a:solidFill>
              </a:rPr>
              <a:t>: “Each </a:t>
            </a:r>
            <a:r>
              <a:rPr lang="en-US" sz="1800" dirty="0">
                <a:solidFill>
                  <a:schemeClr val="bg1">
                    <a:lumMod val="50000"/>
                  </a:schemeClr>
                </a:solidFill>
              </a:rPr>
              <a:t>public body shall periodically, but no less than semi-annually, meet to review minutes of all closed meetings. At such meetings a determination shall be made, and reported in an open session that (1) the need for confidentiality still exists as to all or part of those minutes or (2) that the minutes or portions thereof no longer require confidential treatment and are available for public inspection.”</a:t>
            </a:r>
          </a:p>
          <a:p>
            <a:endParaRPr lang="en-US" dirty="0"/>
          </a:p>
        </p:txBody>
      </p:sp>
    </p:spTree>
    <p:extLst>
      <p:ext uri="{BB962C8B-B14F-4D97-AF65-F5344CB8AC3E}">
        <p14:creationId xmlns:p14="http://schemas.microsoft.com/office/powerpoint/2010/main" val="18783016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0"/>
            <a:ext cx="8229600" cy="914400"/>
          </a:xfrm>
        </p:spPr>
        <p:txBody>
          <a:bodyPr/>
          <a:lstStyle/>
          <a:p>
            <a:r>
              <a:rPr lang="en-US" sz="4000" dirty="0">
                <a:cs typeface="Arial" pitchFamily="34" charset="0"/>
              </a:rPr>
              <a:t>7(1)(m) – </a:t>
            </a:r>
            <a:r>
              <a:rPr lang="en-US" sz="4000" dirty="0"/>
              <a:t>Privileged Information</a:t>
            </a:r>
          </a:p>
        </p:txBody>
      </p:sp>
      <p:sp>
        <p:nvSpPr>
          <p:cNvPr id="3" name="Content Placeholder 2"/>
          <p:cNvSpPr>
            <a:spLocks noGrp="1"/>
          </p:cNvSpPr>
          <p:nvPr>
            <p:ph idx="1"/>
          </p:nvPr>
        </p:nvSpPr>
        <p:spPr>
          <a:xfrm>
            <a:off x="533400" y="2133600"/>
            <a:ext cx="8229600" cy="3840163"/>
          </a:xfrm>
        </p:spPr>
        <p:txBody>
          <a:bodyPr/>
          <a:lstStyle/>
          <a:p>
            <a:pPr marL="0" indent="0">
              <a:buNone/>
            </a:pPr>
            <a:r>
              <a:rPr lang="en-US" dirty="0"/>
              <a:t>	</a:t>
            </a:r>
            <a:r>
              <a:rPr lang="en-US" dirty="0">
                <a:solidFill>
                  <a:schemeClr val="accent4">
                    <a:lumMod val="10000"/>
                  </a:schemeClr>
                </a:solidFill>
              </a:rPr>
              <a:t>Communications between a public body and an attorney or auditor representing the public body that would not be subject to discovery in litigation, or are prepared in anticipation of litigation.</a:t>
            </a:r>
          </a:p>
          <a:p>
            <a:pPr marL="0" indent="0">
              <a:buNone/>
            </a:pPr>
            <a:r>
              <a:rPr lang="en-US" dirty="0">
                <a:solidFill>
                  <a:schemeClr val="accent4">
                    <a:lumMod val="10000"/>
                  </a:schemeClr>
                </a:solidFill>
                <a:sym typeface="Wingdings" panose="05000000000000000000" pitchFamily="2" charset="2"/>
              </a:rPr>
              <a:t></a:t>
            </a:r>
            <a:r>
              <a:rPr lang="en-US" dirty="0">
                <a:solidFill>
                  <a:schemeClr val="accent4">
                    <a:lumMod val="10000"/>
                  </a:schemeClr>
                </a:solidFill>
              </a:rPr>
              <a:t>Requests for and provision of legal advice</a:t>
            </a:r>
          </a:p>
          <a:p>
            <a:pPr marL="0" indent="0">
              <a:buNone/>
            </a:pPr>
            <a:endParaRPr lang="en-US" dirty="0">
              <a:solidFill>
                <a:schemeClr val="accent4">
                  <a:lumMod val="10000"/>
                </a:schemeClr>
              </a:solidFill>
            </a:endParaRPr>
          </a:p>
        </p:txBody>
      </p:sp>
    </p:spTree>
    <p:extLst>
      <p:ext uri="{BB962C8B-B14F-4D97-AF65-F5344CB8AC3E}">
        <p14:creationId xmlns:p14="http://schemas.microsoft.com/office/powerpoint/2010/main" val="39822230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20762"/>
          </a:xfrm>
        </p:spPr>
        <p:txBody>
          <a:bodyPr/>
          <a:lstStyle/>
          <a:p>
            <a:r>
              <a:rPr lang="en-US" sz="4000" b="1" dirty="0">
                <a:solidFill>
                  <a:srgbClr val="FF6600"/>
                </a:solidFill>
                <a:cs typeface="Arial" pitchFamily="34" charset="0"/>
              </a:rPr>
              <a:t>7(1)(m) – </a:t>
            </a:r>
            <a:r>
              <a:rPr lang="en-US" sz="4000" b="1" dirty="0">
                <a:solidFill>
                  <a:srgbClr val="FF6600"/>
                </a:solidFill>
              </a:rPr>
              <a:t>Privileged Information</a:t>
            </a:r>
          </a:p>
        </p:txBody>
      </p:sp>
      <p:sp>
        <p:nvSpPr>
          <p:cNvPr id="3" name="Content Placeholder 2"/>
          <p:cNvSpPr>
            <a:spLocks noGrp="1"/>
          </p:cNvSpPr>
          <p:nvPr>
            <p:ph idx="1"/>
          </p:nvPr>
        </p:nvSpPr>
        <p:spPr>
          <a:xfrm>
            <a:off x="457200" y="1371601"/>
            <a:ext cx="8229600" cy="4754564"/>
          </a:xfrm>
        </p:spPr>
        <p:txBody>
          <a:bodyPr/>
          <a:lstStyle/>
          <a:p>
            <a:pPr marL="0" indent="0">
              <a:buNone/>
            </a:pPr>
            <a:r>
              <a:rPr lang="en-US" dirty="0">
                <a:solidFill>
                  <a:schemeClr val="accent4">
                    <a:lumMod val="10000"/>
                  </a:schemeClr>
                </a:solidFill>
              </a:rPr>
              <a:t>Not all attorney/client communications are privileged:</a:t>
            </a:r>
          </a:p>
          <a:p>
            <a:pPr>
              <a:buFont typeface="Arial" panose="020B0604020202020204" pitchFamily="34" charset="0"/>
              <a:buChar char="•"/>
            </a:pPr>
            <a:r>
              <a:rPr lang="en-US" dirty="0">
                <a:solidFill>
                  <a:schemeClr val="accent4">
                    <a:lumMod val="10000"/>
                  </a:schemeClr>
                </a:solidFill>
              </a:rPr>
              <a:t>Invoices for legal services not exempt.</a:t>
            </a:r>
          </a:p>
          <a:p>
            <a:pPr marL="0" indent="0">
              <a:buNone/>
            </a:pPr>
            <a:r>
              <a:rPr lang="en-US" sz="2400" dirty="0">
                <a:solidFill>
                  <a:schemeClr val="accent2">
                    <a:lumMod val="75000"/>
                  </a:schemeClr>
                </a:solidFill>
              </a:rPr>
              <a:t>Ill. Att’y Gen. Pub. Acc. Op. No. 14-002. issued April 15, 2014.</a:t>
            </a:r>
          </a:p>
          <a:p>
            <a:pPr marL="0" indent="0">
              <a:buNone/>
            </a:pPr>
            <a:endParaRPr lang="en-US" sz="800" dirty="0">
              <a:solidFill>
                <a:schemeClr val="accent2">
                  <a:lumMod val="75000"/>
                </a:schemeClr>
              </a:solidFill>
            </a:endParaRPr>
          </a:p>
          <a:p>
            <a:pPr>
              <a:buFont typeface="Arial" panose="020B0604020202020204" pitchFamily="34" charset="0"/>
              <a:buChar char="•"/>
            </a:pPr>
            <a:r>
              <a:rPr lang="en-US" dirty="0">
                <a:solidFill>
                  <a:schemeClr val="accent4">
                    <a:lumMod val="10000"/>
                  </a:schemeClr>
                </a:solidFill>
              </a:rPr>
              <a:t>Lists containing names and pay rate of outside counsel for State agencies not exempt. </a:t>
            </a:r>
          </a:p>
          <a:p>
            <a:pPr marL="0" indent="0">
              <a:buNone/>
            </a:pPr>
            <a:r>
              <a:rPr lang="en-US" sz="2400" dirty="0">
                <a:solidFill>
                  <a:schemeClr val="accent2">
                    <a:lumMod val="75000"/>
                  </a:schemeClr>
                </a:solidFill>
              </a:rPr>
              <a:t>Ill. Att’y Gen. Pub. Acc. Op. No. 15-010, issued October 21, 2015.</a:t>
            </a:r>
          </a:p>
          <a:p>
            <a:pPr marL="0" indent="0">
              <a:buNone/>
            </a:pPr>
            <a:endParaRPr lang="en-US" sz="2400" dirty="0">
              <a:solidFill>
                <a:schemeClr val="accent6">
                  <a:lumMod val="60000"/>
                  <a:lumOff val="40000"/>
                </a:schemeClr>
              </a:solidFill>
            </a:endParaRPr>
          </a:p>
          <a:p>
            <a:pPr marL="0" indent="0">
              <a:buNone/>
            </a:pPr>
            <a:endParaRPr lang="en-US" dirty="0"/>
          </a:p>
          <a:p>
            <a:pPr marL="0" indent="0">
              <a:buNone/>
            </a:pPr>
            <a:endParaRPr lang="en-US" sz="2400" dirty="0">
              <a:solidFill>
                <a:schemeClr val="accent6">
                  <a:lumMod val="60000"/>
                  <a:lumOff val="40000"/>
                </a:schemeClr>
              </a:solidFill>
            </a:endParaRPr>
          </a:p>
        </p:txBody>
      </p:sp>
    </p:spTree>
    <p:extLst>
      <p:ext uri="{BB962C8B-B14F-4D97-AF65-F5344CB8AC3E}">
        <p14:creationId xmlns:p14="http://schemas.microsoft.com/office/powerpoint/2010/main" val="38026153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FF6600"/>
                </a:solidFill>
                <a:cs typeface="Arial" pitchFamily="34" charset="0"/>
              </a:rPr>
              <a:t>7(1)(</a:t>
            </a:r>
            <a:r>
              <a:rPr lang="en-US" b="1" dirty="0" err="1">
                <a:solidFill>
                  <a:srgbClr val="FF6600"/>
                </a:solidFill>
                <a:cs typeface="Arial" pitchFamily="34" charset="0"/>
              </a:rPr>
              <a:t>kk</a:t>
            </a:r>
            <a:r>
              <a:rPr lang="en-US" b="1" dirty="0">
                <a:solidFill>
                  <a:srgbClr val="FF6600"/>
                </a:solidFill>
                <a:cs typeface="Arial" pitchFamily="34" charset="0"/>
              </a:rPr>
              <a:t>)</a:t>
            </a:r>
            <a:endParaRPr lang="en-US" dirty="0"/>
          </a:p>
        </p:txBody>
      </p:sp>
      <p:sp>
        <p:nvSpPr>
          <p:cNvPr id="3" name="Content Placeholder 2"/>
          <p:cNvSpPr>
            <a:spLocks noGrp="1"/>
          </p:cNvSpPr>
          <p:nvPr>
            <p:ph idx="1"/>
          </p:nvPr>
        </p:nvSpPr>
        <p:spPr/>
        <p:txBody>
          <a:bodyPr/>
          <a:lstStyle/>
          <a:p>
            <a:pPr marL="0" indent="0">
              <a:buNone/>
            </a:pPr>
            <a:endParaRPr lang="en-US" sz="2400" dirty="0">
              <a:solidFill>
                <a:schemeClr val="accent6">
                  <a:lumMod val="75000"/>
                </a:schemeClr>
              </a:solidFill>
            </a:endParaRPr>
          </a:p>
          <a:p>
            <a:pPr marL="0" indent="0">
              <a:buNone/>
            </a:pPr>
            <a:r>
              <a:rPr lang="en-US" sz="2400" dirty="0">
                <a:solidFill>
                  <a:schemeClr val="bg1">
                    <a:lumMod val="50000"/>
                  </a:schemeClr>
                </a:solidFill>
              </a:rPr>
              <a:t>The public body's credit card numbers, debit card numbers, bank account numbers, Federal Employer Identification Number, security code numbers, passwords, and similar account information, the disclosure of which could result in identity theft or impression or defrauding of a governmental entity or a person.</a:t>
            </a:r>
          </a:p>
        </p:txBody>
      </p:sp>
    </p:spTree>
    <p:extLst>
      <p:ext uri="{BB962C8B-B14F-4D97-AF65-F5344CB8AC3E}">
        <p14:creationId xmlns:p14="http://schemas.microsoft.com/office/powerpoint/2010/main" val="36424038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630362"/>
          </a:xfrm>
        </p:spPr>
        <p:txBody>
          <a:bodyPr/>
          <a:lstStyle/>
          <a:p>
            <a:r>
              <a:rPr lang="en-US" dirty="0"/>
              <a:t>Special Types of </a:t>
            </a:r>
            <a:br>
              <a:rPr lang="en-US" dirty="0"/>
            </a:br>
            <a:r>
              <a:rPr lang="en-US" dirty="0"/>
              <a:t>Requesters and Requests</a:t>
            </a:r>
          </a:p>
        </p:txBody>
      </p:sp>
      <p:sp>
        <p:nvSpPr>
          <p:cNvPr id="3" name="Content Placeholder 2"/>
          <p:cNvSpPr>
            <a:spLocks noGrp="1"/>
          </p:cNvSpPr>
          <p:nvPr>
            <p:ph idx="1"/>
          </p:nvPr>
        </p:nvSpPr>
        <p:spPr>
          <a:xfrm>
            <a:off x="609600" y="2438400"/>
            <a:ext cx="8077200" cy="4068764"/>
          </a:xfrm>
        </p:spPr>
        <p:txBody>
          <a:bodyPr/>
          <a:lstStyle/>
          <a:p>
            <a:r>
              <a:rPr lang="en-US" sz="4000" dirty="0">
                <a:solidFill>
                  <a:schemeClr val="accent4">
                    <a:lumMod val="10000"/>
                  </a:schemeClr>
                </a:solidFill>
              </a:rPr>
              <a:t>Commercial (5 ILCS 140/2(c-10)</a:t>
            </a:r>
          </a:p>
          <a:p>
            <a:endParaRPr lang="en-US" sz="800" dirty="0">
              <a:solidFill>
                <a:schemeClr val="accent4">
                  <a:lumMod val="10000"/>
                </a:schemeClr>
              </a:solidFill>
            </a:endParaRPr>
          </a:p>
          <a:p>
            <a:r>
              <a:rPr lang="en-US" sz="4000" dirty="0">
                <a:solidFill>
                  <a:schemeClr val="accent4">
                    <a:lumMod val="10000"/>
                  </a:schemeClr>
                </a:solidFill>
              </a:rPr>
              <a:t>Recurrent (5 ILCS 140/2(g))</a:t>
            </a:r>
          </a:p>
          <a:p>
            <a:endParaRPr lang="en-US" sz="800" dirty="0">
              <a:solidFill>
                <a:schemeClr val="accent4">
                  <a:lumMod val="10000"/>
                </a:schemeClr>
              </a:solidFill>
            </a:endParaRPr>
          </a:p>
          <a:p>
            <a:r>
              <a:rPr lang="en-US" sz="4000" dirty="0">
                <a:solidFill>
                  <a:schemeClr val="accent4">
                    <a:lumMod val="10000"/>
                  </a:schemeClr>
                </a:solidFill>
              </a:rPr>
              <a:t>Voluminous (5 ILCS 140/2(h))</a:t>
            </a:r>
          </a:p>
        </p:txBody>
      </p:sp>
    </p:spTree>
    <p:extLst>
      <p:ext uri="{BB962C8B-B14F-4D97-AF65-F5344CB8AC3E}">
        <p14:creationId xmlns:p14="http://schemas.microsoft.com/office/powerpoint/2010/main" val="40079143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5400" b="1" dirty="0">
                <a:solidFill>
                  <a:srgbClr val="FF6600"/>
                </a:solidFill>
              </a:rPr>
              <a:t>Open Meetings Act</a:t>
            </a:r>
            <a:br>
              <a:rPr lang="en-US" sz="5400" b="1" dirty="0">
                <a:solidFill>
                  <a:srgbClr val="FF6600"/>
                </a:solidFill>
              </a:rPr>
            </a:br>
            <a:r>
              <a:rPr lang="en-US" sz="2000" b="1" dirty="0">
                <a:solidFill>
                  <a:srgbClr val="FF6600"/>
                </a:solidFill>
              </a:rPr>
              <a:t>5 ILCS 120/1 </a:t>
            </a:r>
            <a:r>
              <a:rPr lang="en-US" sz="2000" b="1" i="1" dirty="0">
                <a:solidFill>
                  <a:srgbClr val="FF6600"/>
                </a:solidFill>
              </a:rPr>
              <a:t>et seq.</a:t>
            </a:r>
            <a:endParaRPr lang="en-US" sz="2000" b="1" i="1" dirty="0">
              <a:solidFill>
                <a:srgbClr val="FF66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0597449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782762"/>
          </a:xfrm>
        </p:spPr>
        <p:txBody>
          <a:bodyPr/>
          <a:lstStyle/>
          <a:p>
            <a:r>
              <a:rPr lang="en-US" dirty="0"/>
              <a:t>OMA Public Policy</a:t>
            </a:r>
          </a:p>
        </p:txBody>
      </p:sp>
      <p:sp>
        <p:nvSpPr>
          <p:cNvPr id="3" name="Content Placeholder 2"/>
          <p:cNvSpPr>
            <a:spLocks noGrp="1"/>
          </p:cNvSpPr>
          <p:nvPr>
            <p:ph idx="1"/>
          </p:nvPr>
        </p:nvSpPr>
        <p:spPr>
          <a:xfrm>
            <a:off x="228600" y="1676400"/>
            <a:ext cx="8763000" cy="4449764"/>
          </a:xfrm>
        </p:spPr>
        <p:txBody>
          <a:bodyPr/>
          <a:lstStyle/>
          <a:p>
            <a:pPr>
              <a:buNone/>
            </a:pPr>
            <a:r>
              <a:rPr lang="en-US" sz="2800" dirty="0"/>
              <a:t>		</a:t>
            </a:r>
            <a:r>
              <a:rPr lang="en-US" sz="2800" dirty="0">
                <a:solidFill>
                  <a:schemeClr val="accent4">
                    <a:lumMod val="10000"/>
                  </a:schemeClr>
                </a:solidFill>
              </a:rPr>
              <a:t>“The General As</a:t>
            </a:r>
            <a:r>
              <a:rPr lang="en-US" sz="2800" i="1" dirty="0">
                <a:solidFill>
                  <a:schemeClr val="accent4">
                    <a:lumMod val="10000"/>
                  </a:schemeClr>
                </a:solidFill>
              </a:rPr>
              <a:t>s</a:t>
            </a:r>
            <a:r>
              <a:rPr lang="en-US" sz="2800" dirty="0">
                <a:solidFill>
                  <a:schemeClr val="accent4">
                    <a:lumMod val="10000"/>
                  </a:schemeClr>
                </a:solidFill>
              </a:rPr>
              <a:t>embly * * * declares it to be the public policy of this State that its citizens shall be given </a:t>
            </a:r>
            <a:r>
              <a:rPr lang="en-US" sz="2800" b="1" dirty="0">
                <a:solidFill>
                  <a:schemeClr val="accent2">
                    <a:lumMod val="75000"/>
                  </a:schemeClr>
                </a:solidFill>
              </a:rPr>
              <a:t>advance notice of and the right to attend </a:t>
            </a:r>
            <a:r>
              <a:rPr lang="en-US" sz="2800" dirty="0">
                <a:solidFill>
                  <a:schemeClr val="accent4">
                    <a:lumMod val="10000"/>
                  </a:schemeClr>
                </a:solidFill>
              </a:rPr>
              <a:t>all meetings at which any business of a public body is discussed or acted upon in any way.”</a:t>
            </a:r>
          </a:p>
          <a:p>
            <a:pPr>
              <a:buNone/>
            </a:pPr>
            <a:endParaRPr lang="en-US" sz="2800" dirty="0">
              <a:solidFill>
                <a:schemeClr val="accent4">
                  <a:lumMod val="10000"/>
                </a:schemeClr>
              </a:solidFill>
            </a:endParaRPr>
          </a:p>
          <a:p>
            <a:pPr algn="ctr">
              <a:buNone/>
            </a:pPr>
            <a:r>
              <a:rPr lang="en-US" sz="2800" dirty="0">
                <a:solidFill>
                  <a:schemeClr val="accent2">
                    <a:lumMod val="75000"/>
                  </a:schemeClr>
                </a:solidFill>
                <a:latin typeface="Garamond" panose="02020404030301010803" pitchFamily="18" charset="0"/>
              </a:rPr>
              <a:t>“[T]he people have a right to be informed as to the conduct of their business.”</a:t>
            </a:r>
          </a:p>
          <a:p>
            <a:pPr>
              <a:buNone/>
            </a:pPr>
            <a:r>
              <a:rPr lang="en-US" sz="2800" dirty="0">
                <a:solidFill>
                  <a:schemeClr val="accent4">
                    <a:lumMod val="10000"/>
                  </a:schemeClr>
                </a:solidFill>
              </a:rPr>
              <a:t>	5 ILCS 120/1 </a:t>
            </a:r>
          </a:p>
          <a:p>
            <a:pPr>
              <a:buNone/>
            </a:pPr>
            <a:endParaRPr lang="en-US" sz="2800" dirty="0">
              <a:solidFill>
                <a:srgbClr val="FFFF99"/>
              </a:solidFill>
              <a:latin typeface="Lucida Handwriting" panose="03010101010101010101" pitchFamily="66" charset="0"/>
            </a:endParaRPr>
          </a:p>
        </p:txBody>
      </p:sp>
    </p:spTree>
    <p:extLst>
      <p:ext uri="{BB962C8B-B14F-4D97-AF65-F5344CB8AC3E}">
        <p14:creationId xmlns:p14="http://schemas.microsoft.com/office/powerpoint/2010/main" val="327572515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pic>
        <p:nvPicPr>
          <p:cNvPr id="2050" name="Picture 2" descr="C:\Documents and Settings\snauman\Local Settings\Temporary Internet Files\Content.IE5\KV4P3QB5\MC900436962[1].wmf"/>
          <p:cNvPicPr>
            <a:picLocks noChangeAspect="1" noChangeArrowheads="1"/>
          </p:cNvPicPr>
          <p:nvPr/>
        </p:nvPicPr>
        <p:blipFill>
          <a:blip r:embed="rId3" cstate="print"/>
          <a:srcRect/>
          <a:stretch>
            <a:fillRect/>
          </a:stretch>
        </p:blipFill>
        <p:spPr bwMode="auto">
          <a:xfrm>
            <a:off x="0" y="1274716"/>
            <a:ext cx="2362200" cy="2382885"/>
          </a:xfrm>
          <a:prstGeom prst="rect">
            <a:avLst/>
          </a:prstGeom>
          <a:noFill/>
        </p:spPr>
      </p:pic>
      <p:pic>
        <p:nvPicPr>
          <p:cNvPr id="2051" name="Picture 3" descr="C:\Documents and Settings\snauman\Local Settings\Temporary Internet Files\Content.IE5\6WZZF6IB\MC900382578[1].jpg"/>
          <p:cNvPicPr>
            <a:picLocks noChangeAspect="1" noChangeArrowheads="1"/>
          </p:cNvPicPr>
          <p:nvPr/>
        </p:nvPicPr>
        <p:blipFill>
          <a:blip r:embed="rId4" cstate="print"/>
          <a:srcRect/>
          <a:stretch>
            <a:fillRect/>
          </a:stretch>
        </p:blipFill>
        <p:spPr bwMode="auto">
          <a:xfrm>
            <a:off x="2362200" y="4343400"/>
            <a:ext cx="1676400" cy="1676400"/>
          </a:xfrm>
          <a:prstGeom prst="rect">
            <a:avLst/>
          </a:prstGeom>
          <a:noFill/>
        </p:spPr>
      </p:pic>
      <p:pic>
        <p:nvPicPr>
          <p:cNvPr id="2053" name="Picture 5" descr="C:\Documents and Settings\snauman\Local Settings\Temporary Internet Files\Content.IE5\6WZZF6IB\MC900174351[1].wmf"/>
          <p:cNvPicPr>
            <a:picLocks noChangeAspect="1" noChangeArrowheads="1"/>
          </p:cNvPicPr>
          <p:nvPr/>
        </p:nvPicPr>
        <p:blipFill>
          <a:blip r:embed="rId5" cstate="print"/>
          <a:srcRect/>
          <a:stretch>
            <a:fillRect/>
          </a:stretch>
        </p:blipFill>
        <p:spPr bwMode="auto">
          <a:xfrm>
            <a:off x="5638800" y="3612105"/>
            <a:ext cx="1819656" cy="1560881"/>
          </a:xfrm>
          <a:prstGeom prst="rect">
            <a:avLst/>
          </a:prstGeom>
          <a:noFill/>
        </p:spPr>
      </p:pic>
      <p:sp>
        <p:nvSpPr>
          <p:cNvPr id="8" name="TextBox 7"/>
          <p:cNvSpPr txBox="1"/>
          <p:nvPr/>
        </p:nvSpPr>
        <p:spPr>
          <a:xfrm>
            <a:off x="0" y="3653135"/>
            <a:ext cx="2590800" cy="830997"/>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State Boards and Commissions</a:t>
            </a:r>
          </a:p>
        </p:txBody>
      </p:sp>
      <p:sp>
        <p:nvSpPr>
          <p:cNvPr id="9" name="TextBox 8"/>
          <p:cNvSpPr txBox="1"/>
          <p:nvPr/>
        </p:nvSpPr>
        <p:spPr>
          <a:xfrm>
            <a:off x="2107096" y="6096000"/>
            <a:ext cx="2286000" cy="461665"/>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School Districts</a:t>
            </a:r>
          </a:p>
        </p:txBody>
      </p:sp>
      <p:pic>
        <p:nvPicPr>
          <p:cNvPr id="10" name="Picture 9" descr="illinois-county-map.gif"/>
          <p:cNvPicPr>
            <a:picLocks noChangeAspect="1"/>
          </p:cNvPicPr>
          <p:nvPr/>
        </p:nvPicPr>
        <p:blipFill>
          <a:blip r:embed="rId6" cstate="print"/>
          <a:stretch>
            <a:fillRect/>
          </a:stretch>
        </p:blipFill>
        <p:spPr>
          <a:xfrm>
            <a:off x="7086601" y="1242918"/>
            <a:ext cx="1458468" cy="2414683"/>
          </a:xfrm>
          <a:prstGeom prst="rect">
            <a:avLst/>
          </a:prstGeom>
        </p:spPr>
      </p:pic>
      <p:pic>
        <p:nvPicPr>
          <p:cNvPr id="11" name="Picture 10" descr="TownHall.jpg"/>
          <p:cNvPicPr>
            <a:picLocks noChangeAspect="1"/>
          </p:cNvPicPr>
          <p:nvPr/>
        </p:nvPicPr>
        <p:blipFill>
          <a:blip r:embed="rId7" cstate="print"/>
          <a:stretch>
            <a:fillRect/>
          </a:stretch>
        </p:blipFill>
        <p:spPr>
          <a:xfrm>
            <a:off x="3505201" y="1523529"/>
            <a:ext cx="2339340" cy="2129606"/>
          </a:xfrm>
          <a:prstGeom prst="rect">
            <a:avLst/>
          </a:prstGeom>
        </p:spPr>
      </p:pic>
      <p:sp>
        <p:nvSpPr>
          <p:cNvPr id="12" name="TextBox 11"/>
          <p:cNvSpPr txBox="1"/>
          <p:nvPr/>
        </p:nvSpPr>
        <p:spPr>
          <a:xfrm>
            <a:off x="3505200" y="3576936"/>
            <a:ext cx="2514600" cy="461665"/>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Municipalities</a:t>
            </a:r>
          </a:p>
        </p:txBody>
      </p:sp>
      <p:sp>
        <p:nvSpPr>
          <p:cNvPr id="14" name="TextBox 13"/>
          <p:cNvSpPr txBox="1"/>
          <p:nvPr/>
        </p:nvSpPr>
        <p:spPr>
          <a:xfrm>
            <a:off x="4876800" y="5029200"/>
            <a:ext cx="3124200" cy="1200329"/>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All subsidiary bodies of the foregoing bodies </a:t>
            </a:r>
          </a:p>
        </p:txBody>
      </p:sp>
      <p:sp>
        <p:nvSpPr>
          <p:cNvPr id="15" name="TextBox 14"/>
          <p:cNvSpPr txBox="1"/>
          <p:nvPr/>
        </p:nvSpPr>
        <p:spPr>
          <a:xfrm>
            <a:off x="7239000" y="3653136"/>
            <a:ext cx="1401346" cy="461665"/>
          </a:xfrm>
          <a:prstGeom prst="rect">
            <a:avLst/>
          </a:prstGeom>
          <a:noFill/>
        </p:spPr>
        <p:txBody>
          <a:bodyPr wrap="none" rtlCol="0">
            <a:spAutoFit/>
          </a:bodyPr>
          <a:lstStyle/>
          <a:p>
            <a:r>
              <a:rPr lang="en-US" sz="2400" dirty="0">
                <a:solidFill>
                  <a:schemeClr val="accent4">
                    <a:lumMod val="10000"/>
                  </a:schemeClr>
                </a:solidFill>
                <a:latin typeface="Arial" pitchFamily="34" charset="0"/>
                <a:cs typeface="Arial" pitchFamily="34" charset="0"/>
              </a:rPr>
              <a:t>Counties</a:t>
            </a:r>
          </a:p>
        </p:txBody>
      </p:sp>
      <p:sp>
        <p:nvSpPr>
          <p:cNvPr id="13" name="Title 2"/>
          <p:cNvSpPr>
            <a:spLocks noGrp="1"/>
          </p:cNvSpPr>
          <p:nvPr>
            <p:ph type="title"/>
          </p:nvPr>
        </p:nvSpPr>
        <p:spPr>
          <a:xfrm>
            <a:off x="457200" y="274638"/>
            <a:ext cx="8229600" cy="1143000"/>
          </a:xfrm>
        </p:spPr>
        <p:txBody>
          <a:bodyPr/>
          <a:lstStyle/>
          <a:p>
            <a:r>
              <a:rPr lang="en-US" sz="4000" b="1" dirty="0">
                <a:solidFill>
                  <a:srgbClr val="FF6600"/>
                </a:solidFill>
              </a:rPr>
              <a:t>What is a Public Body?</a:t>
            </a:r>
            <a:br>
              <a:rPr lang="en-US" b="1" dirty="0">
                <a:solidFill>
                  <a:srgbClr val="FF6600"/>
                </a:solidFill>
              </a:rPr>
            </a:br>
            <a:r>
              <a:rPr lang="en-US" sz="1600" b="1" dirty="0">
                <a:solidFill>
                  <a:srgbClr val="FF6600"/>
                </a:solidFill>
              </a:rPr>
              <a:t>See Section 1.02</a:t>
            </a:r>
          </a:p>
        </p:txBody>
      </p:sp>
    </p:spTree>
    <p:extLst>
      <p:ext uri="{BB962C8B-B14F-4D97-AF65-F5344CB8AC3E}">
        <p14:creationId xmlns:p14="http://schemas.microsoft.com/office/powerpoint/2010/main" val="20462268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76200"/>
            <a:ext cx="8229600" cy="838200"/>
          </a:xfrm>
        </p:spPr>
        <p:txBody>
          <a:bodyPr>
            <a:normAutofit/>
          </a:bodyPr>
          <a:lstStyle/>
          <a:p>
            <a:pPr algn="ctr"/>
            <a:r>
              <a:rPr lang="en-US" sz="4000" dirty="0"/>
              <a:t>What Is Not Covered?</a:t>
            </a:r>
          </a:p>
        </p:txBody>
      </p:sp>
      <p:pic>
        <p:nvPicPr>
          <p:cNvPr id="3074" name="Picture 2" descr="C:\Documents and Settings\snauman\Local Settings\Temporary Internet Files\Content.IE5\6WZZF6IB\MC900185984[1].wmf"/>
          <p:cNvPicPr>
            <a:picLocks noChangeAspect="1" noChangeArrowheads="1"/>
          </p:cNvPicPr>
          <p:nvPr/>
        </p:nvPicPr>
        <p:blipFill>
          <a:blip r:embed="rId3" cstate="print"/>
          <a:srcRect/>
          <a:stretch>
            <a:fillRect/>
          </a:stretch>
        </p:blipFill>
        <p:spPr bwMode="auto">
          <a:xfrm>
            <a:off x="76200" y="460139"/>
            <a:ext cx="2895600" cy="2286000"/>
          </a:xfrm>
          <a:prstGeom prst="rect">
            <a:avLst/>
          </a:prstGeom>
          <a:noFill/>
        </p:spPr>
      </p:pic>
      <p:pic>
        <p:nvPicPr>
          <p:cNvPr id="3080" name="Picture 8" descr="C:\Documents and Settings\snauman\Local Settings\Temporary Internet Files\Content.IE5\7VTLEF9Z\MC900383348[1].wmf"/>
          <p:cNvPicPr>
            <a:picLocks noChangeAspect="1" noChangeArrowheads="1"/>
          </p:cNvPicPr>
          <p:nvPr/>
        </p:nvPicPr>
        <p:blipFill>
          <a:blip r:embed="rId4" cstate="print"/>
          <a:srcRect/>
          <a:stretch>
            <a:fillRect/>
          </a:stretch>
        </p:blipFill>
        <p:spPr bwMode="auto">
          <a:xfrm>
            <a:off x="4500392" y="1529279"/>
            <a:ext cx="2793031" cy="1981200"/>
          </a:xfrm>
          <a:prstGeom prst="rect">
            <a:avLst/>
          </a:prstGeom>
          <a:noFill/>
        </p:spPr>
      </p:pic>
      <p:pic>
        <p:nvPicPr>
          <p:cNvPr id="3081" name="Picture 9" descr="C:\Documents and Settings\snauman\Local Settings\Temporary Internet Files\Content.IE5\6WZZF6IB\MC900057307[1].wmf"/>
          <p:cNvPicPr>
            <a:picLocks noChangeAspect="1" noChangeArrowheads="1"/>
          </p:cNvPicPr>
          <p:nvPr/>
        </p:nvPicPr>
        <p:blipFill>
          <a:blip r:embed="rId5" cstate="print"/>
          <a:srcRect/>
          <a:stretch>
            <a:fillRect/>
          </a:stretch>
        </p:blipFill>
        <p:spPr bwMode="auto">
          <a:xfrm>
            <a:off x="5686025" y="4044433"/>
            <a:ext cx="2203167" cy="2057400"/>
          </a:xfrm>
          <a:prstGeom prst="rect">
            <a:avLst/>
          </a:prstGeom>
          <a:noFill/>
        </p:spPr>
      </p:pic>
      <p:pic>
        <p:nvPicPr>
          <p:cNvPr id="3082" name="Picture 10" descr="C:\Documents and Settings\snauman\Local Settings\Temporary Internet Files\Content.IE5\KV4P3QB5\MC900297275[1].wmf"/>
          <p:cNvPicPr>
            <a:picLocks noChangeAspect="1" noChangeArrowheads="1"/>
          </p:cNvPicPr>
          <p:nvPr/>
        </p:nvPicPr>
        <p:blipFill>
          <a:blip r:embed="rId6" cstate="print"/>
          <a:srcRect/>
          <a:stretch>
            <a:fillRect/>
          </a:stretch>
        </p:blipFill>
        <p:spPr bwMode="auto">
          <a:xfrm>
            <a:off x="1333500" y="3684443"/>
            <a:ext cx="1981200" cy="2010802"/>
          </a:xfrm>
          <a:prstGeom prst="rect">
            <a:avLst/>
          </a:prstGeom>
          <a:noFill/>
        </p:spPr>
      </p:pic>
      <p:sp>
        <p:nvSpPr>
          <p:cNvPr id="8" name="TextBox 7"/>
          <p:cNvSpPr txBox="1"/>
          <p:nvPr/>
        </p:nvSpPr>
        <p:spPr>
          <a:xfrm>
            <a:off x="-76200" y="2784902"/>
            <a:ext cx="3733800" cy="830997"/>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Condominium Associations</a:t>
            </a:r>
          </a:p>
        </p:txBody>
      </p:sp>
      <p:sp>
        <p:nvSpPr>
          <p:cNvPr id="9" name="TextBox 8"/>
          <p:cNvSpPr txBox="1"/>
          <p:nvPr/>
        </p:nvSpPr>
        <p:spPr>
          <a:xfrm>
            <a:off x="5257800" y="3473197"/>
            <a:ext cx="3059618" cy="461665"/>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Individual Officers</a:t>
            </a:r>
          </a:p>
        </p:txBody>
      </p:sp>
      <p:sp>
        <p:nvSpPr>
          <p:cNvPr id="10" name="TextBox 9"/>
          <p:cNvSpPr txBox="1"/>
          <p:nvPr/>
        </p:nvSpPr>
        <p:spPr>
          <a:xfrm>
            <a:off x="5029202" y="6019801"/>
            <a:ext cx="4035079" cy="461665"/>
          </a:xfrm>
          <a:prstGeom prst="rect">
            <a:avLst/>
          </a:prstGeom>
          <a:noFill/>
        </p:spPr>
        <p:txBody>
          <a:bodyPr wrap="none" rtlCol="0">
            <a:spAutoFit/>
          </a:bodyPr>
          <a:lstStyle/>
          <a:p>
            <a:r>
              <a:rPr lang="en-US" sz="2400" dirty="0">
                <a:solidFill>
                  <a:schemeClr val="accent4">
                    <a:lumMod val="10000"/>
                  </a:schemeClr>
                </a:solidFill>
                <a:latin typeface="Arial" pitchFamily="34" charset="0"/>
                <a:cs typeface="Arial" pitchFamily="34" charset="0"/>
              </a:rPr>
              <a:t>Not-For-Profit Organizations</a:t>
            </a:r>
          </a:p>
        </p:txBody>
      </p:sp>
      <p:sp>
        <p:nvSpPr>
          <p:cNvPr id="11" name="TextBox 10"/>
          <p:cNvSpPr txBox="1"/>
          <p:nvPr/>
        </p:nvSpPr>
        <p:spPr>
          <a:xfrm>
            <a:off x="76200" y="5653205"/>
            <a:ext cx="4495800" cy="830997"/>
          </a:xfrm>
          <a:prstGeom prst="rect">
            <a:avLst/>
          </a:prstGeom>
          <a:noFill/>
        </p:spPr>
        <p:txBody>
          <a:bodyPr wrap="square" rtlCol="0">
            <a:spAutoFit/>
          </a:bodyPr>
          <a:lstStyle/>
          <a:p>
            <a:pPr algn="ctr"/>
            <a:r>
              <a:rPr lang="en-US" sz="2400" dirty="0">
                <a:solidFill>
                  <a:schemeClr val="accent4">
                    <a:lumMod val="10000"/>
                  </a:schemeClr>
                </a:solidFill>
                <a:latin typeface="Arial" pitchFamily="34" charset="0"/>
                <a:cs typeface="Arial" pitchFamily="34" charset="0"/>
              </a:rPr>
              <a:t>Private Companies and Their Boards</a:t>
            </a:r>
          </a:p>
        </p:txBody>
      </p:sp>
      <p:sp>
        <p:nvSpPr>
          <p:cNvPr id="3" name="TextBox 2"/>
          <p:cNvSpPr txBox="1"/>
          <p:nvPr/>
        </p:nvSpPr>
        <p:spPr>
          <a:xfrm>
            <a:off x="2971800" y="685801"/>
            <a:ext cx="5943600" cy="830997"/>
          </a:xfrm>
          <a:prstGeom prst="rect">
            <a:avLst/>
          </a:prstGeom>
          <a:noFill/>
        </p:spPr>
        <p:txBody>
          <a:bodyPr wrap="square" rtlCol="0">
            <a:spAutoFit/>
          </a:bodyPr>
          <a:lstStyle/>
          <a:p>
            <a:r>
              <a:rPr lang="en-US" sz="2400" b="1" dirty="0">
                <a:solidFill>
                  <a:schemeClr val="accent4">
                    <a:lumMod val="10000"/>
                  </a:schemeClr>
                </a:solidFill>
              </a:rPr>
              <a:t>General Assembly and its Committees or Commissions, also…</a:t>
            </a:r>
          </a:p>
        </p:txBody>
      </p:sp>
    </p:spTree>
    <p:extLst>
      <p:ext uri="{BB962C8B-B14F-4D97-AF65-F5344CB8AC3E}">
        <p14:creationId xmlns:p14="http://schemas.microsoft.com/office/powerpoint/2010/main" val="96311525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77962"/>
          </a:xfrm>
        </p:spPr>
        <p:txBody>
          <a:bodyPr/>
          <a:lstStyle/>
          <a:p>
            <a:r>
              <a:rPr lang="en-US" dirty="0"/>
              <a:t>Openness Required</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457200" y="1371601"/>
            <a:ext cx="8229600" cy="4754564"/>
          </a:xfrm>
        </p:spPr>
        <p:txBody>
          <a:bodyPr/>
          <a:lstStyle/>
          <a:p>
            <a:pPr marL="0" indent="0">
              <a:buNone/>
            </a:pPr>
            <a:r>
              <a:rPr lang="en-US" sz="4000" dirty="0">
                <a:solidFill>
                  <a:schemeClr val="bg1">
                    <a:lumMod val="50000"/>
                  </a:schemeClr>
                </a:solidFill>
              </a:rPr>
              <a:t>All meetings of public bodies </a:t>
            </a:r>
            <a:r>
              <a:rPr lang="en-US" sz="4000" b="1" i="1" dirty="0">
                <a:solidFill>
                  <a:schemeClr val="bg1">
                    <a:lumMod val="50000"/>
                  </a:schemeClr>
                </a:solidFill>
              </a:rPr>
              <a:t>shall be open to the public</a:t>
            </a:r>
            <a:r>
              <a:rPr lang="en-US" sz="4000" dirty="0">
                <a:solidFill>
                  <a:schemeClr val="bg1">
                    <a:lumMod val="50000"/>
                  </a:schemeClr>
                </a:solidFill>
              </a:rPr>
              <a:t> unless:</a:t>
            </a:r>
          </a:p>
          <a:p>
            <a:pPr marL="457200" lvl="1" indent="0">
              <a:buNone/>
            </a:pPr>
            <a:endParaRPr lang="en-US" sz="3200" dirty="0">
              <a:solidFill>
                <a:schemeClr val="bg1">
                  <a:lumMod val="50000"/>
                </a:schemeClr>
              </a:solidFill>
            </a:endParaRPr>
          </a:p>
          <a:p>
            <a:pPr lvl="1">
              <a:buFont typeface="Arial" panose="020B0604020202020204" pitchFamily="34" charset="0"/>
              <a:buChar char="•"/>
            </a:pPr>
            <a:r>
              <a:rPr lang="en-US" sz="3200" dirty="0">
                <a:solidFill>
                  <a:schemeClr val="bg1">
                    <a:lumMod val="50000"/>
                  </a:schemeClr>
                </a:solidFill>
              </a:rPr>
              <a:t>excepted in subsection (c) and </a:t>
            </a:r>
          </a:p>
          <a:p>
            <a:pPr lvl="1">
              <a:buFont typeface="Arial" panose="020B0604020202020204" pitchFamily="34" charset="0"/>
              <a:buChar char="•"/>
            </a:pPr>
            <a:r>
              <a:rPr lang="en-US" sz="3200" dirty="0">
                <a:solidFill>
                  <a:schemeClr val="bg1">
                    <a:lumMod val="50000"/>
                  </a:schemeClr>
                </a:solidFill>
              </a:rPr>
              <a:t>closed in accordance with Section 2a.</a:t>
            </a:r>
          </a:p>
          <a:p>
            <a:pPr marL="457200" lvl="1" indent="0">
              <a:buNone/>
            </a:pPr>
            <a:r>
              <a:rPr lang="en-US" dirty="0">
                <a:solidFill>
                  <a:schemeClr val="accent6">
                    <a:lumMod val="75000"/>
                  </a:schemeClr>
                </a:solidFill>
              </a:rPr>
              <a:t>5 ILCS 120/2(a)</a:t>
            </a:r>
          </a:p>
        </p:txBody>
      </p:sp>
    </p:spTree>
    <p:extLst>
      <p:ext uri="{BB962C8B-B14F-4D97-AF65-F5344CB8AC3E}">
        <p14:creationId xmlns:p14="http://schemas.microsoft.com/office/powerpoint/2010/main" val="14346006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pPr marL="0" indent="0" algn="ctr">
              <a:buNone/>
            </a:pPr>
            <a:endParaRPr lang="en-US" sz="4800" dirty="0">
              <a:solidFill>
                <a:srgbClr val="FF0000"/>
              </a:solidFill>
            </a:endParaRPr>
          </a:p>
          <a:p>
            <a:pPr marL="0" indent="0" algn="ctr">
              <a:buNone/>
            </a:pPr>
            <a:r>
              <a:rPr lang="en-US" sz="4800" b="1" dirty="0">
                <a:solidFill>
                  <a:srgbClr val="FF6600"/>
                </a:solidFill>
                <a:latin typeface="+mj-lt"/>
              </a:rPr>
              <a:t>Freedom of Information Act</a:t>
            </a:r>
            <a:br>
              <a:rPr lang="en-US" sz="4800" b="1" dirty="0">
                <a:solidFill>
                  <a:srgbClr val="FF6600"/>
                </a:solidFill>
                <a:latin typeface="+mj-lt"/>
              </a:rPr>
            </a:br>
            <a:r>
              <a:rPr lang="en-US" sz="2000" b="1" dirty="0">
                <a:solidFill>
                  <a:srgbClr val="FF6600"/>
                </a:solidFill>
                <a:latin typeface="+mj-lt"/>
              </a:rPr>
              <a:t>(5 ILCS 140/1 </a:t>
            </a:r>
            <a:r>
              <a:rPr lang="en-US" sz="2000" b="1" i="1" dirty="0">
                <a:solidFill>
                  <a:srgbClr val="FF6600"/>
                </a:solidFill>
                <a:latin typeface="+mj-lt"/>
              </a:rPr>
              <a:t>et seq.</a:t>
            </a:r>
            <a:r>
              <a:rPr lang="en-US" sz="2000" b="1" dirty="0">
                <a:solidFill>
                  <a:srgbClr val="FF6600"/>
                </a:solidFill>
                <a:latin typeface="+mj-lt"/>
              </a:rPr>
              <a:t>)</a:t>
            </a:r>
          </a:p>
        </p:txBody>
      </p:sp>
    </p:spTree>
    <p:extLst>
      <p:ext uri="{BB962C8B-B14F-4D97-AF65-F5344CB8AC3E}">
        <p14:creationId xmlns:p14="http://schemas.microsoft.com/office/powerpoint/2010/main" val="323293254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The Meeting</a:t>
            </a:r>
          </a:p>
        </p:txBody>
      </p:sp>
      <p:sp>
        <p:nvSpPr>
          <p:cNvPr id="3" name="Content Placeholder 2"/>
          <p:cNvSpPr>
            <a:spLocks noGrp="1"/>
          </p:cNvSpPr>
          <p:nvPr>
            <p:ph idx="1"/>
          </p:nvPr>
        </p:nvSpPr>
        <p:spPr>
          <a:xfrm>
            <a:off x="1447800" y="1828800"/>
            <a:ext cx="6553200" cy="3048000"/>
          </a:xfrm>
        </p:spPr>
        <p:txBody>
          <a:bodyPr>
            <a:normAutofit fontScale="92500"/>
          </a:bodyPr>
          <a:lstStyle/>
          <a:p>
            <a:pPr>
              <a:buNone/>
            </a:pPr>
            <a:r>
              <a:rPr lang="en-US" sz="3200" spc="100" dirty="0">
                <a:latin typeface="Arial" pitchFamily="34" charset="0"/>
                <a:cs typeface="Arial" pitchFamily="34" charset="0"/>
              </a:rPr>
              <a:t>	</a:t>
            </a:r>
            <a:r>
              <a:rPr lang="en-US" sz="3000" spc="100" dirty="0">
                <a:solidFill>
                  <a:schemeClr val="accent4">
                    <a:lumMod val="10000"/>
                  </a:schemeClr>
                </a:solidFill>
                <a:latin typeface="Arial" pitchFamily="34" charset="0"/>
                <a:cs typeface="Arial" pitchFamily="34" charset="0"/>
              </a:rPr>
              <a:t>OMA defines a meeting as “[a]ny 	</a:t>
            </a:r>
            <a:r>
              <a:rPr lang="en-US" sz="3000" b="1" i="1" spc="100" dirty="0">
                <a:solidFill>
                  <a:schemeClr val="accent2">
                    <a:lumMod val="75000"/>
                  </a:schemeClr>
                </a:solidFill>
                <a:latin typeface="Arial" pitchFamily="34" charset="0"/>
                <a:cs typeface="Arial" pitchFamily="34" charset="0"/>
              </a:rPr>
              <a:t>gathering</a:t>
            </a:r>
            <a:r>
              <a:rPr lang="en-US" sz="3000" spc="100" dirty="0">
                <a:solidFill>
                  <a:schemeClr val="accent2">
                    <a:lumMod val="75000"/>
                  </a:schemeClr>
                </a:solidFill>
                <a:latin typeface="Arial" pitchFamily="34" charset="0"/>
                <a:cs typeface="Arial" pitchFamily="34" charset="0"/>
              </a:rPr>
              <a:t> </a:t>
            </a:r>
            <a:r>
              <a:rPr lang="en-US" sz="3000" spc="100" dirty="0">
                <a:solidFill>
                  <a:schemeClr val="accent4">
                    <a:lumMod val="10000"/>
                  </a:schemeClr>
                </a:solidFill>
                <a:latin typeface="Arial" pitchFamily="34" charset="0"/>
                <a:cs typeface="Arial" pitchFamily="34" charset="0"/>
              </a:rPr>
              <a:t>of a</a:t>
            </a:r>
          </a:p>
          <a:p>
            <a:pPr>
              <a:buNone/>
            </a:pPr>
            <a:r>
              <a:rPr lang="en-US" sz="3000" spc="100" dirty="0">
                <a:solidFill>
                  <a:schemeClr val="accent2">
                    <a:lumMod val="75000"/>
                  </a:schemeClr>
                </a:solidFill>
                <a:latin typeface="Arial" pitchFamily="34" charset="0"/>
                <a:cs typeface="Arial" pitchFamily="34" charset="0"/>
              </a:rPr>
              <a:t>		</a:t>
            </a:r>
            <a:r>
              <a:rPr lang="en-US" sz="3000" b="1" i="1" spc="100" dirty="0">
                <a:solidFill>
                  <a:schemeClr val="accent2">
                    <a:lumMod val="75000"/>
                  </a:schemeClr>
                </a:solidFill>
                <a:latin typeface="Arial" pitchFamily="34" charset="0"/>
                <a:cs typeface="Arial" pitchFamily="34" charset="0"/>
              </a:rPr>
              <a:t>majority of a quorum</a:t>
            </a:r>
            <a:r>
              <a:rPr lang="en-US" sz="3000" spc="100" dirty="0">
                <a:solidFill>
                  <a:schemeClr val="accent2">
                    <a:lumMod val="75000"/>
                  </a:schemeClr>
                </a:solidFill>
                <a:latin typeface="Arial" pitchFamily="34" charset="0"/>
                <a:cs typeface="Arial" pitchFamily="34" charset="0"/>
              </a:rPr>
              <a:t> </a:t>
            </a:r>
          </a:p>
          <a:p>
            <a:pPr>
              <a:buNone/>
            </a:pPr>
            <a:r>
              <a:rPr lang="en-US" sz="3000" spc="100" dirty="0">
                <a:solidFill>
                  <a:schemeClr val="accent4">
                    <a:lumMod val="10000"/>
                  </a:schemeClr>
                </a:solidFill>
                <a:latin typeface="Arial" pitchFamily="34" charset="0"/>
                <a:cs typeface="Arial" pitchFamily="34" charset="0"/>
              </a:rPr>
              <a:t>			for the purpose of </a:t>
            </a:r>
          </a:p>
          <a:p>
            <a:pPr>
              <a:buNone/>
            </a:pPr>
            <a:r>
              <a:rPr lang="en-US" sz="3000" b="1" i="1" spc="100" dirty="0">
                <a:solidFill>
                  <a:schemeClr val="accent4">
                    <a:lumMod val="10000"/>
                  </a:schemeClr>
                </a:solidFill>
                <a:latin typeface="Arial" pitchFamily="34" charset="0"/>
                <a:cs typeface="Arial" pitchFamily="34" charset="0"/>
              </a:rPr>
              <a:t>		</a:t>
            </a:r>
            <a:r>
              <a:rPr lang="en-US" sz="3000" b="1" i="1" spc="100" dirty="0">
                <a:solidFill>
                  <a:schemeClr val="accent2">
                    <a:lumMod val="75000"/>
                  </a:schemeClr>
                </a:solidFill>
                <a:latin typeface="Arial" pitchFamily="34" charset="0"/>
                <a:cs typeface="Arial" pitchFamily="34" charset="0"/>
              </a:rPr>
              <a:t>discussing public business.</a:t>
            </a:r>
            <a:r>
              <a:rPr lang="en-US" sz="3000" spc="100" dirty="0">
                <a:solidFill>
                  <a:schemeClr val="accent4">
                    <a:lumMod val="10000"/>
                  </a:schemeClr>
                </a:solidFill>
                <a:latin typeface="Arial" pitchFamily="34" charset="0"/>
                <a:cs typeface="Arial" pitchFamily="34" charset="0"/>
              </a:rPr>
              <a:t>” </a:t>
            </a:r>
          </a:p>
          <a:p>
            <a:pPr>
              <a:buNone/>
            </a:pPr>
            <a:r>
              <a:rPr lang="en-US" sz="3000" spc="100" dirty="0">
                <a:solidFill>
                  <a:schemeClr val="accent4">
                    <a:lumMod val="10000"/>
                  </a:schemeClr>
                </a:solidFill>
                <a:latin typeface="Arial" pitchFamily="34" charset="0"/>
                <a:cs typeface="Arial" pitchFamily="34" charset="0"/>
              </a:rPr>
              <a:t>	5 ILCS 120/1.02</a:t>
            </a:r>
          </a:p>
          <a:p>
            <a:pPr lvl="1">
              <a:buNone/>
            </a:pPr>
            <a:endParaRPr lang="en-US" dirty="0"/>
          </a:p>
        </p:txBody>
      </p:sp>
      <p:sp>
        <p:nvSpPr>
          <p:cNvPr id="4" name="Rectangle 3"/>
          <p:cNvSpPr/>
          <p:nvPr/>
        </p:nvSpPr>
        <p:spPr>
          <a:xfrm>
            <a:off x="1447800" y="5317779"/>
            <a:ext cx="6324600" cy="523220"/>
          </a:xfrm>
          <a:prstGeom prst="rect">
            <a:avLst/>
          </a:prstGeom>
        </p:spPr>
        <p:txBody>
          <a:bodyPr wrap="square">
            <a:spAutoFit/>
          </a:bodyPr>
          <a:lstStyle/>
          <a:p>
            <a:pPr marL="0" indent="0" algn="ctr">
              <a:buNone/>
            </a:pPr>
            <a:r>
              <a:rPr lang="en-US" sz="2800" spc="100" dirty="0">
                <a:solidFill>
                  <a:schemeClr val="accent2">
                    <a:lumMod val="75000"/>
                  </a:schemeClr>
                </a:solidFill>
                <a:latin typeface="Arial" pitchFamily="34" charset="0"/>
                <a:cs typeface="Arial" pitchFamily="34" charset="0"/>
              </a:rPr>
              <a:t>Requirements of OMA apply.</a:t>
            </a:r>
          </a:p>
        </p:txBody>
      </p:sp>
    </p:spTree>
    <p:extLst>
      <p:ext uri="{BB962C8B-B14F-4D97-AF65-F5344CB8AC3E}">
        <p14:creationId xmlns:p14="http://schemas.microsoft.com/office/powerpoint/2010/main" val="124752329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1000" y="533400"/>
            <a:ext cx="8229600" cy="1143000"/>
          </a:xfrm>
        </p:spPr>
        <p:txBody>
          <a:bodyPr/>
          <a:lstStyle/>
          <a:p>
            <a:r>
              <a:rPr lang="en-US" dirty="0"/>
              <a:t>Gathering</a:t>
            </a:r>
          </a:p>
        </p:txBody>
      </p:sp>
      <p:sp>
        <p:nvSpPr>
          <p:cNvPr id="3" name="Content Placeholder 2"/>
          <p:cNvSpPr>
            <a:spLocks noGrp="1"/>
          </p:cNvSpPr>
          <p:nvPr>
            <p:ph idx="1"/>
          </p:nvPr>
        </p:nvSpPr>
        <p:spPr>
          <a:xfrm>
            <a:off x="457200" y="1981200"/>
            <a:ext cx="8229600" cy="4221163"/>
          </a:xfrm>
        </p:spPr>
        <p:txBody>
          <a:bodyPr/>
          <a:lstStyle/>
          <a:p>
            <a:pPr>
              <a:buNone/>
            </a:pPr>
            <a:r>
              <a:rPr lang="en-US" dirty="0"/>
              <a:t>		</a:t>
            </a:r>
            <a:r>
              <a:rPr lang="en-US" dirty="0">
                <a:solidFill>
                  <a:schemeClr val="accent4">
                    <a:lumMod val="10000"/>
                  </a:schemeClr>
                </a:solidFill>
              </a:rPr>
              <a:t>May be in person OR electronically – people may “gather” from remote locations through the use of telephones, audio- and video-conferencing, and the Internet, or</a:t>
            </a:r>
          </a:p>
          <a:p>
            <a:pPr>
              <a:buNone/>
            </a:pPr>
            <a:r>
              <a:rPr lang="en-US" dirty="0">
                <a:solidFill>
                  <a:schemeClr val="accent4">
                    <a:lumMod val="10000"/>
                  </a:schemeClr>
                </a:solidFill>
              </a:rPr>
              <a:t>	other means of “contemporaneous interactive communication.”</a:t>
            </a:r>
          </a:p>
          <a:p>
            <a:pPr>
              <a:buNone/>
            </a:pPr>
            <a:r>
              <a:rPr lang="en-US" dirty="0">
                <a:solidFill>
                  <a:schemeClr val="accent4">
                    <a:lumMod val="10000"/>
                  </a:schemeClr>
                </a:solidFill>
              </a:rPr>
              <a:t> 	</a:t>
            </a:r>
            <a:r>
              <a:rPr lang="en-US" dirty="0">
                <a:solidFill>
                  <a:schemeClr val="accent6">
                    <a:lumMod val="75000"/>
                  </a:schemeClr>
                </a:solidFill>
              </a:rPr>
              <a:t>5 ILCS 120/1.02</a:t>
            </a:r>
          </a:p>
          <a:p>
            <a:endParaRPr lang="en-US" dirty="0"/>
          </a:p>
          <a:p>
            <a:pPr marL="0" indent="0">
              <a:buNone/>
            </a:pPr>
            <a:endParaRPr lang="en-US" dirty="0"/>
          </a:p>
        </p:txBody>
      </p:sp>
    </p:spTree>
    <p:extLst>
      <p:ext uri="{BB962C8B-B14F-4D97-AF65-F5344CB8AC3E}">
        <p14:creationId xmlns:p14="http://schemas.microsoft.com/office/powerpoint/2010/main" val="4640753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731838"/>
          </a:xfrm>
        </p:spPr>
        <p:txBody>
          <a:bodyPr>
            <a:normAutofit fontScale="90000"/>
          </a:bodyPr>
          <a:lstStyle/>
          <a:p>
            <a:r>
              <a:rPr lang="en-US" dirty="0"/>
              <a:t>Majority of a Quorum</a:t>
            </a:r>
            <a:br>
              <a:rPr lang="en-US" dirty="0">
                <a:solidFill>
                  <a:srgbClr val="FF0000"/>
                </a:solidFill>
              </a:rPr>
            </a:br>
            <a:endParaRPr lang="en-US" dirty="0">
              <a:solidFill>
                <a:srgbClr val="FF0000"/>
              </a:solidFill>
            </a:endParaRPr>
          </a:p>
        </p:txBody>
      </p:sp>
      <p:sp>
        <p:nvSpPr>
          <p:cNvPr id="5" name="TextBox 4"/>
          <p:cNvSpPr txBox="1"/>
          <p:nvPr/>
        </p:nvSpPr>
        <p:spPr>
          <a:xfrm>
            <a:off x="762000" y="2133600"/>
            <a:ext cx="7467600" cy="4924425"/>
          </a:xfrm>
          <a:prstGeom prst="rect">
            <a:avLst/>
          </a:prstGeom>
          <a:noFill/>
        </p:spPr>
        <p:txBody>
          <a:bodyPr wrap="square" rtlCol="0">
            <a:spAutoFit/>
          </a:bodyPr>
          <a:lstStyle/>
          <a:p>
            <a:pPr lvl="1">
              <a:spcBef>
                <a:spcPts val="1200"/>
              </a:spcBef>
            </a:pPr>
            <a:r>
              <a:rPr lang="en-US" sz="2600" dirty="0">
                <a:solidFill>
                  <a:schemeClr val="accent4">
                    <a:lumMod val="10000"/>
                  </a:schemeClr>
                </a:solidFill>
              </a:rPr>
              <a:t>13			7			4</a:t>
            </a:r>
          </a:p>
          <a:p>
            <a:pPr lvl="1">
              <a:spcBef>
                <a:spcPts val="1200"/>
              </a:spcBef>
            </a:pPr>
            <a:r>
              <a:rPr lang="en-US" sz="2600" dirty="0">
                <a:solidFill>
                  <a:schemeClr val="accent4">
                    <a:lumMod val="10000"/>
                  </a:schemeClr>
                </a:solidFill>
              </a:rPr>
              <a:t>11			6			4</a:t>
            </a:r>
          </a:p>
          <a:p>
            <a:pPr lvl="1">
              <a:spcBef>
                <a:spcPts val="1200"/>
              </a:spcBef>
            </a:pPr>
            <a:r>
              <a:rPr lang="en-US" sz="2600" dirty="0">
                <a:solidFill>
                  <a:schemeClr val="accent4">
                    <a:lumMod val="10000"/>
                  </a:schemeClr>
                </a:solidFill>
              </a:rPr>
              <a:t>9			5			3</a:t>
            </a:r>
            <a:r>
              <a:rPr lang="en-US" sz="2600" dirty="0">
                <a:solidFill>
                  <a:schemeClr val="accent2">
                    <a:lumMod val="75000"/>
                  </a:schemeClr>
                </a:solidFill>
              </a:rPr>
              <a:t>* </a:t>
            </a:r>
          </a:p>
          <a:p>
            <a:pPr lvl="1">
              <a:spcBef>
                <a:spcPts val="1200"/>
              </a:spcBef>
            </a:pPr>
            <a:r>
              <a:rPr lang="en-US" sz="2600" dirty="0">
                <a:solidFill>
                  <a:schemeClr val="accent4">
                    <a:lumMod val="10000"/>
                  </a:schemeClr>
                </a:solidFill>
              </a:rPr>
              <a:t>7			4			3</a:t>
            </a:r>
          </a:p>
          <a:p>
            <a:pPr marL="2743200" lvl="5" indent="-2336800">
              <a:spcBef>
                <a:spcPts val="1200"/>
              </a:spcBef>
              <a:buAutoNum type="arabicPlain" startAt="5"/>
            </a:pPr>
            <a:r>
              <a:rPr lang="en-US" sz="2600" dirty="0">
                <a:solidFill>
                  <a:schemeClr val="accent4">
                    <a:lumMod val="10000"/>
                  </a:schemeClr>
                </a:solidFill>
              </a:rPr>
              <a:t>3			3</a:t>
            </a:r>
            <a:r>
              <a:rPr lang="en-US" sz="2600" dirty="0">
                <a:solidFill>
                  <a:schemeClr val="accent2">
                    <a:lumMod val="75000"/>
                  </a:schemeClr>
                </a:solidFill>
              </a:rPr>
              <a:t>**</a:t>
            </a:r>
          </a:p>
          <a:p>
            <a:pPr marL="2743200" lvl="1" indent="-2286000">
              <a:spcBef>
                <a:spcPts val="1200"/>
              </a:spcBef>
            </a:pPr>
            <a:r>
              <a:rPr lang="en-US" sz="2600" dirty="0">
                <a:solidFill>
                  <a:schemeClr val="accent4">
                    <a:lumMod val="10000"/>
                  </a:schemeClr>
                </a:solidFill>
              </a:rPr>
              <a:t>3     	2			2</a:t>
            </a:r>
          </a:p>
          <a:p>
            <a:pPr lvl="1">
              <a:spcBef>
                <a:spcPts val="1200"/>
              </a:spcBef>
            </a:pPr>
            <a:r>
              <a:rPr lang="en-US" sz="2600" dirty="0">
                <a:solidFill>
                  <a:schemeClr val="accent2">
                    <a:lumMod val="75000"/>
                  </a:schemeClr>
                </a:solidFill>
              </a:rPr>
              <a:t>*A quorum cannot include half-a-person.</a:t>
            </a:r>
          </a:p>
          <a:p>
            <a:pPr lvl="1">
              <a:spcBef>
                <a:spcPts val="1200"/>
              </a:spcBef>
            </a:pPr>
            <a:r>
              <a:rPr lang="en-US" sz="2600" dirty="0">
                <a:solidFill>
                  <a:schemeClr val="accent2">
                    <a:lumMod val="75000"/>
                  </a:schemeClr>
                </a:solidFill>
              </a:rPr>
              <a:t>**Special rule for 5-member public body.</a:t>
            </a:r>
            <a:r>
              <a:rPr lang="en-US" dirty="0">
                <a:solidFill>
                  <a:schemeClr val="accent2">
                    <a:lumMod val="75000"/>
                  </a:schemeClr>
                </a:solidFill>
              </a:rPr>
              <a:t>	</a:t>
            </a:r>
          </a:p>
          <a:p>
            <a:pPr lvl="1">
              <a:spcBef>
                <a:spcPts val="1200"/>
              </a:spcBef>
            </a:pPr>
            <a:endParaRPr lang="en-US" sz="2600" dirty="0"/>
          </a:p>
        </p:txBody>
      </p:sp>
      <p:sp>
        <p:nvSpPr>
          <p:cNvPr id="6" name="TextBox 5"/>
          <p:cNvSpPr txBox="1"/>
          <p:nvPr/>
        </p:nvSpPr>
        <p:spPr>
          <a:xfrm>
            <a:off x="381000" y="1371600"/>
            <a:ext cx="7696200" cy="400110"/>
          </a:xfrm>
          <a:prstGeom prst="rect">
            <a:avLst/>
          </a:prstGeom>
          <a:noFill/>
        </p:spPr>
        <p:txBody>
          <a:bodyPr wrap="square" rtlCol="0">
            <a:spAutoFit/>
          </a:bodyPr>
          <a:lstStyle/>
          <a:p>
            <a:r>
              <a:rPr lang="en-US" dirty="0">
                <a:solidFill>
                  <a:schemeClr val="accent4">
                    <a:lumMod val="10000"/>
                  </a:schemeClr>
                </a:solidFill>
              </a:rPr>
              <a:t>     </a:t>
            </a:r>
            <a:r>
              <a:rPr lang="en-US" sz="2000" b="1" dirty="0">
                <a:solidFill>
                  <a:schemeClr val="accent4">
                    <a:lumMod val="10000"/>
                  </a:schemeClr>
                </a:solidFill>
              </a:rPr>
              <a:t>Member Number</a:t>
            </a:r>
            <a:r>
              <a:rPr lang="en-US" dirty="0">
                <a:solidFill>
                  <a:schemeClr val="accent4">
                    <a:lumMod val="10000"/>
                  </a:schemeClr>
                </a:solidFill>
              </a:rPr>
              <a:t>	</a:t>
            </a:r>
            <a:r>
              <a:rPr lang="en-US" b="1" dirty="0">
                <a:solidFill>
                  <a:schemeClr val="accent4">
                    <a:lumMod val="10000"/>
                  </a:schemeClr>
                </a:solidFill>
              </a:rPr>
              <a:t>Quorum</a:t>
            </a:r>
            <a:r>
              <a:rPr lang="en-US" dirty="0">
                <a:solidFill>
                  <a:schemeClr val="accent4">
                    <a:lumMod val="10000"/>
                  </a:schemeClr>
                </a:solidFill>
              </a:rPr>
              <a:t>		   </a:t>
            </a:r>
            <a:r>
              <a:rPr lang="en-US" b="1" dirty="0">
                <a:solidFill>
                  <a:schemeClr val="accent4">
                    <a:lumMod val="10000"/>
                  </a:schemeClr>
                </a:solidFill>
              </a:rPr>
              <a:t>Majority of Quorum</a:t>
            </a:r>
          </a:p>
        </p:txBody>
      </p:sp>
      <p:cxnSp>
        <p:nvCxnSpPr>
          <p:cNvPr id="8" name="Straight Connector 7"/>
          <p:cNvCxnSpPr/>
          <p:nvPr/>
        </p:nvCxnSpPr>
        <p:spPr>
          <a:xfrm>
            <a:off x="1295400" y="3276600"/>
            <a:ext cx="541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295400" y="3886200"/>
            <a:ext cx="541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295400" y="4343400"/>
            <a:ext cx="541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295400" y="4876800"/>
            <a:ext cx="541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1295400" y="5410200"/>
            <a:ext cx="54102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295400" y="2667000"/>
            <a:ext cx="54102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7776954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57200"/>
            <a:ext cx="8229600" cy="1066800"/>
          </a:xfrm>
        </p:spPr>
        <p:txBody>
          <a:bodyPr>
            <a:normAutofit fontScale="90000"/>
          </a:bodyPr>
          <a:lstStyle/>
          <a:p>
            <a:r>
              <a:rPr lang="en-US" dirty="0"/>
              <a:t>Purpose of “Discussing </a:t>
            </a:r>
            <a:br>
              <a:rPr lang="en-US" dirty="0"/>
            </a:br>
            <a:r>
              <a:rPr lang="en-US" dirty="0"/>
              <a:t>Public Business”</a:t>
            </a:r>
          </a:p>
        </p:txBody>
      </p:sp>
      <p:sp>
        <p:nvSpPr>
          <p:cNvPr id="3" name="Content Placeholder 2"/>
          <p:cNvSpPr>
            <a:spLocks noGrp="1"/>
          </p:cNvSpPr>
          <p:nvPr>
            <p:ph idx="1"/>
          </p:nvPr>
        </p:nvSpPr>
        <p:spPr>
          <a:xfrm>
            <a:off x="381000" y="1905000"/>
            <a:ext cx="5257800" cy="4267200"/>
          </a:xfrm>
        </p:spPr>
        <p:txBody>
          <a:bodyPr>
            <a:normAutofit fontScale="85000" lnSpcReduction="10000"/>
          </a:bodyPr>
          <a:lstStyle/>
          <a:p>
            <a:pPr>
              <a:lnSpc>
                <a:spcPct val="120000"/>
              </a:lnSpc>
              <a:buNone/>
            </a:pPr>
            <a:r>
              <a:rPr lang="en-US" sz="3300" dirty="0">
                <a:latin typeface="Arial" pitchFamily="34" charset="0"/>
                <a:cs typeface="Arial" pitchFamily="34" charset="0"/>
              </a:rPr>
              <a:t> 	</a:t>
            </a:r>
            <a:r>
              <a:rPr lang="en-US" sz="3300" dirty="0">
                <a:solidFill>
                  <a:schemeClr val="accent4">
                    <a:lumMod val="10000"/>
                  </a:schemeClr>
                </a:solidFill>
                <a:latin typeface="Arial" pitchFamily="34" charset="0"/>
                <a:cs typeface="Arial" pitchFamily="34" charset="0"/>
              </a:rPr>
              <a:t>A s</a:t>
            </a:r>
            <a:r>
              <a:rPr lang="en-US" dirty="0">
                <a:solidFill>
                  <a:schemeClr val="accent4">
                    <a:lumMod val="10000"/>
                  </a:schemeClr>
                </a:solidFill>
                <a:latin typeface="Arial" pitchFamily="34" charset="0"/>
                <a:cs typeface="Arial" pitchFamily="34" charset="0"/>
              </a:rPr>
              <a:t>ocial gathering of public body members is not prohibited, but it could turn into a meeting if a majority of a quorum discusses public business in a deliberative fashion. </a:t>
            </a:r>
          </a:p>
          <a:p>
            <a:pPr>
              <a:lnSpc>
                <a:spcPct val="120000"/>
              </a:lnSpc>
              <a:buNone/>
            </a:pPr>
            <a:r>
              <a:rPr lang="en-US" dirty="0">
                <a:solidFill>
                  <a:schemeClr val="accent4">
                    <a:lumMod val="10000"/>
                  </a:schemeClr>
                </a:solidFill>
                <a:latin typeface="Arial" pitchFamily="34" charset="0"/>
                <a:cs typeface="Arial" pitchFamily="34" charset="0"/>
              </a:rPr>
              <a:t>	</a:t>
            </a:r>
            <a:r>
              <a:rPr lang="en-US" dirty="0">
                <a:solidFill>
                  <a:schemeClr val="accent6">
                    <a:lumMod val="75000"/>
                  </a:schemeClr>
                </a:solidFill>
                <a:latin typeface="Arial" pitchFamily="34" charset="0"/>
                <a:cs typeface="Arial" pitchFamily="34" charset="0"/>
              </a:rPr>
              <a:t>Be mindful of the appearance of impropriety. </a:t>
            </a:r>
          </a:p>
          <a:p>
            <a:pPr>
              <a:lnSpc>
                <a:spcPct val="120000"/>
              </a:lnSpc>
              <a:buNone/>
            </a:pPr>
            <a:endParaRPr lang="en-US" dirty="0">
              <a:solidFill>
                <a:schemeClr val="accent4">
                  <a:lumMod val="10000"/>
                </a:schemeClr>
              </a:solidFill>
              <a:latin typeface="Arial" pitchFamily="34" charset="0"/>
              <a:cs typeface="Arial" pitchFamily="34" charset="0"/>
            </a:endParaRPr>
          </a:p>
          <a:p>
            <a:endParaRPr lang="en-US" sz="2400" dirty="0"/>
          </a:p>
          <a:p>
            <a:pPr>
              <a:buNone/>
            </a:pPr>
            <a:endParaRPr lang="en-US" dirty="0"/>
          </a:p>
          <a:p>
            <a:pPr>
              <a:buNone/>
            </a:pPr>
            <a:endParaRPr lang="en-US" dirty="0"/>
          </a:p>
          <a:p>
            <a:pPr>
              <a:buNone/>
            </a:pPr>
            <a:endParaRPr lang="en-US" dirty="0"/>
          </a:p>
          <a:p>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638800" y="2304886"/>
            <a:ext cx="3375716" cy="2419513"/>
          </a:xfrm>
          <a:prstGeom prst="rect">
            <a:avLst/>
          </a:prstGeom>
          <a:noFill/>
        </p:spPr>
      </p:pic>
    </p:spTree>
    <p:extLst>
      <p:ext uri="{BB962C8B-B14F-4D97-AF65-F5344CB8AC3E}">
        <p14:creationId xmlns:p14="http://schemas.microsoft.com/office/powerpoint/2010/main" val="415813773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Meeting Locations</a:t>
            </a:r>
          </a:p>
        </p:txBody>
      </p:sp>
      <p:sp>
        <p:nvSpPr>
          <p:cNvPr id="3" name="Content Placeholder 2"/>
          <p:cNvSpPr>
            <a:spLocks noGrp="1"/>
          </p:cNvSpPr>
          <p:nvPr>
            <p:ph idx="1"/>
          </p:nvPr>
        </p:nvSpPr>
        <p:spPr>
          <a:xfrm>
            <a:off x="457200" y="1371601"/>
            <a:ext cx="8229600" cy="4754564"/>
          </a:xfrm>
        </p:spPr>
        <p:txBody>
          <a:bodyPr/>
          <a:lstStyle/>
          <a:p>
            <a:pPr>
              <a:buNone/>
            </a:pPr>
            <a:r>
              <a:rPr lang="en-US" dirty="0"/>
              <a:t>	</a:t>
            </a:r>
            <a:r>
              <a:rPr lang="en-US" sz="2800" dirty="0">
                <a:solidFill>
                  <a:schemeClr val="accent4">
                    <a:lumMod val="10000"/>
                  </a:schemeClr>
                </a:solidFill>
              </a:rPr>
              <a:t>OMA requires that all meetings of public bodies be held at specified times and places which are “convenient and open to the public.”  </a:t>
            </a:r>
          </a:p>
          <a:p>
            <a:pPr>
              <a:buNone/>
            </a:pPr>
            <a:r>
              <a:rPr lang="en-US" sz="2800" dirty="0">
                <a:solidFill>
                  <a:schemeClr val="accent2">
                    <a:lumMod val="75000"/>
                  </a:schemeClr>
                </a:solidFill>
              </a:rPr>
              <a:t>	5 ILCS 120/2.01</a:t>
            </a:r>
          </a:p>
          <a:p>
            <a:r>
              <a:rPr lang="en-US" sz="2800" dirty="0">
                <a:solidFill>
                  <a:schemeClr val="accent4">
                    <a:lumMod val="10000"/>
                  </a:schemeClr>
                </a:solidFill>
              </a:rPr>
              <a:t>Questions of time, date, location, capacity</a:t>
            </a:r>
          </a:p>
          <a:p>
            <a:r>
              <a:rPr lang="en-US" sz="2800" dirty="0">
                <a:solidFill>
                  <a:schemeClr val="accent4">
                    <a:lumMod val="10000"/>
                  </a:schemeClr>
                </a:solidFill>
              </a:rPr>
              <a:t>Meeting at private residence not open. </a:t>
            </a:r>
            <a:r>
              <a:rPr lang="en-US" sz="2800" dirty="0">
                <a:solidFill>
                  <a:schemeClr val="accent2">
                    <a:lumMod val="75000"/>
                  </a:schemeClr>
                </a:solidFill>
              </a:rPr>
              <a:t>Ill. </a:t>
            </a:r>
            <a:r>
              <a:rPr lang="en-US" sz="2800" dirty="0" err="1">
                <a:solidFill>
                  <a:schemeClr val="accent2">
                    <a:lumMod val="75000"/>
                  </a:schemeClr>
                </a:solidFill>
              </a:rPr>
              <a:t>Att’y</a:t>
            </a:r>
            <a:r>
              <a:rPr lang="en-US" sz="2800" dirty="0">
                <a:solidFill>
                  <a:schemeClr val="accent2">
                    <a:lumMod val="75000"/>
                  </a:schemeClr>
                </a:solidFill>
              </a:rPr>
              <a:t> Gen. Pub. Acc. Op. No.12-008</a:t>
            </a:r>
          </a:p>
          <a:p>
            <a:r>
              <a:rPr lang="en-US" sz="2800" dirty="0">
                <a:solidFill>
                  <a:schemeClr val="accent4">
                    <a:lumMod val="10000"/>
                  </a:schemeClr>
                </a:solidFill>
              </a:rPr>
              <a:t>Special meeting 26 miles from usual location not convenient. </a:t>
            </a:r>
            <a:r>
              <a:rPr lang="en-US" sz="2800" dirty="0">
                <a:solidFill>
                  <a:schemeClr val="accent2">
                    <a:lumMod val="75000"/>
                  </a:schemeClr>
                </a:solidFill>
              </a:rPr>
              <a:t>Ill. </a:t>
            </a:r>
            <a:r>
              <a:rPr lang="en-US" sz="2800" dirty="0" err="1">
                <a:solidFill>
                  <a:schemeClr val="accent2">
                    <a:lumMod val="75000"/>
                  </a:schemeClr>
                </a:solidFill>
              </a:rPr>
              <a:t>Att’y</a:t>
            </a:r>
            <a:r>
              <a:rPr lang="en-US" sz="2800" dirty="0">
                <a:solidFill>
                  <a:schemeClr val="accent2">
                    <a:lumMod val="75000"/>
                  </a:schemeClr>
                </a:solidFill>
              </a:rPr>
              <a:t> Gen Pub. Acc. Op. No. 13-014</a:t>
            </a:r>
            <a:endParaRPr lang="en-US" sz="2800" dirty="0">
              <a:solidFill>
                <a:schemeClr val="accent4">
                  <a:lumMod val="10000"/>
                </a:schemeClr>
              </a:solidFill>
            </a:endParaRPr>
          </a:p>
        </p:txBody>
      </p:sp>
    </p:spTree>
    <p:extLst>
      <p:ext uri="{BB962C8B-B14F-4D97-AF65-F5344CB8AC3E}">
        <p14:creationId xmlns:p14="http://schemas.microsoft.com/office/powerpoint/2010/main" val="39018760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457200" y="412044"/>
            <a:ext cx="8229600" cy="883356"/>
          </a:xfrm>
        </p:spPr>
        <p:txBody>
          <a:bodyPr>
            <a:normAutofit/>
          </a:bodyPr>
          <a:lstStyle/>
          <a:p>
            <a:r>
              <a:rPr lang="en-US" dirty="0"/>
              <a:t>Meeting Locations</a:t>
            </a:r>
            <a:endParaRPr lang="en-US" sz="4000" dirty="0"/>
          </a:p>
        </p:txBody>
      </p:sp>
      <p:sp>
        <p:nvSpPr>
          <p:cNvPr id="3" name="Content Placeholder 2"/>
          <p:cNvSpPr>
            <a:spLocks noGrp="1"/>
          </p:cNvSpPr>
          <p:nvPr>
            <p:ph idx="1"/>
          </p:nvPr>
        </p:nvSpPr>
        <p:spPr>
          <a:xfrm>
            <a:off x="381000" y="1752600"/>
            <a:ext cx="8458200" cy="4525963"/>
          </a:xfrm>
        </p:spPr>
        <p:txBody>
          <a:bodyPr>
            <a:noAutofit/>
          </a:bodyPr>
          <a:lstStyle/>
          <a:p>
            <a:pPr>
              <a:buSzPct val="65000"/>
              <a:buFont typeface="Arial" panose="020B0604020202020204" pitchFamily="34" charset="0"/>
              <a:buChar char="•"/>
            </a:pPr>
            <a:r>
              <a:rPr lang="en-US" sz="2800" dirty="0">
                <a:solidFill>
                  <a:schemeClr val="bg1">
                    <a:lumMod val="50000"/>
                  </a:schemeClr>
                </a:solidFill>
              </a:rPr>
              <a:t>“A meeting can be open in the sense that no one is prohibited from attending it, but it can be held in such an ill-suited, unaccommodating, </a:t>
            </a:r>
            <a:r>
              <a:rPr lang="en-US" sz="2800" dirty="0" err="1">
                <a:solidFill>
                  <a:schemeClr val="bg1">
                    <a:lumMod val="50000"/>
                  </a:schemeClr>
                </a:solidFill>
              </a:rPr>
              <a:t>unadvantageous</a:t>
            </a:r>
            <a:r>
              <a:rPr lang="en-US" sz="2800" dirty="0">
                <a:solidFill>
                  <a:schemeClr val="bg1">
                    <a:lumMod val="50000"/>
                  </a:schemeClr>
                </a:solidFill>
              </a:rPr>
              <a:t> place that members of the public, as a practical matter, would be deterred from attending it.”</a:t>
            </a:r>
          </a:p>
          <a:p>
            <a:pPr>
              <a:buSzPct val="65000"/>
              <a:buFont typeface="Arial" panose="020B0604020202020204" pitchFamily="34" charset="0"/>
              <a:buChar char="•"/>
            </a:pPr>
            <a:r>
              <a:rPr lang="en-US" sz="2800" dirty="0">
                <a:solidFill>
                  <a:schemeClr val="accent4">
                    <a:lumMod val="10000"/>
                  </a:schemeClr>
                </a:solidFill>
                <a:latin typeface="Arial" pitchFamily="34" charset="0"/>
                <a:cs typeface="Arial" pitchFamily="34" charset="0"/>
              </a:rPr>
              <a:t>Rule of reasonableness, not absolute accessibility.</a:t>
            </a:r>
            <a:r>
              <a:rPr lang="en-US" sz="2800" spc="100" dirty="0">
                <a:solidFill>
                  <a:schemeClr val="accent4">
                    <a:lumMod val="10000"/>
                  </a:schemeClr>
                </a:solidFill>
                <a:latin typeface="Arial" pitchFamily="34" charset="0"/>
                <a:cs typeface="Arial" pitchFamily="34" charset="0"/>
              </a:rPr>
              <a:t> </a:t>
            </a:r>
            <a:endParaRPr lang="en-US" sz="2800" dirty="0">
              <a:solidFill>
                <a:schemeClr val="bg1">
                  <a:lumMod val="50000"/>
                </a:schemeClr>
              </a:solidFill>
            </a:endParaRPr>
          </a:p>
          <a:p>
            <a:pPr marL="0" indent="0">
              <a:buSzPct val="65000"/>
              <a:buNone/>
            </a:pPr>
            <a:r>
              <a:rPr lang="en-US" sz="2800" i="1" spc="100" dirty="0" err="1">
                <a:solidFill>
                  <a:schemeClr val="accent2">
                    <a:lumMod val="75000"/>
                  </a:schemeClr>
                </a:solidFill>
                <a:latin typeface="Arial" pitchFamily="34" charset="0"/>
                <a:cs typeface="Arial" pitchFamily="34" charset="0"/>
              </a:rPr>
              <a:t>Gerwin</a:t>
            </a:r>
            <a:r>
              <a:rPr lang="en-US" sz="2800" i="1" spc="100" dirty="0">
                <a:solidFill>
                  <a:schemeClr val="accent2">
                    <a:lumMod val="75000"/>
                  </a:schemeClr>
                </a:solidFill>
                <a:latin typeface="Arial" pitchFamily="34" charset="0"/>
                <a:cs typeface="Arial" pitchFamily="34" charset="0"/>
              </a:rPr>
              <a:t> v. Livingston Co. Bd.</a:t>
            </a:r>
            <a:r>
              <a:rPr lang="en-US" sz="2800" spc="100" dirty="0">
                <a:solidFill>
                  <a:schemeClr val="accent2">
                    <a:lumMod val="75000"/>
                  </a:schemeClr>
                </a:solidFill>
                <a:latin typeface="Arial" pitchFamily="34" charset="0"/>
                <a:cs typeface="Arial" pitchFamily="34" charset="0"/>
              </a:rPr>
              <a:t>, 345 Ill.App.3d 352 (4th Dist. 2003).</a:t>
            </a:r>
          </a:p>
        </p:txBody>
      </p:sp>
    </p:spTree>
    <p:extLst>
      <p:ext uri="{BB962C8B-B14F-4D97-AF65-F5344CB8AC3E}">
        <p14:creationId xmlns:p14="http://schemas.microsoft.com/office/powerpoint/2010/main" val="90105948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Attendance by Public Body Members</a:t>
            </a:r>
          </a:p>
        </p:txBody>
      </p:sp>
      <p:sp>
        <p:nvSpPr>
          <p:cNvPr id="3" name="Content Placeholder 2"/>
          <p:cNvSpPr>
            <a:spLocks noGrp="1"/>
          </p:cNvSpPr>
          <p:nvPr>
            <p:ph idx="1"/>
          </p:nvPr>
        </p:nvSpPr>
        <p:spPr>
          <a:xfrm>
            <a:off x="457200" y="1600201"/>
            <a:ext cx="8229600" cy="4525964"/>
          </a:xfrm>
        </p:spPr>
        <p:txBody>
          <a:bodyPr>
            <a:normAutofit lnSpcReduction="10000"/>
          </a:bodyPr>
          <a:lstStyle/>
          <a:p>
            <a:pPr marL="0" indent="0">
              <a:buNone/>
            </a:pPr>
            <a:endParaRPr lang="en-US" dirty="0"/>
          </a:p>
          <a:p>
            <a:pPr>
              <a:buFont typeface="Arial" panose="020B0604020202020204" pitchFamily="34" charset="0"/>
              <a:buChar char="•"/>
            </a:pPr>
            <a:r>
              <a:rPr lang="en-US" dirty="0">
                <a:solidFill>
                  <a:schemeClr val="bg1">
                    <a:lumMod val="50000"/>
                  </a:schemeClr>
                </a:solidFill>
              </a:rPr>
              <a:t>Except in special circumstances, a quorum must be </a:t>
            </a:r>
            <a:r>
              <a:rPr lang="en-US" i="1" dirty="0">
                <a:solidFill>
                  <a:schemeClr val="bg1">
                    <a:lumMod val="50000"/>
                  </a:schemeClr>
                </a:solidFill>
              </a:rPr>
              <a:t>physically present</a:t>
            </a:r>
            <a:r>
              <a:rPr lang="en-US" dirty="0">
                <a:solidFill>
                  <a:schemeClr val="bg1">
                    <a:lumMod val="50000"/>
                  </a:schemeClr>
                </a:solidFill>
              </a:rPr>
              <a:t> at the meeting</a:t>
            </a:r>
            <a:r>
              <a:rPr lang="en-US" i="1" dirty="0">
                <a:solidFill>
                  <a:schemeClr val="bg1">
                    <a:lumMod val="50000"/>
                  </a:schemeClr>
                </a:solidFill>
              </a:rPr>
              <a:t> </a:t>
            </a:r>
            <a:r>
              <a:rPr lang="en-US" dirty="0">
                <a:solidFill>
                  <a:schemeClr val="bg1">
                    <a:lumMod val="50000"/>
                  </a:schemeClr>
                </a:solidFill>
              </a:rPr>
              <a:t>in order for the member to attend electronically</a:t>
            </a:r>
            <a:r>
              <a:rPr lang="en-US" dirty="0">
                <a:solidFill>
                  <a:schemeClr val="bg1"/>
                </a:solidFill>
              </a:rPr>
              <a:t>.</a:t>
            </a:r>
            <a:r>
              <a:rPr lang="en-US" dirty="0"/>
              <a:t> </a:t>
            </a:r>
            <a:r>
              <a:rPr lang="en-US" spc="100" dirty="0">
                <a:solidFill>
                  <a:schemeClr val="accent6">
                    <a:lumMod val="75000"/>
                  </a:schemeClr>
                </a:solidFill>
                <a:latin typeface="Arial" pitchFamily="34" charset="0"/>
                <a:cs typeface="Arial" pitchFamily="34" charset="0"/>
              </a:rPr>
              <a:t>5 ILCS 120/7(a).</a:t>
            </a:r>
          </a:p>
          <a:p>
            <a:r>
              <a:rPr lang="en-US" dirty="0">
                <a:solidFill>
                  <a:schemeClr val="bg1">
                    <a:lumMod val="50000"/>
                  </a:schemeClr>
                </a:solidFill>
              </a:rPr>
              <a:t>Before allowing a member to attend electronically, a public body must adopt a rule or regulation permitting electronic attendance</a:t>
            </a:r>
            <a:r>
              <a:rPr lang="en-US" dirty="0">
                <a:solidFill>
                  <a:schemeClr val="bg1"/>
                </a:solidFill>
              </a:rPr>
              <a:t>. </a:t>
            </a:r>
            <a:r>
              <a:rPr lang="en-US" spc="100" dirty="0">
                <a:solidFill>
                  <a:schemeClr val="accent6">
                    <a:lumMod val="75000"/>
                  </a:schemeClr>
                </a:solidFill>
                <a:latin typeface="Arial" pitchFamily="34" charset="0"/>
                <a:cs typeface="Arial" pitchFamily="34" charset="0"/>
              </a:rPr>
              <a:t>5 ILCS 120/7(c).</a:t>
            </a:r>
            <a:endParaRPr lang="en-US" dirty="0">
              <a:solidFill>
                <a:schemeClr val="accent6">
                  <a:lumMod val="75000"/>
                </a:schemeClr>
              </a:solidFill>
            </a:endParaRPr>
          </a:p>
          <a:p>
            <a:endParaRPr lang="en-US" sz="2800" dirty="0">
              <a:solidFill>
                <a:schemeClr val="accent6">
                  <a:lumMod val="75000"/>
                </a:schemeClr>
              </a:solidFill>
            </a:endParaRPr>
          </a:p>
        </p:txBody>
      </p:sp>
    </p:spTree>
    <p:extLst>
      <p:ext uri="{BB962C8B-B14F-4D97-AF65-F5344CB8AC3E}">
        <p14:creationId xmlns:p14="http://schemas.microsoft.com/office/powerpoint/2010/main" val="164877457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Attendance by Other Means</a:t>
            </a:r>
          </a:p>
        </p:txBody>
      </p:sp>
      <p:sp>
        <p:nvSpPr>
          <p:cNvPr id="3" name="Content Placeholder 2"/>
          <p:cNvSpPr>
            <a:spLocks noGrp="1"/>
          </p:cNvSpPr>
          <p:nvPr>
            <p:ph idx="1"/>
          </p:nvPr>
        </p:nvSpPr>
        <p:spPr>
          <a:xfrm>
            <a:off x="457200" y="1219200"/>
            <a:ext cx="8229600" cy="5410200"/>
          </a:xfrm>
        </p:spPr>
        <p:txBody>
          <a:bodyPr>
            <a:noAutofit/>
          </a:bodyPr>
          <a:lstStyle/>
          <a:p>
            <a:pPr>
              <a:buNone/>
            </a:pPr>
            <a:r>
              <a:rPr lang="en-US" sz="3200" spc="100" dirty="0">
                <a:latin typeface="Arial" pitchFamily="34" charset="0"/>
                <a:cs typeface="Arial" pitchFamily="34" charset="0"/>
              </a:rPr>
              <a:t>		</a:t>
            </a:r>
            <a:r>
              <a:rPr lang="en-US" sz="2800" b="1" u="sng" spc="100" dirty="0">
                <a:solidFill>
                  <a:schemeClr val="bg1">
                    <a:lumMod val="50000"/>
                  </a:schemeClr>
                </a:solidFill>
                <a:latin typeface="Arial" pitchFamily="34" charset="0"/>
                <a:cs typeface="Arial" pitchFamily="34" charset="0"/>
              </a:rPr>
              <a:t>If</a:t>
            </a:r>
            <a:r>
              <a:rPr lang="en-US" sz="2800" b="1" spc="100" dirty="0">
                <a:solidFill>
                  <a:schemeClr val="bg1">
                    <a:lumMod val="50000"/>
                  </a:schemeClr>
                </a:solidFill>
                <a:latin typeface="Arial" pitchFamily="34" charset="0"/>
                <a:cs typeface="Arial" pitchFamily="34" charset="0"/>
              </a:rPr>
              <a:t> </a:t>
            </a:r>
            <a:r>
              <a:rPr lang="en-US" sz="2800" spc="100" dirty="0">
                <a:solidFill>
                  <a:schemeClr val="bg1">
                    <a:lumMod val="50000"/>
                  </a:schemeClr>
                </a:solidFill>
                <a:latin typeface="Arial" pitchFamily="34" charset="0"/>
                <a:cs typeface="Arial" pitchFamily="34" charset="0"/>
              </a:rPr>
              <a:t>a public body has adopted rules allowing for electronic attendance, a member may attend a meeting electronically for  these reasons </a:t>
            </a:r>
            <a:r>
              <a:rPr lang="en-US" sz="2800" u="sng" spc="100" dirty="0">
                <a:solidFill>
                  <a:schemeClr val="bg1">
                    <a:lumMod val="50000"/>
                  </a:schemeClr>
                </a:solidFill>
                <a:latin typeface="Arial" pitchFamily="34" charset="0"/>
                <a:cs typeface="Arial" pitchFamily="34" charset="0"/>
              </a:rPr>
              <a:t>only</a:t>
            </a:r>
            <a:r>
              <a:rPr lang="en-US" sz="2800" spc="100" dirty="0">
                <a:solidFill>
                  <a:schemeClr val="bg1">
                    <a:lumMod val="50000"/>
                  </a:schemeClr>
                </a:solidFill>
                <a:latin typeface="Arial" pitchFamily="34" charset="0"/>
                <a:cs typeface="Arial" pitchFamily="34" charset="0"/>
              </a:rPr>
              <a:t>:</a:t>
            </a:r>
          </a:p>
          <a:p>
            <a:pPr>
              <a:buFont typeface="Wingdings" pitchFamily="2" charset="2"/>
              <a:buChar char="§"/>
            </a:pPr>
            <a:endParaRPr lang="en-US" sz="1800" spc="100" dirty="0">
              <a:solidFill>
                <a:schemeClr val="bg1">
                  <a:lumMod val="50000"/>
                </a:schemeClr>
              </a:solidFill>
              <a:latin typeface="Arial" pitchFamily="34" charset="0"/>
              <a:cs typeface="Arial" pitchFamily="34" charset="0"/>
            </a:endParaRPr>
          </a:p>
          <a:p>
            <a:pPr lvl="1">
              <a:buFont typeface="Wingdings" pitchFamily="2" charset="2"/>
              <a:buChar char="§"/>
            </a:pPr>
            <a:r>
              <a:rPr lang="en-US" sz="3200" spc="100" dirty="0">
                <a:solidFill>
                  <a:schemeClr val="bg1">
                    <a:lumMod val="50000"/>
                  </a:schemeClr>
                </a:solidFill>
                <a:latin typeface="Arial" pitchFamily="34" charset="0"/>
                <a:cs typeface="Arial" pitchFamily="34" charset="0"/>
              </a:rPr>
              <a:t>Personal illness or disability;</a:t>
            </a:r>
          </a:p>
          <a:p>
            <a:pPr lvl="1">
              <a:buFont typeface="Wingdings" pitchFamily="2" charset="2"/>
              <a:buChar char="§"/>
            </a:pPr>
            <a:r>
              <a:rPr lang="en-US" sz="3200" spc="100" dirty="0">
                <a:solidFill>
                  <a:schemeClr val="bg1">
                    <a:lumMod val="50000"/>
                  </a:schemeClr>
                </a:solidFill>
                <a:latin typeface="Arial" pitchFamily="34" charset="0"/>
                <a:cs typeface="Arial" pitchFamily="34" charset="0"/>
              </a:rPr>
              <a:t>Employment purposes or business of 	the public body; or	</a:t>
            </a:r>
          </a:p>
          <a:p>
            <a:pPr lvl="1">
              <a:buFont typeface="Wingdings" pitchFamily="2" charset="2"/>
              <a:buChar char="§"/>
            </a:pPr>
            <a:r>
              <a:rPr lang="en-US" sz="3200" spc="100" dirty="0">
                <a:solidFill>
                  <a:schemeClr val="bg1">
                    <a:lumMod val="50000"/>
                  </a:schemeClr>
                </a:solidFill>
                <a:latin typeface="Arial" pitchFamily="34" charset="0"/>
                <a:cs typeface="Arial" pitchFamily="34" charset="0"/>
              </a:rPr>
              <a:t>Family or other emergency</a:t>
            </a:r>
            <a:r>
              <a:rPr lang="en-US" sz="2800" spc="100" dirty="0">
                <a:solidFill>
                  <a:schemeClr val="bg1">
                    <a:lumMod val="50000"/>
                  </a:schemeClr>
                </a:solidFill>
                <a:latin typeface="Arial" pitchFamily="34" charset="0"/>
                <a:cs typeface="Arial" pitchFamily="34" charset="0"/>
              </a:rPr>
              <a:t>.        </a:t>
            </a:r>
            <a:endParaRPr lang="en-US" spc="100" dirty="0">
              <a:solidFill>
                <a:schemeClr val="bg1">
                  <a:lumMod val="50000"/>
                </a:schemeClr>
              </a:solidFill>
              <a:latin typeface="Arial" pitchFamily="34" charset="0"/>
              <a:cs typeface="Arial" pitchFamily="34" charset="0"/>
            </a:endParaRPr>
          </a:p>
          <a:p>
            <a:pPr>
              <a:buNone/>
            </a:pPr>
            <a:r>
              <a:rPr lang="en-US" spc="100" dirty="0">
                <a:solidFill>
                  <a:schemeClr val="accent6">
                    <a:lumMod val="60000"/>
                    <a:lumOff val="40000"/>
                  </a:schemeClr>
                </a:solidFill>
                <a:latin typeface="Arial" pitchFamily="34" charset="0"/>
                <a:cs typeface="Arial" pitchFamily="34" charset="0"/>
              </a:rPr>
              <a:t>		</a:t>
            </a:r>
            <a:r>
              <a:rPr lang="en-US" spc="100" dirty="0">
                <a:solidFill>
                  <a:schemeClr val="accent6">
                    <a:lumMod val="75000"/>
                  </a:schemeClr>
                </a:solidFill>
                <a:latin typeface="Arial" pitchFamily="34" charset="0"/>
                <a:cs typeface="Arial" pitchFamily="34" charset="0"/>
              </a:rPr>
              <a:t>5</a:t>
            </a:r>
            <a:r>
              <a:rPr lang="en-US" sz="3200" spc="100" dirty="0">
                <a:solidFill>
                  <a:schemeClr val="accent6">
                    <a:lumMod val="75000"/>
                  </a:schemeClr>
                </a:solidFill>
                <a:latin typeface="Arial" pitchFamily="34" charset="0"/>
                <a:cs typeface="Arial" pitchFamily="34" charset="0"/>
              </a:rPr>
              <a:t> ILCS 120/7(a).</a:t>
            </a:r>
          </a:p>
          <a:p>
            <a:pPr marL="1828800" lvl="4" indent="0">
              <a:buNone/>
            </a:pPr>
            <a:r>
              <a:rPr lang="en-US" sz="3200" spc="100" dirty="0">
                <a:latin typeface="Arial" pitchFamily="34" charset="0"/>
                <a:cs typeface="Arial" pitchFamily="34" charset="0"/>
              </a:rPr>
              <a:t>                                    </a:t>
            </a:r>
          </a:p>
        </p:txBody>
      </p:sp>
    </p:spTree>
    <p:extLst>
      <p:ext uri="{BB962C8B-B14F-4D97-AF65-F5344CB8AC3E}">
        <p14:creationId xmlns:p14="http://schemas.microsoft.com/office/powerpoint/2010/main" val="330798131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630362"/>
          </a:xfrm>
        </p:spPr>
        <p:txBody>
          <a:bodyPr/>
          <a:lstStyle/>
          <a:p>
            <a:r>
              <a:rPr lang="en-US" dirty="0"/>
              <a:t>New OMA Section – Remote Meetings During Disasters</a:t>
            </a:r>
          </a:p>
        </p:txBody>
      </p:sp>
      <p:sp>
        <p:nvSpPr>
          <p:cNvPr id="3" name="Content Placeholder 2"/>
          <p:cNvSpPr>
            <a:spLocks noGrp="1"/>
          </p:cNvSpPr>
          <p:nvPr>
            <p:ph idx="1"/>
          </p:nvPr>
        </p:nvSpPr>
        <p:spPr>
          <a:xfrm>
            <a:off x="457200" y="1905000"/>
            <a:ext cx="8229600" cy="4221164"/>
          </a:xfrm>
        </p:spPr>
        <p:txBody>
          <a:bodyPr/>
          <a:lstStyle/>
          <a:p>
            <a:pPr>
              <a:buFont typeface="Arial" panose="020B0604020202020204" pitchFamily="34" charset="0"/>
              <a:buChar char="•"/>
            </a:pPr>
            <a:r>
              <a:rPr lang="en-US" dirty="0">
                <a:solidFill>
                  <a:schemeClr val="bg1">
                    <a:lumMod val="50000"/>
                  </a:schemeClr>
                </a:solidFill>
              </a:rPr>
              <a:t>Public Act 101-640, effective June 12. 2020, added </a:t>
            </a:r>
            <a:r>
              <a:rPr lang="en-US" dirty="0">
                <a:solidFill>
                  <a:schemeClr val="accent6">
                    <a:lumMod val="75000"/>
                  </a:schemeClr>
                </a:solidFill>
              </a:rPr>
              <a:t>section 7(e) </a:t>
            </a:r>
            <a:r>
              <a:rPr lang="en-US" dirty="0">
                <a:solidFill>
                  <a:schemeClr val="bg1">
                    <a:lumMod val="50000"/>
                  </a:schemeClr>
                </a:solidFill>
              </a:rPr>
              <a:t>to OMA</a:t>
            </a:r>
          </a:p>
          <a:p>
            <a:pPr>
              <a:buFont typeface="Arial" panose="020B0604020202020204" pitchFamily="34" charset="0"/>
              <a:buChar char="•"/>
            </a:pPr>
            <a:r>
              <a:rPr lang="en-US" dirty="0">
                <a:solidFill>
                  <a:schemeClr val="bg1">
                    <a:lumMod val="50000"/>
                  </a:schemeClr>
                </a:solidFill>
              </a:rPr>
              <a:t>Allows public body members to attend meetings by audio or video conference when certain conditions are met</a:t>
            </a:r>
          </a:p>
          <a:p>
            <a:pPr>
              <a:buFont typeface="Arial" panose="020B0604020202020204" pitchFamily="34" charset="0"/>
              <a:buChar char="•"/>
            </a:pPr>
            <a:r>
              <a:rPr lang="en-US" dirty="0">
                <a:solidFill>
                  <a:schemeClr val="bg1">
                    <a:lumMod val="50000"/>
                  </a:schemeClr>
                </a:solidFill>
              </a:rPr>
              <a:t>Requirements of “convenient and open to public” unchanged</a:t>
            </a:r>
          </a:p>
          <a:p>
            <a:pPr marL="0" indent="0">
              <a:buNone/>
            </a:pPr>
            <a:r>
              <a:rPr lang="en-US" dirty="0">
                <a:solidFill>
                  <a:schemeClr val="bg1">
                    <a:lumMod val="50000"/>
                  </a:schemeClr>
                </a:solidFill>
              </a:rPr>
              <a:t> </a:t>
            </a:r>
          </a:p>
        </p:txBody>
      </p:sp>
    </p:spTree>
    <p:extLst>
      <p:ext uri="{BB962C8B-B14F-4D97-AF65-F5344CB8AC3E}">
        <p14:creationId xmlns:p14="http://schemas.microsoft.com/office/powerpoint/2010/main" val="22515494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Remote Meeting Conditions</a:t>
            </a:r>
          </a:p>
        </p:txBody>
      </p:sp>
      <p:sp>
        <p:nvSpPr>
          <p:cNvPr id="3" name="Content Placeholder 2"/>
          <p:cNvSpPr>
            <a:spLocks noGrp="1"/>
          </p:cNvSpPr>
          <p:nvPr>
            <p:ph idx="1"/>
          </p:nvPr>
        </p:nvSpPr>
        <p:spPr>
          <a:xfrm>
            <a:off x="457200" y="1417639"/>
            <a:ext cx="8229600" cy="4708526"/>
          </a:xfrm>
        </p:spPr>
        <p:txBody>
          <a:bodyPr/>
          <a:lstStyle/>
          <a:p>
            <a:r>
              <a:rPr lang="en-US" sz="2400" dirty="0">
                <a:solidFill>
                  <a:schemeClr val="bg1">
                    <a:lumMod val="50000"/>
                  </a:schemeClr>
                </a:solidFill>
              </a:rPr>
              <a:t>Declared public health disaster, head of public body  determines in-person meeting impractical;</a:t>
            </a:r>
          </a:p>
          <a:p>
            <a:r>
              <a:rPr lang="en-US" sz="2400" dirty="0">
                <a:solidFill>
                  <a:schemeClr val="bg1">
                    <a:lumMod val="50000"/>
                  </a:schemeClr>
                </a:solidFill>
              </a:rPr>
              <a:t>Members of public can contemporaneously hear all discussion, testimony, and votes at meeting location or through alternative arrangements such as telephone or web-based link;</a:t>
            </a:r>
          </a:p>
          <a:p>
            <a:r>
              <a:rPr lang="en-US" sz="2400" dirty="0">
                <a:solidFill>
                  <a:schemeClr val="bg1">
                    <a:lumMod val="50000"/>
                  </a:schemeClr>
                </a:solidFill>
              </a:rPr>
              <a:t>One public body member, counsel, or administrator at meeting location, unless unfeasible;</a:t>
            </a:r>
          </a:p>
          <a:p>
            <a:r>
              <a:rPr lang="en-US" sz="2400" dirty="0">
                <a:solidFill>
                  <a:schemeClr val="bg1">
                    <a:lumMod val="50000"/>
                  </a:schemeClr>
                </a:solidFill>
              </a:rPr>
              <a:t>All votes by roll call;</a:t>
            </a:r>
          </a:p>
          <a:p>
            <a:r>
              <a:rPr lang="en-US" sz="2400" dirty="0">
                <a:solidFill>
                  <a:schemeClr val="bg1">
                    <a:lumMod val="50000"/>
                  </a:schemeClr>
                </a:solidFill>
              </a:rPr>
              <a:t>48 hours notice, except for bona fide emergency;</a:t>
            </a:r>
          </a:p>
          <a:p>
            <a:r>
              <a:rPr lang="en-US" sz="2400" dirty="0">
                <a:solidFill>
                  <a:schemeClr val="bg1">
                    <a:lumMod val="50000"/>
                  </a:schemeClr>
                </a:solidFill>
              </a:rPr>
              <a:t>Verbatim recording of ALL meeting, available to public</a:t>
            </a:r>
          </a:p>
        </p:txBody>
      </p:sp>
    </p:spTree>
    <p:extLst>
      <p:ext uri="{BB962C8B-B14F-4D97-AF65-F5344CB8AC3E}">
        <p14:creationId xmlns:p14="http://schemas.microsoft.com/office/powerpoint/2010/main" val="6647628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5122" name="Title 1"/>
          <p:cNvSpPr>
            <a:spLocks noGrp="1"/>
          </p:cNvSpPr>
          <p:nvPr>
            <p:ph type="ctrTitle"/>
          </p:nvPr>
        </p:nvSpPr>
        <p:spPr>
          <a:xfrm>
            <a:off x="685800" y="0"/>
            <a:ext cx="7772400" cy="1752600"/>
          </a:xfrm>
        </p:spPr>
        <p:txBody>
          <a:bodyPr/>
          <a:lstStyle/>
          <a:p>
            <a:r>
              <a:rPr lang="en-US" b="1" dirty="0">
                <a:solidFill>
                  <a:srgbClr val="FF6600"/>
                </a:solidFill>
              </a:rPr>
              <a:t>The Purpose of FOIA</a:t>
            </a:r>
          </a:p>
        </p:txBody>
      </p:sp>
      <p:sp>
        <p:nvSpPr>
          <p:cNvPr id="5123" name="Subtitle 2"/>
          <p:cNvSpPr>
            <a:spLocks noGrp="1"/>
          </p:cNvSpPr>
          <p:nvPr>
            <p:ph type="subTitle" idx="1"/>
          </p:nvPr>
        </p:nvSpPr>
        <p:spPr>
          <a:xfrm>
            <a:off x="685800" y="1600200"/>
            <a:ext cx="7924800" cy="4343400"/>
          </a:xfrm>
        </p:spPr>
        <p:txBody>
          <a:bodyPr>
            <a:normAutofit lnSpcReduction="10000"/>
          </a:bodyPr>
          <a:lstStyle/>
          <a:p>
            <a:pPr algn="l"/>
            <a:r>
              <a:rPr lang="en-US" sz="2800" dirty="0"/>
              <a:t>	</a:t>
            </a:r>
            <a:r>
              <a:rPr lang="en-US" sz="2800" dirty="0">
                <a:solidFill>
                  <a:schemeClr val="accent4">
                    <a:lumMod val="10000"/>
                  </a:schemeClr>
                </a:solidFill>
              </a:rPr>
              <a:t>“The General Assembly hereby declares that it is the public policy of the State of Illinois that access by all persons to public records promotes the transparency and accountability of public bodies at all levels of government. It is a </a:t>
            </a:r>
            <a:r>
              <a:rPr lang="en-US" sz="2800" b="1" dirty="0">
                <a:solidFill>
                  <a:schemeClr val="accent2">
                    <a:lumMod val="75000"/>
                  </a:schemeClr>
                </a:solidFill>
              </a:rPr>
              <a:t>fundamental obligation</a:t>
            </a:r>
            <a:r>
              <a:rPr lang="en-US" sz="2800" dirty="0">
                <a:solidFill>
                  <a:schemeClr val="accent2">
                    <a:lumMod val="75000"/>
                  </a:schemeClr>
                </a:solidFill>
              </a:rPr>
              <a:t> </a:t>
            </a:r>
            <a:r>
              <a:rPr lang="en-US" sz="2800" b="1" dirty="0">
                <a:solidFill>
                  <a:schemeClr val="accent2">
                    <a:lumMod val="75000"/>
                  </a:schemeClr>
                </a:solidFill>
              </a:rPr>
              <a:t>of government </a:t>
            </a:r>
            <a:r>
              <a:rPr lang="en-US" sz="2800" dirty="0">
                <a:solidFill>
                  <a:schemeClr val="accent4">
                    <a:lumMod val="10000"/>
                  </a:schemeClr>
                </a:solidFill>
              </a:rPr>
              <a:t>to operate openly and provide public records as expediently and efficiently as possible in compliance with this Act.”  (Emphasis added.)</a:t>
            </a:r>
          </a:p>
          <a:p>
            <a:pPr algn="l"/>
            <a:r>
              <a:rPr lang="en-US" sz="2800" dirty="0">
                <a:solidFill>
                  <a:schemeClr val="accent2">
                    <a:lumMod val="75000"/>
                  </a:schemeClr>
                </a:solidFill>
              </a:rPr>
              <a:t>5 ILCS 140/1</a:t>
            </a:r>
          </a:p>
        </p:txBody>
      </p:sp>
      <p:sp>
        <p:nvSpPr>
          <p:cNvPr id="2" name="Rectangle 1"/>
          <p:cNvSpPr/>
          <p:nvPr/>
        </p:nvSpPr>
        <p:spPr>
          <a:xfrm>
            <a:off x="2286000" y="2967335"/>
            <a:ext cx="4572000" cy="646331"/>
          </a:xfrm>
          <a:prstGeom prst="rect">
            <a:avLst/>
          </a:prstGeom>
        </p:spPr>
        <p:txBody>
          <a:bodyPr>
            <a:spAutoFit/>
          </a:bodyPr>
          <a:lstStyle/>
          <a:p>
            <a:br>
              <a:rPr lang="en-US" dirty="0"/>
            </a:br>
            <a:endParaRPr lang="en-US" dirty="0"/>
          </a:p>
        </p:txBody>
      </p:sp>
    </p:spTree>
    <p:extLst>
      <p:ext uri="{BB962C8B-B14F-4D97-AF65-F5344CB8AC3E}">
        <p14:creationId xmlns:p14="http://schemas.microsoft.com/office/powerpoint/2010/main" val="376646922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dirty="0"/>
              <a:t>Text of New Section 7(e)</a:t>
            </a:r>
          </a:p>
        </p:txBody>
      </p:sp>
      <p:sp>
        <p:nvSpPr>
          <p:cNvPr id="3" name="Content Placeholder 2"/>
          <p:cNvSpPr>
            <a:spLocks noGrp="1"/>
          </p:cNvSpPr>
          <p:nvPr>
            <p:ph idx="1"/>
          </p:nvPr>
        </p:nvSpPr>
        <p:spPr/>
        <p:txBody>
          <a:bodyPr/>
          <a:lstStyle/>
          <a:p>
            <a:pPr marL="0" indent="0">
              <a:buNone/>
            </a:pPr>
            <a:r>
              <a:rPr lang="en-US" sz="2000" dirty="0">
                <a:solidFill>
                  <a:schemeClr val="bg1">
                    <a:lumMod val="50000"/>
                  </a:schemeClr>
                </a:solidFill>
              </a:rPr>
              <a:t>(e) Subject to the requirements of Section 2.06 but notwithstanding any other provision of law, an open or closed meeting subject to this Act may be conducted by audio or video conference, without the physical presence of a quorum of the members, so long as the following conditions are met:</a:t>
            </a:r>
          </a:p>
          <a:p>
            <a:pPr marL="0" indent="0">
              <a:buNone/>
            </a:pPr>
            <a:r>
              <a:rPr lang="en-US" sz="2000" dirty="0">
                <a:solidFill>
                  <a:schemeClr val="bg1">
                    <a:lumMod val="50000"/>
                  </a:schemeClr>
                </a:solidFill>
              </a:rPr>
              <a:t>       	 (1) the Governor or the Director of the Illinois Department of Public Health has issued a disaster declaration related to public health concerns because of a disaster as defined in Section 4 of the Illinois Emergency Management Agency Act, and all or part of the jurisdiction of the public body is covered by the disaster area; </a:t>
            </a:r>
          </a:p>
          <a:p>
            <a:pPr marL="0" indent="0">
              <a:buNone/>
            </a:pPr>
            <a:r>
              <a:rPr lang="en-US" sz="2000" dirty="0">
                <a:solidFill>
                  <a:schemeClr val="bg1">
                    <a:lumMod val="50000"/>
                  </a:schemeClr>
                </a:solidFill>
              </a:rPr>
              <a:t>	(2) the head of the public body as defined in subsection (e) of Section 2 of the Freedom of Information Act determines that an in-person meeting or a meeting conducted under this Act is not practical or prudent because of a disaster; </a:t>
            </a:r>
          </a:p>
          <a:p>
            <a:pPr marL="0" indent="0">
              <a:buNone/>
            </a:pPr>
            <a:r>
              <a:rPr lang="en-US" sz="2000" dirty="0">
                <a:solidFill>
                  <a:schemeClr val="bg1">
                    <a:lumMod val="50000"/>
                  </a:schemeClr>
                </a:solidFill>
              </a:rPr>
              <a:t> </a:t>
            </a:r>
          </a:p>
          <a:p>
            <a:pPr marL="0" indent="0">
              <a:buNone/>
            </a:pPr>
            <a:endParaRPr lang="en-US" sz="2000" dirty="0">
              <a:solidFill>
                <a:schemeClr val="bg1">
                  <a:lumMod val="50000"/>
                </a:schemeClr>
              </a:solidFill>
            </a:endParaRPr>
          </a:p>
          <a:p>
            <a:pPr marL="0" indent="0">
              <a:buNone/>
            </a:pPr>
            <a:endParaRPr lang="en-US" sz="2000" dirty="0">
              <a:solidFill>
                <a:schemeClr val="bg1">
                  <a:lumMod val="50000"/>
                </a:schemeClr>
              </a:solidFill>
            </a:endParaRPr>
          </a:p>
          <a:p>
            <a:pPr marL="0" indent="0">
              <a:buNone/>
            </a:pPr>
            <a:endParaRPr lang="en-US" sz="2000" dirty="0">
              <a:solidFill>
                <a:schemeClr val="bg1">
                  <a:lumMod val="50000"/>
                </a:schemeClr>
              </a:solidFill>
            </a:endParaRPr>
          </a:p>
          <a:p>
            <a:pPr marL="0" indent="0">
              <a:buNone/>
            </a:pPr>
            <a:r>
              <a:rPr lang="en-US" sz="2000" dirty="0">
                <a:solidFill>
                  <a:schemeClr val="bg1">
                    <a:lumMod val="50000"/>
                  </a:schemeClr>
                </a:solidFill>
              </a:rPr>
              <a:t> </a:t>
            </a:r>
          </a:p>
          <a:p>
            <a:r>
              <a:rPr lang="en-US" dirty="0"/>
              <a:t> </a:t>
            </a:r>
          </a:p>
          <a:p>
            <a:endParaRPr lang="en-US" dirty="0"/>
          </a:p>
        </p:txBody>
      </p:sp>
    </p:spTree>
    <p:extLst>
      <p:ext uri="{BB962C8B-B14F-4D97-AF65-F5344CB8AC3E}">
        <p14:creationId xmlns:p14="http://schemas.microsoft.com/office/powerpoint/2010/main" val="10064148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800" dirty="0"/>
              <a:t>Text of Section 7(e) (p.2)</a:t>
            </a:r>
            <a:br>
              <a:rPr lang="en-US" dirty="0"/>
            </a:br>
            <a:endParaRPr lang="en-US" dirty="0"/>
          </a:p>
        </p:txBody>
      </p:sp>
      <p:sp>
        <p:nvSpPr>
          <p:cNvPr id="3" name="Content Placeholder 2"/>
          <p:cNvSpPr>
            <a:spLocks noGrp="1"/>
          </p:cNvSpPr>
          <p:nvPr>
            <p:ph idx="1"/>
          </p:nvPr>
        </p:nvSpPr>
        <p:spPr>
          <a:xfrm>
            <a:off x="457200" y="1143001"/>
            <a:ext cx="8229600" cy="4983164"/>
          </a:xfrm>
        </p:spPr>
        <p:txBody>
          <a:bodyPr/>
          <a:lstStyle/>
          <a:p>
            <a:pPr marL="0" lvl="0" indent="0">
              <a:buNone/>
            </a:pPr>
            <a:r>
              <a:rPr lang="en-US" sz="2000" dirty="0">
                <a:solidFill>
                  <a:srgbClr val="3E3E5C">
                    <a:lumMod val="50000"/>
                  </a:srgbClr>
                </a:solidFill>
              </a:rPr>
              <a:t>	(3) all members of the body participating in the meeting, wherever their physical location, shall be verified and can hear one another and can hear all discussion and testimony; </a:t>
            </a:r>
          </a:p>
          <a:p>
            <a:pPr marL="0" lvl="0" indent="0">
              <a:buNone/>
            </a:pPr>
            <a:r>
              <a:rPr lang="en-US" sz="2000" dirty="0">
                <a:solidFill>
                  <a:srgbClr val="3E3E5C">
                    <a:lumMod val="50000"/>
                  </a:srgbClr>
                </a:solidFill>
              </a:rPr>
              <a:t>	 (4) for open meetings, members of the public present  at the regular meeting location of the body can hear all discussion and testimony and all votes of the members of the body, unless attendance at the regular meeting location is not feasible due to the disaster, including the issued disaster declaration, in which case the public body must make alternative arrangements and provide notice pursuant to this Section of such alternative arrangements in a manner to allow any interested member of the public access to contemporaneously hear all discussion, testimony, and roll call votes, such as by offering a telephone number or a web-based link; </a:t>
            </a:r>
          </a:p>
          <a:p>
            <a:pPr marL="0" lvl="0" indent="0">
              <a:buNone/>
            </a:pPr>
            <a:r>
              <a:rPr lang="en-US" sz="2000" dirty="0">
                <a:solidFill>
                  <a:srgbClr val="3E3E5C">
                    <a:lumMod val="50000"/>
                  </a:srgbClr>
                </a:solidFill>
              </a:rPr>
              <a:t>	5) at least one member of the body, chief legal counsel, or chief administrative officer is physically present at the regular meeting location, unless unfeasible due to the disaster, including the issued disaster declaration; and </a:t>
            </a:r>
          </a:p>
          <a:p>
            <a:endParaRPr lang="en-US" dirty="0"/>
          </a:p>
        </p:txBody>
      </p:sp>
    </p:spTree>
    <p:extLst>
      <p:ext uri="{BB962C8B-B14F-4D97-AF65-F5344CB8AC3E}">
        <p14:creationId xmlns:p14="http://schemas.microsoft.com/office/powerpoint/2010/main" val="38595534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sz="2800" dirty="0"/>
              <a:t>Text of Section 7(e) (p.3)</a:t>
            </a:r>
          </a:p>
        </p:txBody>
      </p:sp>
      <p:sp>
        <p:nvSpPr>
          <p:cNvPr id="3" name="Content Placeholder 2"/>
          <p:cNvSpPr>
            <a:spLocks noGrp="1"/>
          </p:cNvSpPr>
          <p:nvPr>
            <p:ph idx="1"/>
          </p:nvPr>
        </p:nvSpPr>
        <p:spPr>
          <a:xfrm>
            <a:off x="457200" y="1219201"/>
            <a:ext cx="8229600" cy="4906964"/>
          </a:xfrm>
        </p:spPr>
        <p:txBody>
          <a:bodyPr/>
          <a:lstStyle/>
          <a:p>
            <a:pPr marL="0" lvl="0" indent="0">
              <a:buNone/>
            </a:pPr>
            <a:r>
              <a:rPr lang="en-US" sz="2000" dirty="0">
                <a:solidFill>
                  <a:srgbClr val="3E3E5C">
                    <a:lumMod val="50000"/>
                  </a:srgbClr>
                </a:solidFill>
              </a:rPr>
              <a:t>	(6) all votes are conducted by roll call, so each member's vote on each issue can be identified and recorded. </a:t>
            </a:r>
          </a:p>
          <a:p>
            <a:pPr marL="0" lvl="0" indent="0">
              <a:buNone/>
            </a:pPr>
            <a:r>
              <a:rPr lang="en-US" sz="2000" dirty="0">
                <a:solidFill>
                  <a:srgbClr val="3E3E5C">
                    <a:lumMod val="50000"/>
                  </a:srgbClr>
                </a:solidFill>
              </a:rPr>
              <a:t>	(7) Except in the event of a bona fide emergency, 48 hours' notice shall be given of a meeting to be held pursuant to this Section. Notice shall be given to all members of the public body, shall be posted on the website of the public body, and shall also be provided to any news media who has requested notice of meetings pursuant to subsection (a) of Section 2.02 of this Act. If the public body declares a bona fide emergency: </a:t>
            </a:r>
          </a:p>
          <a:p>
            <a:pPr marL="0" lvl="0" indent="0">
              <a:buNone/>
            </a:pPr>
            <a:r>
              <a:rPr lang="en-US" sz="2000" dirty="0">
                <a:solidFill>
                  <a:srgbClr val="3E3E5C">
                    <a:lumMod val="50000"/>
                  </a:srgbClr>
                </a:solidFill>
              </a:rPr>
              <a:t> 		(A) Notice shall be given pursuant to subsection  </a:t>
            </a:r>
          </a:p>
          <a:p>
            <a:pPr marL="0" lvl="0" indent="0">
              <a:buNone/>
            </a:pPr>
            <a:r>
              <a:rPr lang="en-US" sz="2000" dirty="0">
                <a:solidFill>
                  <a:srgbClr val="3E3E5C">
                    <a:lumMod val="50000"/>
                  </a:srgbClr>
                </a:solidFill>
              </a:rPr>
              <a:t>	(a) of Section 2.02 of this Act, and the presiding officer shall 	state the nature of the emergency at the beginning of the 	meeting. </a:t>
            </a:r>
          </a:p>
          <a:p>
            <a:pPr marL="0" lvl="0" indent="0">
              <a:buNone/>
            </a:pPr>
            <a:r>
              <a:rPr lang="en-US" sz="2000" dirty="0">
                <a:solidFill>
                  <a:srgbClr val="3E3E5C">
                    <a:lumMod val="50000"/>
                  </a:srgbClr>
                </a:solidFill>
              </a:rPr>
              <a:t>		(B) The public body must comply with the verbatim  recording requirements set forth in Section 2.06 of this Act. </a:t>
            </a:r>
          </a:p>
          <a:p>
            <a:endParaRPr lang="en-US" dirty="0"/>
          </a:p>
        </p:txBody>
      </p:sp>
    </p:spTree>
    <p:extLst>
      <p:ext uri="{BB962C8B-B14F-4D97-AF65-F5344CB8AC3E}">
        <p14:creationId xmlns:p14="http://schemas.microsoft.com/office/powerpoint/2010/main" val="168231541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609600"/>
          </a:xfrm>
        </p:spPr>
        <p:txBody>
          <a:bodyPr/>
          <a:lstStyle/>
          <a:p>
            <a:pPr algn="l"/>
            <a:r>
              <a:rPr lang="en-US" sz="2800" dirty="0"/>
              <a:t>Text of Subsection 7(e) (p.4)</a:t>
            </a:r>
          </a:p>
        </p:txBody>
      </p:sp>
      <p:sp>
        <p:nvSpPr>
          <p:cNvPr id="3" name="Content Placeholder 2"/>
          <p:cNvSpPr>
            <a:spLocks noGrp="1"/>
          </p:cNvSpPr>
          <p:nvPr>
            <p:ph idx="1"/>
          </p:nvPr>
        </p:nvSpPr>
        <p:spPr>
          <a:xfrm>
            <a:off x="457200" y="1143001"/>
            <a:ext cx="8229600" cy="4983164"/>
          </a:xfrm>
        </p:spPr>
        <p:txBody>
          <a:bodyPr/>
          <a:lstStyle/>
          <a:p>
            <a:pPr marL="0" indent="0">
              <a:buNone/>
            </a:pPr>
            <a:r>
              <a:rPr lang="en-US" sz="2000" dirty="0">
                <a:solidFill>
                  <a:schemeClr val="bg1">
                    <a:lumMod val="50000"/>
                  </a:schemeClr>
                </a:solidFill>
              </a:rPr>
              <a:t>	(8) Each member of the body participating in a meeting by audio or video conference for a meeting held pursuant to this Section is considered present at the meeting for purposes of determining a quorum and participating in all proceedings. </a:t>
            </a:r>
          </a:p>
          <a:p>
            <a:pPr marL="0" indent="0">
              <a:buNone/>
            </a:pPr>
            <a:r>
              <a:rPr lang="en-US" sz="2000" dirty="0">
                <a:solidFill>
                  <a:schemeClr val="bg1">
                    <a:lumMod val="50000"/>
                  </a:schemeClr>
                </a:solidFill>
              </a:rPr>
              <a:t>	(9) In addition to the requirements for open meetings under Section 2.06, public bodies holding open meetings under this subsection (e) must also keep a verbatim record of all their meetings in the form of an audio or video recording. Verbatim records made under this paragraph (9) shall be made available to the public under, and are otherwise subject to, the provisions of Section 2.06. </a:t>
            </a:r>
          </a:p>
          <a:p>
            <a:pPr marL="0" indent="0">
              <a:buNone/>
            </a:pPr>
            <a:r>
              <a:rPr lang="en-US" sz="2000" dirty="0">
                <a:solidFill>
                  <a:schemeClr val="bg1">
                    <a:lumMod val="50000"/>
                  </a:schemeClr>
                </a:solidFill>
              </a:rPr>
              <a:t>	(10) The public body shall bear all costs associated with compliance with this subsection (e). </a:t>
            </a:r>
          </a:p>
          <a:p>
            <a:pPr marL="0" indent="0">
              <a:buNone/>
            </a:pPr>
            <a:r>
              <a:rPr lang="en-US" sz="2000" dirty="0">
                <a:solidFill>
                  <a:schemeClr val="bg1">
                    <a:lumMod val="50000"/>
                  </a:schemeClr>
                </a:solidFill>
              </a:rPr>
              <a:t> (Source: P.A. 100-477, eff. 9-8-17; 101-640, eff. 6-12-20.) </a:t>
            </a:r>
          </a:p>
          <a:p>
            <a:pPr marL="0" indent="0">
              <a:buNone/>
            </a:pPr>
            <a:endParaRPr lang="en-US" sz="2000" dirty="0">
              <a:solidFill>
                <a:schemeClr val="bg1">
                  <a:lumMod val="50000"/>
                </a:schemeClr>
              </a:solidFill>
            </a:endParaRPr>
          </a:p>
          <a:p>
            <a:pPr marL="0" indent="0">
              <a:buNone/>
            </a:pPr>
            <a:r>
              <a:rPr lang="en-US" sz="2000" dirty="0">
                <a:solidFill>
                  <a:schemeClr val="bg1">
                    <a:lumMod val="50000"/>
                  </a:schemeClr>
                </a:solidFill>
              </a:rPr>
              <a:t> </a:t>
            </a:r>
          </a:p>
          <a:p>
            <a:endParaRPr lang="en-US" dirty="0"/>
          </a:p>
        </p:txBody>
      </p:sp>
    </p:spTree>
    <p:extLst>
      <p:ext uri="{BB962C8B-B14F-4D97-AF65-F5344CB8AC3E}">
        <p14:creationId xmlns:p14="http://schemas.microsoft.com/office/powerpoint/2010/main" val="332170781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5894" y="685800"/>
            <a:ext cx="8272212" cy="1311966"/>
          </a:xfrm>
        </p:spPr>
        <p:txBody>
          <a:bodyPr/>
          <a:lstStyle/>
          <a:p>
            <a:r>
              <a:rPr lang="en-US" sz="4000" dirty="0"/>
              <a:t>Questions Raised By July 23, 2021, Disaster Proclamation</a:t>
            </a:r>
          </a:p>
        </p:txBody>
      </p:sp>
      <p:sp>
        <p:nvSpPr>
          <p:cNvPr id="3" name="Content Placeholder 2"/>
          <p:cNvSpPr>
            <a:spLocks noGrp="1"/>
          </p:cNvSpPr>
          <p:nvPr>
            <p:ph idx="1"/>
          </p:nvPr>
        </p:nvSpPr>
        <p:spPr>
          <a:xfrm>
            <a:off x="435895" y="2512116"/>
            <a:ext cx="8272211" cy="2826647"/>
          </a:xfrm>
        </p:spPr>
        <p:txBody>
          <a:bodyPr>
            <a:noAutofit/>
          </a:bodyPr>
          <a:lstStyle/>
          <a:p>
            <a:r>
              <a:rPr lang="en-US" sz="2000" dirty="0">
                <a:solidFill>
                  <a:schemeClr val="bg1">
                    <a:lumMod val="50000"/>
                  </a:schemeClr>
                </a:solidFill>
              </a:rPr>
              <a:t>Prior disaster declarations specifically contained the finding that for purposes of section 7(e)(4), attendance of more than 10 persons at a meeting location was not feasible.</a:t>
            </a:r>
          </a:p>
          <a:p>
            <a:r>
              <a:rPr lang="en-US" sz="2000" dirty="0">
                <a:solidFill>
                  <a:schemeClr val="bg1">
                    <a:lumMod val="50000"/>
                  </a:schemeClr>
                </a:solidFill>
              </a:rPr>
              <a:t>July 23, 2021, did not contain same language.</a:t>
            </a:r>
          </a:p>
          <a:p>
            <a:r>
              <a:rPr lang="en-US" sz="2000" dirty="0">
                <a:solidFill>
                  <a:schemeClr val="bg1">
                    <a:lumMod val="50000"/>
                  </a:schemeClr>
                </a:solidFill>
              </a:rPr>
              <a:t>The head of the public body can continue to determine that an in-person meeting is not practical or prudent because of the disaster.</a:t>
            </a:r>
          </a:p>
          <a:p>
            <a:r>
              <a:rPr lang="en-US" sz="2000" dirty="0">
                <a:solidFill>
                  <a:schemeClr val="bg1">
                    <a:lumMod val="50000"/>
                  </a:schemeClr>
                </a:solidFill>
              </a:rPr>
              <a:t>At present, remote attendance by members must relate to COVID-19 pandemic.</a:t>
            </a:r>
          </a:p>
          <a:p>
            <a:r>
              <a:rPr lang="en-US" sz="2000" dirty="0">
                <a:solidFill>
                  <a:schemeClr val="bg1">
                    <a:lumMod val="50000"/>
                  </a:schemeClr>
                </a:solidFill>
              </a:rPr>
              <a:t>Considerations:  the specific circumstances of the public body and how meetings are conducted, including infection rates and hospital capacity in community, building size and location</a:t>
            </a:r>
          </a:p>
        </p:txBody>
      </p:sp>
    </p:spTree>
    <p:extLst>
      <p:ext uri="{BB962C8B-B14F-4D97-AF65-F5344CB8AC3E}">
        <p14:creationId xmlns:p14="http://schemas.microsoft.com/office/powerpoint/2010/main" val="371173605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600" dirty="0"/>
              <a:t>Are the Present Remote Meeting Requirements Permanent?</a:t>
            </a:r>
          </a:p>
        </p:txBody>
      </p:sp>
      <p:sp>
        <p:nvSpPr>
          <p:cNvPr id="3" name="Content Placeholder 2"/>
          <p:cNvSpPr>
            <a:spLocks noGrp="1"/>
          </p:cNvSpPr>
          <p:nvPr>
            <p:ph idx="1"/>
          </p:nvPr>
        </p:nvSpPr>
        <p:spPr/>
        <p:txBody>
          <a:bodyPr>
            <a:noAutofit/>
          </a:bodyPr>
          <a:lstStyle/>
          <a:p>
            <a:r>
              <a:rPr lang="en-US" sz="2400" dirty="0">
                <a:solidFill>
                  <a:schemeClr val="bg1">
                    <a:lumMod val="50000"/>
                  </a:schemeClr>
                </a:solidFill>
              </a:rPr>
              <a:t>Public bodies should remain alert for new information and be flexible in their approach, change is likely for one or more of these reasons:</a:t>
            </a:r>
          </a:p>
          <a:p>
            <a:pPr lvl="1"/>
            <a:r>
              <a:rPr lang="en-US" sz="2400" dirty="0">
                <a:solidFill>
                  <a:schemeClr val="bg1">
                    <a:lumMod val="50000"/>
                  </a:schemeClr>
                </a:solidFill>
              </a:rPr>
              <a:t>Continued rising rates of COVID variant infections, local mitigation measures;</a:t>
            </a:r>
          </a:p>
          <a:p>
            <a:pPr lvl="1"/>
            <a:r>
              <a:rPr lang="en-US" sz="2400" dirty="0">
                <a:solidFill>
                  <a:schemeClr val="bg1">
                    <a:lumMod val="50000"/>
                  </a:schemeClr>
                </a:solidFill>
              </a:rPr>
              <a:t>Decreasing infection rates and relaxed mitigations, remote meetings may no longer be needed;</a:t>
            </a:r>
          </a:p>
          <a:p>
            <a:pPr lvl="1"/>
            <a:r>
              <a:rPr lang="en-US" sz="2400" dirty="0">
                <a:solidFill>
                  <a:schemeClr val="bg1">
                    <a:lumMod val="50000"/>
                  </a:schemeClr>
                </a:solidFill>
              </a:rPr>
              <a:t>New Executive Orders and/or Disaster Proclamations that specifically address open meetings;</a:t>
            </a:r>
          </a:p>
          <a:p>
            <a:pPr lvl="1"/>
            <a:r>
              <a:rPr lang="en-US" sz="2400" dirty="0">
                <a:solidFill>
                  <a:schemeClr val="bg1">
                    <a:lumMod val="50000"/>
                  </a:schemeClr>
                </a:solidFill>
              </a:rPr>
              <a:t>Legislation:  Senate Bill 482 may be considered during veto session –would allow remote meetings without disaster declaration.</a:t>
            </a:r>
          </a:p>
        </p:txBody>
      </p:sp>
    </p:spTree>
    <p:extLst>
      <p:ext uri="{BB962C8B-B14F-4D97-AF65-F5344CB8AC3E}">
        <p14:creationId xmlns:p14="http://schemas.microsoft.com/office/powerpoint/2010/main" val="38687435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Mask Mandates?</a:t>
            </a:r>
          </a:p>
        </p:txBody>
      </p:sp>
      <p:sp>
        <p:nvSpPr>
          <p:cNvPr id="3" name="Content Placeholder 2"/>
          <p:cNvSpPr>
            <a:spLocks noGrp="1"/>
          </p:cNvSpPr>
          <p:nvPr>
            <p:ph idx="1"/>
          </p:nvPr>
        </p:nvSpPr>
        <p:spPr>
          <a:xfrm>
            <a:off x="457200" y="1524000"/>
            <a:ext cx="8229600" cy="5333999"/>
          </a:xfrm>
        </p:spPr>
        <p:txBody>
          <a:bodyPr>
            <a:normAutofit/>
          </a:bodyPr>
          <a:lstStyle/>
          <a:p>
            <a:r>
              <a:rPr lang="en-US" sz="2000" dirty="0">
                <a:solidFill>
                  <a:schemeClr val="bg1">
                    <a:lumMod val="50000"/>
                  </a:schemeClr>
                </a:solidFill>
              </a:rPr>
              <a:t>The Public Access Bureau has received complaints because masks were required, because masks weren’t required, and because public body members weren’t wearing masks.</a:t>
            </a:r>
          </a:p>
          <a:p>
            <a:r>
              <a:rPr lang="en-US" sz="2000" dirty="0">
                <a:solidFill>
                  <a:schemeClr val="bg1">
                    <a:lumMod val="50000"/>
                  </a:schemeClr>
                </a:solidFill>
              </a:rPr>
              <a:t>Question is whether the meeting is “convenient and open” to the public – “reasonable accessibility” required.</a:t>
            </a:r>
          </a:p>
          <a:p>
            <a:r>
              <a:rPr lang="en-US" sz="2000" dirty="0">
                <a:solidFill>
                  <a:schemeClr val="bg1">
                    <a:lumMod val="50000"/>
                  </a:schemeClr>
                </a:solidFill>
              </a:rPr>
              <a:t>OMA does not contain specific provisions concerning public safety at open meetings.</a:t>
            </a:r>
          </a:p>
          <a:p>
            <a:endParaRPr lang="en-US" sz="2000" dirty="0">
              <a:solidFill>
                <a:schemeClr val="bg1">
                  <a:lumMod val="50000"/>
                </a:schemeClr>
              </a:solidFill>
            </a:endParaRPr>
          </a:p>
          <a:p>
            <a:pPr marL="0" indent="0">
              <a:buNone/>
            </a:pPr>
            <a:r>
              <a:rPr lang="en-US" sz="2000" dirty="0">
                <a:solidFill>
                  <a:schemeClr val="bg1">
                    <a:lumMod val="50000"/>
                  </a:schemeClr>
                </a:solidFill>
              </a:rPr>
              <a:t>Ill. </a:t>
            </a:r>
            <a:r>
              <a:rPr lang="en-US" sz="2000" dirty="0" err="1">
                <a:solidFill>
                  <a:schemeClr val="bg1">
                    <a:lumMod val="50000"/>
                  </a:schemeClr>
                </a:solidFill>
              </a:rPr>
              <a:t>Att’y</a:t>
            </a:r>
            <a:r>
              <a:rPr lang="en-US" sz="2000" dirty="0">
                <a:solidFill>
                  <a:schemeClr val="bg1">
                    <a:lumMod val="50000"/>
                  </a:schemeClr>
                </a:solidFill>
              </a:rPr>
              <a:t> Gen. PAC Req. Rev. </a:t>
            </a:r>
            <a:r>
              <a:rPr lang="en-US" sz="2000" dirty="0" err="1">
                <a:solidFill>
                  <a:schemeClr val="bg1">
                    <a:lumMod val="50000"/>
                  </a:schemeClr>
                </a:solidFill>
              </a:rPr>
              <a:t>Ltr</a:t>
            </a:r>
            <a:r>
              <a:rPr lang="en-US" sz="2000" dirty="0">
                <a:solidFill>
                  <a:schemeClr val="bg1">
                    <a:lumMod val="50000"/>
                  </a:schemeClr>
                </a:solidFill>
              </a:rPr>
              <a:t>. 65724, issued December 8, 2020; (Complaint that mask required at in-person meeting did not allege an OMA violation.)</a:t>
            </a:r>
          </a:p>
          <a:p>
            <a:pPr marL="0" indent="0">
              <a:buNone/>
            </a:pPr>
            <a:r>
              <a:rPr lang="en-US" sz="2000" dirty="0">
                <a:solidFill>
                  <a:schemeClr val="bg1">
                    <a:lumMod val="50000"/>
                  </a:schemeClr>
                </a:solidFill>
              </a:rPr>
              <a:t>Ill. </a:t>
            </a:r>
            <a:r>
              <a:rPr lang="en-US" sz="2000" dirty="0" err="1">
                <a:solidFill>
                  <a:schemeClr val="bg1">
                    <a:lumMod val="50000"/>
                  </a:schemeClr>
                </a:solidFill>
              </a:rPr>
              <a:t>Att’y</a:t>
            </a:r>
            <a:r>
              <a:rPr lang="en-US" sz="2000" dirty="0">
                <a:solidFill>
                  <a:schemeClr val="bg1">
                    <a:lumMod val="50000"/>
                  </a:schemeClr>
                </a:solidFill>
              </a:rPr>
              <a:t> Gen. PAC Req. Rev. </a:t>
            </a:r>
            <a:r>
              <a:rPr lang="en-US" sz="2000" dirty="0" err="1">
                <a:solidFill>
                  <a:schemeClr val="bg1">
                    <a:lumMod val="50000"/>
                  </a:schemeClr>
                </a:solidFill>
              </a:rPr>
              <a:t>Ltr</a:t>
            </a:r>
            <a:r>
              <a:rPr lang="en-US" sz="2000" dirty="0">
                <a:solidFill>
                  <a:schemeClr val="bg1">
                    <a:lumMod val="50000"/>
                  </a:schemeClr>
                </a:solidFill>
              </a:rPr>
              <a:t>. 67055, issued August 11, 2021. </a:t>
            </a:r>
          </a:p>
          <a:p>
            <a:pPr marL="0" indent="0">
              <a:buNone/>
            </a:pPr>
            <a:r>
              <a:rPr lang="en-US" sz="2000" dirty="0">
                <a:solidFill>
                  <a:schemeClr val="bg1">
                    <a:lumMod val="50000"/>
                  </a:schemeClr>
                </a:solidFill>
              </a:rPr>
              <a:t>(No further action on complaint that Board members did not wear masks, both in-person and remote access options for public. )</a:t>
            </a:r>
            <a:endParaRPr lang="en-US" sz="1500" i="1" dirty="0">
              <a:solidFill>
                <a:schemeClr val="bg1">
                  <a:lumMod val="50000"/>
                </a:schemeClr>
              </a:solidFill>
            </a:endParaRPr>
          </a:p>
        </p:txBody>
      </p:sp>
    </p:spTree>
    <p:extLst>
      <p:ext uri="{BB962C8B-B14F-4D97-AF65-F5344CB8AC3E}">
        <p14:creationId xmlns:p14="http://schemas.microsoft.com/office/powerpoint/2010/main" val="178860219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a:t>Best Practices for Remote Meetings</a:t>
            </a:r>
          </a:p>
        </p:txBody>
      </p:sp>
      <p:sp>
        <p:nvSpPr>
          <p:cNvPr id="3" name="Content Placeholder 2"/>
          <p:cNvSpPr>
            <a:spLocks noGrp="1"/>
          </p:cNvSpPr>
          <p:nvPr>
            <p:ph idx="1"/>
          </p:nvPr>
        </p:nvSpPr>
        <p:spPr>
          <a:xfrm>
            <a:off x="435895" y="1600200"/>
            <a:ext cx="8272211" cy="4648200"/>
          </a:xfrm>
        </p:spPr>
        <p:txBody>
          <a:bodyPr>
            <a:noAutofit/>
          </a:bodyPr>
          <a:lstStyle/>
          <a:p>
            <a:r>
              <a:rPr lang="en-US" sz="2400" dirty="0">
                <a:solidFill>
                  <a:schemeClr val="bg1">
                    <a:lumMod val="50000"/>
                  </a:schemeClr>
                </a:solidFill>
              </a:rPr>
              <a:t>When feasible, in-person attendance by public body members encouraged.</a:t>
            </a:r>
          </a:p>
          <a:p>
            <a:r>
              <a:rPr lang="en-US" sz="2400" dirty="0">
                <a:solidFill>
                  <a:schemeClr val="bg1">
                    <a:lumMod val="50000"/>
                  </a:schemeClr>
                </a:solidFill>
              </a:rPr>
              <a:t>Be specific about circumstances of the meeting in the notice/agenda.  In-person?  Remote?  Hybrid?  Remote access?  Social distancing at meeting?  Masks required?</a:t>
            </a:r>
          </a:p>
          <a:p>
            <a:r>
              <a:rPr lang="en-US" sz="2400" dirty="0">
                <a:solidFill>
                  <a:schemeClr val="bg1">
                    <a:lumMod val="50000"/>
                  </a:schemeClr>
                </a:solidFill>
              </a:rPr>
              <a:t>Provide multiple alternative methods for public comment when possible.</a:t>
            </a:r>
          </a:p>
          <a:p>
            <a:r>
              <a:rPr lang="en-US" sz="2400" dirty="0">
                <a:solidFill>
                  <a:schemeClr val="bg1">
                    <a:lumMod val="50000"/>
                  </a:schemeClr>
                </a:solidFill>
              </a:rPr>
              <a:t>Even if members meet in person, consider offering remote access to the public who can’t attend.</a:t>
            </a:r>
          </a:p>
          <a:p>
            <a:r>
              <a:rPr lang="en-US" sz="2400" dirty="0">
                <a:solidFill>
                  <a:schemeClr val="bg1">
                    <a:lumMod val="50000"/>
                  </a:schemeClr>
                </a:solidFill>
              </a:rPr>
              <a:t>Remember the purpose of OMA – to include the public when deliberations and decisions occur.        </a:t>
            </a:r>
          </a:p>
        </p:txBody>
      </p:sp>
    </p:spTree>
    <p:extLst>
      <p:ext uri="{BB962C8B-B14F-4D97-AF65-F5344CB8AC3E}">
        <p14:creationId xmlns:p14="http://schemas.microsoft.com/office/powerpoint/2010/main" val="339558663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1219200"/>
          </a:xfrm>
        </p:spPr>
        <p:txBody>
          <a:bodyPr>
            <a:normAutofit fontScale="90000"/>
          </a:bodyPr>
          <a:lstStyle/>
          <a:p>
            <a:r>
              <a:rPr lang="en-US" sz="4900" dirty="0"/>
              <a:t>Advance Notice of Meetings</a:t>
            </a:r>
            <a:br>
              <a:rPr lang="en-US" sz="4000" dirty="0">
                <a:solidFill>
                  <a:srgbClr val="FF0000"/>
                </a:solidFill>
              </a:rPr>
            </a:br>
            <a:endParaRPr lang="en-US" sz="4000" dirty="0">
              <a:solidFill>
                <a:srgbClr val="FF0000"/>
              </a:solidFill>
            </a:endParaRPr>
          </a:p>
        </p:txBody>
      </p:sp>
      <p:sp>
        <p:nvSpPr>
          <p:cNvPr id="3" name="Content Placeholder 2"/>
          <p:cNvSpPr>
            <a:spLocks noGrp="1"/>
          </p:cNvSpPr>
          <p:nvPr>
            <p:ph idx="1"/>
          </p:nvPr>
        </p:nvSpPr>
        <p:spPr>
          <a:xfrm>
            <a:off x="609600" y="1828800"/>
            <a:ext cx="7924800" cy="4525963"/>
          </a:xfrm>
        </p:spPr>
        <p:txBody>
          <a:bodyPr>
            <a:normAutofit/>
          </a:bodyPr>
          <a:lstStyle/>
          <a:p>
            <a:pPr marL="0" indent="0">
              <a:buNone/>
            </a:pPr>
            <a:r>
              <a:rPr lang="en-US" sz="3600" dirty="0">
                <a:solidFill>
                  <a:schemeClr val="bg1">
                    <a:lumMod val="50000"/>
                  </a:schemeClr>
                </a:solidFill>
                <a:latin typeface="Arial" pitchFamily="34" charset="0"/>
                <a:cs typeface="Arial" pitchFamily="34" charset="0"/>
              </a:rPr>
              <a:t>Agenda to be posted:</a:t>
            </a:r>
          </a:p>
          <a:p>
            <a:r>
              <a:rPr lang="en-US" sz="3600" dirty="0">
                <a:solidFill>
                  <a:schemeClr val="bg1">
                    <a:lumMod val="50000"/>
                  </a:schemeClr>
                </a:solidFill>
                <a:latin typeface="Arial" pitchFamily="34" charset="0"/>
                <a:cs typeface="Arial" pitchFamily="34" charset="0"/>
              </a:rPr>
              <a:t>Regular meetings = 48 hours notice.  </a:t>
            </a:r>
          </a:p>
          <a:p>
            <a:r>
              <a:rPr lang="en-US" sz="3600" dirty="0">
                <a:solidFill>
                  <a:schemeClr val="bg1">
                    <a:lumMod val="50000"/>
                  </a:schemeClr>
                </a:solidFill>
                <a:latin typeface="Arial" pitchFamily="34" charset="0"/>
                <a:cs typeface="Arial" pitchFamily="34" charset="0"/>
              </a:rPr>
              <a:t>Special meetings = 48 hours. </a:t>
            </a:r>
          </a:p>
          <a:p>
            <a:r>
              <a:rPr lang="en-US" sz="3600" dirty="0">
                <a:solidFill>
                  <a:schemeClr val="bg1">
                    <a:lumMod val="50000"/>
                  </a:schemeClr>
                </a:solidFill>
                <a:latin typeface="Arial" pitchFamily="34" charset="0"/>
                <a:cs typeface="Arial" pitchFamily="34" charset="0"/>
              </a:rPr>
              <a:t>Emergency meetings = as soon as possible. </a:t>
            </a:r>
          </a:p>
          <a:p>
            <a:pPr marL="0" indent="0">
              <a:buNone/>
            </a:pPr>
            <a:r>
              <a:rPr lang="en-US" dirty="0">
                <a:solidFill>
                  <a:schemeClr val="accent6">
                    <a:lumMod val="75000"/>
                  </a:schemeClr>
                </a:solidFill>
              </a:rPr>
              <a:t>5 ILCS 120/2.02(a)</a:t>
            </a:r>
          </a:p>
          <a:p>
            <a:endParaRPr lang="en-US" sz="3600" dirty="0">
              <a:solidFill>
                <a:schemeClr val="bg1"/>
              </a:solidFill>
              <a:latin typeface="Arial" pitchFamily="34" charset="0"/>
              <a:cs typeface="Arial" pitchFamily="34" charset="0"/>
            </a:endParaRPr>
          </a:p>
        </p:txBody>
      </p:sp>
    </p:spTree>
    <p:extLst>
      <p:ext uri="{BB962C8B-B14F-4D97-AF65-F5344CB8AC3E}">
        <p14:creationId xmlns:p14="http://schemas.microsoft.com/office/powerpoint/2010/main" val="315321636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Location of Notice</a:t>
            </a:r>
          </a:p>
        </p:txBody>
      </p:sp>
      <p:sp>
        <p:nvSpPr>
          <p:cNvPr id="3" name="Content Placeholder 2"/>
          <p:cNvSpPr>
            <a:spLocks noGrp="1"/>
          </p:cNvSpPr>
          <p:nvPr>
            <p:ph idx="1"/>
          </p:nvPr>
        </p:nvSpPr>
        <p:spPr>
          <a:xfrm>
            <a:off x="609600" y="1371600"/>
            <a:ext cx="8229600" cy="4343400"/>
          </a:xfrm>
        </p:spPr>
        <p:txBody>
          <a:bodyPr>
            <a:noAutofit/>
          </a:bodyPr>
          <a:lstStyle/>
          <a:p>
            <a:r>
              <a:rPr lang="en-US" sz="3200" dirty="0">
                <a:solidFill>
                  <a:schemeClr val="bg1">
                    <a:lumMod val="50000"/>
                  </a:schemeClr>
                </a:solidFill>
              </a:rPr>
              <a:t>Public notice of the meeting must be posted at the principal office of the body holding the meeting.</a:t>
            </a:r>
          </a:p>
          <a:p>
            <a:r>
              <a:rPr lang="en-US" sz="3200" dirty="0">
                <a:solidFill>
                  <a:schemeClr val="bg1">
                    <a:lumMod val="50000"/>
                  </a:schemeClr>
                </a:solidFill>
              </a:rPr>
              <a:t>If no such office exists, notice must be posted where the meeting is held.</a:t>
            </a:r>
          </a:p>
          <a:p>
            <a:r>
              <a:rPr lang="en-US" sz="3200" dirty="0">
                <a:solidFill>
                  <a:schemeClr val="bg1">
                    <a:lumMod val="50000"/>
                  </a:schemeClr>
                </a:solidFill>
              </a:rPr>
              <a:t>Websites: Notice of </a:t>
            </a:r>
            <a:r>
              <a:rPr lang="en-US" sz="3200" i="1" dirty="0">
                <a:solidFill>
                  <a:schemeClr val="bg1">
                    <a:lumMod val="50000"/>
                  </a:schemeClr>
                </a:solidFill>
              </a:rPr>
              <a:t>regular meetings </a:t>
            </a:r>
            <a:r>
              <a:rPr lang="en-US" sz="3200" dirty="0">
                <a:solidFill>
                  <a:schemeClr val="bg1">
                    <a:lumMod val="50000"/>
                  </a:schemeClr>
                </a:solidFill>
              </a:rPr>
              <a:t>of a </a:t>
            </a:r>
            <a:r>
              <a:rPr lang="en-US" sz="3200" i="1" dirty="0">
                <a:solidFill>
                  <a:schemeClr val="bg1">
                    <a:lumMod val="50000"/>
                  </a:schemeClr>
                </a:solidFill>
              </a:rPr>
              <a:t>governing body</a:t>
            </a:r>
            <a:r>
              <a:rPr lang="en-US" sz="3200" dirty="0">
                <a:solidFill>
                  <a:schemeClr val="bg1">
                    <a:lumMod val="50000"/>
                  </a:schemeClr>
                </a:solidFill>
              </a:rPr>
              <a:t> must be placed on the website if the public body has a </a:t>
            </a:r>
            <a:r>
              <a:rPr lang="en-US" sz="3200" i="1" dirty="0">
                <a:solidFill>
                  <a:schemeClr val="bg1">
                    <a:lumMod val="50000"/>
                  </a:schemeClr>
                </a:solidFill>
              </a:rPr>
              <a:t>full-time staff</a:t>
            </a:r>
            <a:r>
              <a:rPr lang="en-US" sz="3200" dirty="0">
                <a:solidFill>
                  <a:schemeClr val="bg1">
                    <a:lumMod val="50000"/>
                  </a:schemeClr>
                </a:solidFill>
              </a:rPr>
              <a:t> that maintains the website.</a:t>
            </a:r>
          </a:p>
          <a:p>
            <a:pPr>
              <a:buNone/>
            </a:pPr>
            <a:r>
              <a:rPr lang="en-US" sz="3200" dirty="0"/>
              <a:t>	</a:t>
            </a:r>
            <a:r>
              <a:rPr lang="en-US" dirty="0">
                <a:solidFill>
                  <a:schemeClr val="accent6">
                    <a:lumMod val="75000"/>
                  </a:schemeClr>
                </a:solidFill>
              </a:rPr>
              <a:t>5 ILCS 120/2.02(b) </a:t>
            </a:r>
          </a:p>
        </p:txBody>
      </p:sp>
    </p:spTree>
    <p:extLst>
      <p:ext uri="{BB962C8B-B14F-4D97-AF65-F5344CB8AC3E}">
        <p14:creationId xmlns:p14="http://schemas.microsoft.com/office/powerpoint/2010/main" val="35004490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4638"/>
            <a:ext cx="8229600" cy="1173162"/>
          </a:xfrm>
        </p:spPr>
        <p:txBody>
          <a:bodyPr/>
          <a:lstStyle/>
          <a:p>
            <a:pPr eaLnBrk="1" hangingPunct="1"/>
            <a:r>
              <a:rPr lang="en-US" dirty="0"/>
              <a:t>Presumption of Openness</a:t>
            </a:r>
          </a:p>
        </p:txBody>
      </p:sp>
      <p:sp>
        <p:nvSpPr>
          <p:cNvPr id="9219" name="Rectangle 3"/>
          <p:cNvSpPr>
            <a:spLocks noGrp="1" noChangeArrowheads="1"/>
          </p:cNvSpPr>
          <p:nvPr>
            <p:ph idx="1"/>
          </p:nvPr>
        </p:nvSpPr>
        <p:spPr>
          <a:xfrm>
            <a:off x="457200" y="1600200"/>
            <a:ext cx="8229600" cy="4724400"/>
          </a:xfrm>
        </p:spPr>
        <p:txBody>
          <a:bodyPr>
            <a:normAutofit/>
          </a:bodyPr>
          <a:lstStyle/>
          <a:p>
            <a:pPr eaLnBrk="1" hangingPunct="1">
              <a:lnSpc>
                <a:spcPct val="90000"/>
              </a:lnSpc>
              <a:buClr>
                <a:schemeClr val="tx1"/>
              </a:buClr>
              <a:buFontTx/>
              <a:buNone/>
            </a:pPr>
            <a:r>
              <a:rPr lang="en-US" sz="2800" dirty="0"/>
              <a:t>		</a:t>
            </a:r>
            <a:r>
              <a:rPr lang="en-US" sz="2800" dirty="0">
                <a:solidFill>
                  <a:schemeClr val="accent4">
                    <a:lumMod val="10000"/>
                  </a:schemeClr>
                </a:solidFill>
              </a:rPr>
              <a:t>Under FOIA, there is a presumption that all public records are </a:t>
            </a:r>
            <a:r>
              <a:rPr lang="en-US" sz="2800" b="1" i="1" dirty="0">
                <a:solidFill>
                  <a:schemeClr val="accent2">
                    <a:lumMod val="75000"/>
                  </a:schemeClr>
                </a:solidFill>
              </a:rPr>
              <a:t>open to inspection or copying</a:t>
            </a:r>
            <a:r>
              <a:rPr lang="en-US" sz="2800" dirty="0">
                <a:solidFill>
                  <a:schemeClr val="accent4">
                    <a:lumMod val="10000"/>
                  </a:schemeClr>
                </a:solidFill>
              </a:rPr>
              <a:t>:</a:t>
            </a:r>
          </a:p>
          <a:p>
            <a:pPr eaLnBrk="1" hangingPunct="1">
              <a:lnSpc>
                <a:spcPct val="90000"/>
              </a:lnSpc>
              <a:buClr>
                <a:schemeClr val="tx1"/>
              </a:buClr>
              <a:buFontTx/>
              <a:buNone/>
            </a:pPr>
            <a:endParaRPr lang="en-US" sz="2800" dirty="0">
              <a:solidFill>
                <a:schemeClr val="accent4">
                  <a:lumMod val="10000"/>
                </a:schemeClr>
              </a:solidFill>
            </a:endParaRPr>
          </a:p>
          <a:p>
            <a:pPr eaLnBrk="1" hangingPunct="1">
              <a:lnSpc>
                <a:spcPct val="90000"/>
              </a:lnSpc>
              <a:buClr>
                <a:schemeClr val="tx1"/>
              </a:buClr>
              <a:buFontTx/>
              <a:buNone/>
            </a:pPr>
            <a:r>
              <a:rPr lang="en-US" sz="2800" dirty="0">
                <a:solidFill>
                  <a:schemeClr val="accent4">
                    <a:lumMod val="10000"/>
                  </a:schemeClr>
                </a:solidFill>
              </a:rPr>
              <a:t>		“Presumption. All records in the custody or possession of a public body are presumed to be open to inspection or copying. Any public body that asserts that a record is exempt from disclosure has the burden of proving by </a:t>
            </a:r>
            <a:r>
              <a:rPr lang="en-US" sz="2800" b="1" i="1" dirty="0">
                <a:solidFill>
                  <a:schemeClr val="accent2">
                    <a:lumMod val="75000"/>
                  </a:schemeClr>
                </a:solidFill>
              </a:rPr>
              <a:t>clear and convincing evidence</a:t>
            </a:r>
            <a:r>
              <a:rPr lang="en-US" sz="2800" dirty="0">
                <a:solidFill>
                  <a:schemeClr val="accent2">
                    <a:lumMod val="75000"/>
                  </a:schemeClr>
                </a:solidFill>
              </a:rPr>
              <a:t> </a:t>
            </a:r>
            <a:r>
              <a:rPr lang="en-US" sz="2800" dirty="0">
                <a:solidFill>
                  <a:schemeClr val="accent4">
                    <a:lumMod val="10000"/>
                  </a:schemeClr>
                </a:solidFill>
              </a:rPr>
              <a:t>that it is exempt.” </a:t>
            </a:r>
          </a:p>
          <a:p>
            <a:pPr eaLnBrk="1" hangingPunct="1">
              <a:lnSpc>
                <a:spcPct val="90000"/>
              </a:lnSpc>
              <a:buClr>
                <a:schemeClr val="tx1"/>
              </a:buClr>
              <a:buFontTx/>
              <a:buNone/>
            </a:pPr>
            <a:r>
              <a:rPr lang="en-US" sz="2800" dirty="0">
                <a:solidFill>
                  <a:schemeClr val="accent4">
                    <a:lumMod val="10000"/>
                  </a:schemeClr>
                </a:solidFill>
              </a:rPr>
              <a:t>	5 ILCS 140/1.2 (added by 2010 amendments)</a:t>
            </a:r>
          </a:p>
        </p:txBody>
      </p:sp>
    </p:spTree>
    <p:extLst>
      <p:ext uri="{BB962C8B-B14F-4D97-AF65-F5344CB8AC3E}">
        <p14:creationId xmlns:p14="http://schemas.microsoft.com/office/powerpoint/2010/main" val="7775615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066800"/>
          </a:xfrm>
        </p:spPr>
        <p:txBody>
          <a:bodyPr/>
          <a:lstStyle/>
          <a:p>
            <a:r>
              <a:rPr lang="en-US" dirty="0"/>
              <a:t>Continuous Posting Requirement  </a:t>
            </a:r>
            <a:endParaRPr lang="en-US" b="1" dirty="0"/>
          </a:p>
        </p:txBody>
      </p:sp>
      <p:sp>
        <p:nvSpPr>
          <p:cNvPr id="3" name="Content Placeholder 2"/>
          <p:cNvSpPr>
            <a:spLocks noGrp="1"/>
          </p:cNvSpPr>
          <p:nvPr>
            <p:ph idx="1"/>
          </p:nvPr>
        </p:nvSpPr>
        <p:spPr>
          <a:xfrm>
            <a:off x="762000" y="1981200"/>
            <a:ext cx="7848600" cy="3505200"/>
          </a:xfrm>
        </p:spPr>
        <p:txBody>
          <a:bodyPr/>
          <a:lstStyle/>
          <a:p>
            <a:pPr marL="0" indent="0">
              <a:buNone/>
            </a:pPr>
            <a:r>
              <a:rPr lang="en-US" dirty="0">
                <a:solidFill>
                  <a:schemeClr val="accent4">
                    <a:lumMod val="10000"/>
                  </a:schemeClr>
                </a:solidFill>
              </a:rPr>
              <a:t>	Notice and agenda for meeting must be continuously available for public review during entire 48-hour period preceding the meeting – website posting satisfies this continuous posting requirement.  </a:t>
            </a:r>
          </a:p>
          <a:p>
            <a:pPr marL="0" indent="0">
              <a:buNone/>
            </a:pPr>
            <a:r>
              <a:rPr lang="en-US" dirty="0">
                <a:solidFill>
                  <a:schemeClr val="accent6">
                    <a:lumMod val="75000"/>
                  </a:schemeClr>
                </a:solidFill>
              </a:rPr>
              <a:t>5 ILCS 120/2.02(c)</a:t>
            </a:r>
          </a:p>
        </p:txBody>
      </p:sp>
    </p:spTree>
    <p:extLst>
      <p:ext uri="{BB962C8B-B14F-4D97-AF65-F5344CB8AC3E}">
        <p14:creationId xmlns:p14="http://schemas.microsoft.com/office/powerpoint/2010/main" val="425297869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Agenda Requirements</a:t>
            </a:r>
          </a:p>
        </p:txBody>
      </p:sp>
      <p:sp>
        <p:nvSpPr>
          <p:cNvPr id="3" name="Content Placeholder 2"/>
          <p:cNvSpPr>
            <a:spLocks noGrp="1"/>
          </p:cNvSpPr>
          <p:nvPr>
            <p:ph idx="1"/>
          </p:nvPr>
        </p:nvSpPr>
        <p:spPr>
          <a:xfrm>
            <a:off x="609600" y="1600200"/>
            <a:ext cx="8229600" cy="4525963"/>
          </a:xfrm>
        </p:spPr>
        <p:txBody>
          <a:bodyPr>
            <a:normAutofit fontScale="92500"/>
          </a:bodyPr>
          <a:lstStyle/>
          <a:p>
            <a:r>
              <a:rPr lang="en-US" sz="3200" dirty="0">
                <a:solidFill>
                  <a:schemeClr val="accent4">
                    <a:lumMod val="10000"/>
                  </a:schemeClr>
                </a:solidFill>
                <a:latin typeface="Arial" pitchFamily="34" charset="0"/>
                <a:cs typeface="Arial" pitchFamily="34" charset="0"/>
              </a:rPr>
              <a:t>Agenda must </a:t>
            </a:r>
            <a:r>
              <a:rPr lang="en-US" dirty="0">
                <a:solidFill>
                  <a:schemeClr val="accent4">
                    <a:lumMod val="10000"/>
                  </a:schemeClr>
                </a:solidFill>
                <a:latin typeface="Arial" pitchFamily="34" charset="0"/>
                <a:cs typeface="Arial" pitchFamily="34" charset="0"/>
              </a:rPr>
              <a:t>state “general subject matter” of</a:t>
            </a:r>
            <a:r>
              <a:rPr lang="en-US" sz="3200" dirty="0">
                <a:solidFill>
                  <a:schemeClr val="accent4">
                    <a:lumMod val="10000"/>
                  </a:schemeClr>
                </a:solidFill>
                <a:latin typeface="Arial" pitchFamily="34" charset="0"/>
                <a:cs typeface="Arial" pitchFamily="34" charset="0"/>
              </a:rPr>
              <a:t> any </a:t>
            </a:r>
            <a:r>
              <a:rPr lang="en-US" dirty="0">
                <a:solidFill>
                  <a:schemeClr val="accent4">
                    <a:lumMod val="10000"/>
                  </a:schemeClr>
                </a:solidFill>
                <a:latin typeface="Arial" pitchFamily="34" charset="0"/>
                <a:cs typeface="Arial" pitchFamily="34" charset="0"/>
              </a:rPr>
              <a:t>resolution or ordinance that will be subject of final action</a:t>
            </a:r>
            <a:r>
              <a:rPr lang="en-US" sz="3200" dirty="0">
                <a:solidFill>
                  <a:schemeClr val="accent4">
                    <a:lumMod val="10000"/>
                  </a:schemeClr>
                </a:solidFill>
                <a:latin typeface="Arial" pitchFamily="34" charset="0"/>
                <a:cs typeface="Arial" pitchFamily="34" charset="0"/>
              </a:rPr>
              <a:t>.  </a:t>
            </a:r>
            <a:r>
              <a:rPr lang="en-US" sz="3200" dirty="0">
                <a:solidFill>
                  <a:schemeClr val="accent6">
                    <a:lumMod val="75000"/>
                  </a:schemeClr>
                </a:solidFill>
                <a:latin typeface="Arial" pitchFamily="34" charset="0"/>
                <a:cs typeface="Arial" pitchFamily="34" charset="0"/>
              </a:rPr>
              <a:t>5 ILCS 120/2.02(c) </a:t>
            </a:r>
            <a:br>
              <a:rPr lang="en-US" sz="3200" dirty="0">
                <a:solidFill>
                  <a:schemeClr val="accent6">
                    <a:lumMod val="75000"/>
                  </a:schemeClr>
                </a:solidFill>
                <a:latin typeface="Arial" pitchFamily="34" charset="0"/>
                <a:cs typeface="Arial" pitchFamily="34" charset="0"/>
              </a:rPr>
            </a:br>
            <a:endParaRPr lang="en-US" sz="3200" dirty="0">
              <a:solidFill>
                <a:schemeClr val="accent4">
                  <a:lumMod val="10000"/>
                </a:schemeClr>
              </a:solidFill>
              <a:latin typeface="Arial" pitchFamily="34" charset="0"/>
              <a:cs typeface="Arial" pitchFamily="34" charset="0"/>
            </a:endParaRPr>
          </a:p>
          <a:p>
            <a:r>
              <a:rPr lang="en-US" sz="3200" dirty="0">
                <a:solidFill>
                  <a:schemeClr val="accent4">
                    <a:lumMod val="10000"/>
                  </a:schemeClr>
                </a:solidFill>
                <a:latin typeface="Arial" pitchFamily="34" charset="0"/>
                <a:cs typeface="Arial" pitchFamily="34" charset="0"/>
              </a:rPr>
              <a:t>A public body may discuss matters not on the agenda.  </a:t>
            </a:r>
            <a:r>
              <a:rPr lang="en-US" sz="3200" dirty="0">
                <a:solidFill>
                  <a:schemeClr val="accent6">
                    <a:lumMod val="75000"/>
                  </a:schemeClr>
                </a:solidFill>
                <a:latin typeface="Arial" pitchFamily="34" charset="0"/>
                <a:cs typeface="Arial" pitchFamily="34" charset="0"/>
              </a:rPr>
              <a:t>In re </a:t>
            </a:r>
            <a:r>
              <a:rPr lang="en-US" sz="3200" i="1" dirty="0">
                <a:solidFill>
                  <a:schemeClr val="accent6">
                    <a:lumMod val="75000"/>
                  </a:schemeClr>
                </a:solidFill>
                <a:latin typeface="Arial" pitchFamily="34" charset="0"/>
                <a:cs typeface="Arial" pitchFamily="34" charset="0"/>
              </a:rPr>
              <a:t>Foxfield Subdivision</a:t>
            </a:r>
            <a:r>
              <a:rPr lang="en-US" sz="3200" dirty="0">
                <a:solidFill>
                  <a:schemeClr val="accent6">
                    <a:lumMod val="75000"/>
                  </a:schemeClr>
                </a:solidFill>
                <a:latin typeface="Arial" pitchFamily="34" charset="0"/>
                <a:cs typeface="Arial" pitchFamily="34" charset="0"/>
              </a:rPr>
              <a:t>, 396 Ill.App.3d 989 (</a:t>
            </a:r>
            <a:r>
              <a:rPr lang="en-US" dirty="0">
                <a:solidFill>
                  <a:schemeClr val="accent6">
                    <a:lumMod val="75000"/>
                  </a:schemeClr>
                </a:solidFill>
                <a:latin typeface="Arial" pitchFamily="34" charset="0"/>
                <a:cs typeface="Arial" pitchFamily="34" charset="0"/>
              </a:rPr>
              <a:t>2d </a:t>
            </a:r>
            <a:r>
              <a:rPr lang="en-US" sz="3200" dirty="0">
                <a:solidFill>
                  <a:schemeClr val="accent6">
                    <a:lumMod val="75000"/>
                  </a:schemeClr>
                </a:solidFill>
                <a:latin typeface="Arial" pitchFamily="34" charset="0"/>
                <a:cs typeface="Arial" pitchFamily="34" charset="0"/>
              </a:rPr>
              <a:t>Dist. 2009).  </a:t>
            </a:r>
            <a:r>
              <a:rPr lang="en-US" sz="3200" dirty="0">
                <a:solidFill>
                  <a:schemeClr val="accent4">
                    <a:lumMod val="10000"/>
                  </a:schemeClr>
                </a:solidFill>
                <a:latin typeface="Arial" pitchFamily="34" charset="0"/>
                <a:cs typeface="Arial" pitchFamily="34" charset="0"/>
              </a:rPr>
              <a:t>However, it may not take final action on any matter not on the agenda.</a:t>
            </a:r>
          </a:p>
        </p:txBody>
      </p:sp>
    </p:spTree>
    <p:extLst>
      <p:ext uri="{BB962C8B-B14F-4D97-AF65-F5344CB8AC3E}">
        <p14:creationId xmlns:p14="http://schemas.microsoft.com/office/powerpoint/2010/main" val="327680704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265238"/>
          </a:xfrm>
        </p:spPr>
        <p:txBody>
          <a:bodyPr/>
          <a:lstStyle/>
          <a:p>
            <a:r>
              <a:rPr lang="en-US" dirty="0"/>
              <a:t>“General Subject Matter”</a:t>
            </a:r>
          </a:p>
        </p:txBody>
      </p:sp>
      <p:sp>
        <p:nvSpPr>
          <p:cNvPr id="3" name="Content Placeholder 2"/>
          <p:cNvSpPr>
            <a:spLocks noGrp="1"/>
          </p:cNvSpPr>
          <p:nvPr>
            <p:ph idx="1"/>
          </p:nvPr>
        </p:nvSpPr>
        <p:spPr>
          <a:xfrm>
            <a:off x="457200" y="1417638"/>
            <a:ext cx="8229600" cy="4525963"/>
          </a:xfrm>
        </p:spPr>
        <p:txBody>
          <a:bodyPr/>
          <a:lstStyle/>
          <a:p>
            <a:r>
              <a:rPr lang="en-US" dirty="0">
                <a:solidFill>
                  <a:schemeClr val="bg1">
                    <a:lumMod val="50000"/>
                  </a:schemeClr>
                </a:solidFill>
              </a:rPr>
              <a:t>Agenda item must provide main element(s), specific details not required.</a:t>
            </a:r>
          </a:p>
          <a:p>
            <a:r>
              <a:rPr lang="en-US" dirty="0">
                <a:solidFill>
                  <a:schemeClr val="bg1">
                    <a:lumMod val="50000"/>
                  </a:schemeClr>
                </a:solidFill>
              </a:rPr>
              <a:t>Example of insufficient item: </a:t>
            </a:r>
          </a:p>
          <a:p>
            <a:pPr marL="0" indent="0">
              <a:buNone/>
            </a:pPr>
            <a:r>
              <a:rPr lang="en-US" dirty="0">
                <a:solidFill>
                  <a:schemeClr val="bg1">
                    <a:lumMod val="50000"/>
                  </a:schemeClr>
                </a:solidFill>
              </a:rPr>
              <a:t>	“Independent contractor agreement” </a:t>
            </a:r>
          </a:p>
          <a:p>
            <a:pPr marL="0" indent="0">
              <a:buNone/>
            </a:pPr>
            <a:r>
              <a:rPr lang="en-US" sz="2400" dirty="0">
                <a:solidFill>
                  <a:schemeClr val="accent6">
                    <a:lumMod val="75000"/>
                  </a:schemeClr>
                </a:solidFill>
              </a:rPr>
              <a:t>(Fails to identify the general nature of the duties of the independent contractor.)</a:t>
            </a:r>
          </a:p>
          <a:p>
            <a:r>
              <a:rPr lang="en-US" dirty="0">
                <a:solidFill>
                  <a:schemeClr val="bg1">
                    <a:lumMod val="50000"/>
                  </a:schemeClr>
                </a:solidFill>
              </a:rPr>
              <a:t>Example of acceptable item: </a:t>
            </a:r>
          </a:p>
          <a:p>
            <a:pPr marL="0" indent="0">
              <a:buNone/>
            </a:pPr>
            <a:r>
              <a:rPr lang="en-US" dirty="0">
                <a:solidFill>
                  <a:schemeClr val="bg1">
                    <a:lumMod val="50000"/>
                  </a:schemeClr>
                </a:solidFill>
              </a:rPr>
              <a:t>	“Approve contract for City Manager”</a:t>
            </a:r>
          </a:p>
          <a:p>
            <a:pPr marL="0" indent="0">
              <a:buNone/>
            </a:pPr>
            <a:r>
              <a:rPr lang="en-US" sz="2400" dirty="0">
                <a:solidFill>
                  <a:schemeClr val="accent6">
                    <a:lumMod val="75000"/>
                  </a:schemeClr>
                </a:solidFill>
              </a:rPr>
              <a:t>(Item not required to specify length or amount, although additional detail helpful.)</a:t>
            </a:r>
          </a:p>
        </p:txBody>
      </p:sp>
    </p:spTree>
    <p:extLst>
      <p:ext uri="{BB962C8B-B14F-4D97-AF65-F5344CB8AC3E}">
        <p14:creationId xmlns:p14="http://schemas.microsoft.com/office/powerpoint/2010/main" val="2642588277"/>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Action-Public Recital</a:t>
            </a:r>
          </a:p>
        </p:txBody>
      </p:sp>
      <p:sp>
        <p:nvSpPr>
          <p:cNvPr id="3" name="Content Placeholder 2"/>
          <p:cNvSpPr>
            <a:spLocks noGrp="1"/>
          </p:cNvSpPr>
          <p:nvPr>
            <p:ph idx="1"/>
          </p:nvPr>
        </p:nvSpPr>
        <p:spPr>
          <a:xfrm>
            <a:off x="609600" y="1417638"/>
            <a:ext cx="8229600" cy="4860925"/>
          </a:xfrm>
        </p:spPr>
        <p:txBody>
          <a:bodyPr/>
          <a:lstStyle/>
          <a:p>
            <a:pPr marL="0" indent="0">
              <a:buNone/>
            </a:pPr>
            <a:r>
              <a:rPr lang="en-US" dirty="0">
                <a:solidFill>
                  <a:schemeClr val="accent4">
                    <a:lumMod val="10000"/>
                  </a:schemeClr>
                </a:solidFill>
              </a:rPr>
              <a:t>Final action shall be preceded by:</a:t>
            </a:r>
          </a:p>
          <a:p>
            <a:pPr marL="0" indent="0">
              <a:buNone/>
            </a:pPr>
            <a:r>
              <a:rPr lang="en-US" dirty="0">
                <a:solidFill>
                  <a:schemeClr val="accent4">
                    <a:lumMod val="10000"/>
                  </a:schemeClr>
                </a:solidFill>
              </a:rPr>
              <a:t>	1) Public recital of the nature of the matter being considered; and</a:t>
            </a:r>
          </a:p>
          <a:p>
            <a:pPr marL="0" indent="0">
              <a:buNone/>
            </a:pPr>
            <a:r>
              <a:rPr lang="en-US" dirty="0">
                <a:solidFill>
                  <a:schemeClr val="accent4">
                    <a:lumMod val="10000"/>
                  </a:schemeClr>
                </a:solidFill>
              </a:rPr>
              <a:t>	2) Other information that will inform the public of the business being conducted.</a:t>
            </a:r>
          </a:p>
          <a:p>
            <a:pPr marL="0" indent="0">
              <a:buNone/>
            </a:pPr>
            <a:r>
              <a:rPr lang="en-US" sz="2800" dirty="0">
                <a:solidFill>
                  <a:schemeClr val="accent4">
                    <a:lumMod val="10000"/>
                  </a:schemeClr>
                </a:solidFill>
              </a:rPr>
              <a:t>5 ILCS 120/2(e)</a:t>
            </a:r>
          </a:p>
          <a:p>
            <a:pPr marL="0" indent="0">
              <a:buNone/>
            </a:pPr>
            <a:r>
              <a:rPr lang="en-US" sz="2800" i="1" dirty="0">
                <a:solidFill>
                  <a:schemeClr val="accent6">
                    <a:lumMod val="75000"/>
                  </a:schemeClr>
                </a:solidFill>
              </a:rPr>
              <a:t>See</a:t>
            </a:r>
            <a:r>
              <a:rPr lang="en-US" sz="2800" dirty="0">
                <a:solidFill>
                  <a:schemeClr val="accent4">
                    <a:lumMod val="10000"/>
                  </a:schemeClr>
                </a:solidFill>
              </a:rPr>
              <a:t> </a:t>
            </a:r>
            <a:r>
              <a:rPr lang="en-US" sz="2800" i="1" dirty="0">
                <a:solidFill>
                  <a:schemeClr val="accent6">
                    <a:lumMod val="75000"/>
                  </a:schemeClr>
                </a:solidFill>
              </a:rPr>
              <a:t>Board of Education of Springfield School District No. 186 v. Attorney General of Illinois</a:t>
            </a:r>
            <a:r>
              <a:rPr lang="en-US" sz="2800" dirty="0">
                <a:solidFill>
                  <a:schemeClr val="accent6">
                    <a:lumMod val="75000"/>
                  </a:schemeClr>
                </a:solidFill>
              </a:rPr>
              <a:t>, 2017 IL 120343, 77 N.E. 3d 625 (2017). </a:t>
            </a:r>
            <a:endParaRPr lang="en-US" sz="2800" i="1" dirty="0">
              <a:solidFill>
                <a:schemeClr val="accent6">
                  <a:lumMod val="75000"/>
                </a:schemeClr>
              </a:solidFill>
            </a:endParaRPr>
          </a:p>
          <a:p>
            <a:pPr marL="0" indent="0">
              <a:buNone/>
            </a:pPr>
            <a:endParaRPr lang="en-US" sz="2800" dirty="0">
              <a:solidFill>
                <a:schemeClr val="accent4">
                  <a:lumMod val="10000"/>
                </a:schemeClr>
              </a:solidFill>
            </a:endParaRPr>
          </a:p>
          <a:p>
            <a:pPr marL="0" indent="0">
              <a:buNone/>
            </a:pPr>
            <a:endParaRPr lang="en-US" sz="2800" dirty="0">
              <a:solidFill>
                <a:schemeClr val="accent4">
                  <a:lumMod val="10000"/>
                </a:schemeClr>
              </a:solidFill>
            </a:endParaRPr>
          </a:p>
        </p:txBody>
      </p:sp>
    </p:spTree>
    <p:extLst>
      <p:ext uri="{BB962C8B-B14F-4D97-AF65-F5344CB8AC3E}">
        <p14:creationId xmlns:p14="http://schemas.microsoft.com/office/powerpoint/2010/main" val="3219067981"/>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Final Action Must Be Open</a:t>
            </a:r>
          </a:p>
        </p:txBody>
      </p:sp>
      <p:sp>
        <p:nvSpPr>
          <p:cNvPr id="3" name="Content Placeholder 2"/>
          <p:cNvSpPr>
            <a:spLocks noGrp="1"/>
          </p:cNvSpPr>
          <p:nvPr>
            <p:ph idx="1"/>
          </p:nvPr>
        </p:nvSpPr>
        <p:spPr>
          <a:xfrm>
            <a:off x="609600" y="1417638"/>
            <a:ext cx="8229600" cy="4860925"/>
          </a:xfrm>
        </p:spPr>
        <p:txBody>
          <a:bodyPr/>
          <a:lstStyle/>
          <a:p>
            <a:pPr marL="0" indent="0">
              <a:buNone/>
            </a:pPr>
            <a:r>
              <a:rPr lang="en-US" sz="2800"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rPr>
              <a:t>"[N]o public body in Illinois subject to the Open Meetings Act can take final action by merely circulating some document for signature and not voting on it publicly."  </a:t>
            </a:r>
            <a:r>
              <a:rPr lang="en-US" sz="2800" i="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Howe v. Retirement Board of the Firemen's Annuity &amp; Benefit Fund</a:t>
            </a:r>
            <a:r>
              <a:rPr lang="en-US" sz="2800"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 </a:t>
            </a:r>
            <a:r>
              <a:rPr lang="en-US" sz="2800" i="1"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Howe, </a:t>
            </a:r>
            <a:r>
              <a:rPr lang="en-US" sz="2800" dirty="0">
                <a:solidFill>
                  <a:schemeClr val="accent6">
                    <a:lumMod val="75000"/>
                  </a:schemeClr>
                </a:solidFill>
                <a:latin typeface="Arial" panose="020B0604020202020204" pitchFamily="34" charset="0"/>
                <a:ea typeface="Calibri" panose="020F0502020204030204" pitchFamily="34" charset="0"/>
                <a:cs typeface="Arial" panose="020B0604020202020204" pitchFamily="34" charset="0"/>
              </a:rPr>
              <a:t>2013 IL App (1st) 122446, ¶29, 996 N.E.2d 664, 670 (2013)</a:t>
            </a:r>
            <a:r>
              <a:rPr lang="en-US" sz="2800" dirty="0">
                <a:latin typeface="Arial" panose="020B0604020202020204" pitchFamily="34" charset="0"/>
                <a:ea typeface="Calibri" panose="020F0502020204030204" pitchFamily="34" charset="0"/>
                <a:cs typeface="Arial" panose="020B0604020202020204" pitchFamily="34" charset="0"/>
              </a:rPr>
              <a:t> </a:t>
            </a:r>
            <a:r>
              <a:rPr lang="en-US" sz="2800" dirty="0">
                <a:solidFill>
                  <a:schemeClr val="bg1">
                    <a:lumMod val="50000"/>
                  </a:schemeClr>
                </a:solidFill>
                <a:latin typeface="Arial" panose="020B0604020202020204" pitchFamily="34" charset="0"/>
                <a:ea typeface="Calibri" panose="020F0502020204030204" pitchFamily="34" charset="0"/>
                <a:cs typeface="Arial" panose="020B0604020202020204" pitchFamily="34" charset="0"/>
              </a:rPr>
              <a:t>(vacating the board's decision to deny disability benefits because the board had circulated the decision for signatures privately rather than voting on it in open session).</a:t>
            </a:r>
            <a:endParaRPr lang="en-US" sz="2800" dirty="0">
              <a:solidFill>
                <a:schemeClr val="bg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45143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FF6600"/>
                </a:solidFill>
              </a:rPr>
              <a:t>Meeting Minutes</a:t>
            </a:r>
          </a:p>
        </p:txBody>
      </p:sp>
      <p:sp>
        <p:nvSpPr>
          <p:cNvPr id="3" name="Content Placeholder 2"/>
          <p:cNvSpPr>
            <a:spLocks noGrp="1"/>
          </p:cNvSpPr>
          <p:nvPr>
            <p:ph idx="1"/>
          </p:nvPr>
        </p:nvSpPr>
        <p:spPr/>
        <p:txBody>
          <a:bodyPr/>
          <a:lstStyle/>
          <a:p>
            <a:pPr>
              <a:buNone/>
            </a:pPr>
            <a:r>
              <a:rPr lang="en-US" dirty="0"/>
              <a:t>	</a:t>
            </a:r>
            <a:r>
              <a:rPr lang="en-US" sz="3200" dirty="0">
                <a:solidFill>
                  <a:schemeClr val="bg1">
                    <a:lumMod val="50000"/>
                  </a:schemeClr>
                </a:solidFill>
              </a:rPr>
              <a:t>Public bodies must keep written minutes of </a:t>
            </a:r>
            <a:r>
              <a:rPr lang="en-US" sz="3200" b="1" dirty="0">
                <a:solidFill>
                  <a:schemeClr val="bg1">
                    <a:lumMod val="50000"/>
                  </a:schemeClr>
                </a:solidFill>
              </a:rPr>
              <a:t>all meetings</a:t>
            </a:r>
            <a:r>
              <a:rPr lang="en-US" sz="3200" dirty="0">
                <a:solidFill>
                  <a:schemeClr val="bg1">
                    <a:lumMod val="50000"/>
                  </a:schemeClr>
                </a:solidFill>
              </a:rPr>
              <a:t>, whether open or closed, and a </a:t>
            </a:r>
            <a:r>
              <a:rPr lang="en-US" sz="3200" b="1" dirty="0">
                <a:solidFill>
                  <a:schemeClr val="bg1">
                    <a:lumMod val="50000"/>
                  </a:schemeClr>
                </a:solidFill>
              </a:rPr>
              <a:t>verbatim recording </a:t>
            </a:r>
            <a:r>
              <a:rPr lang="en-US" sz="3200" dirty="0">
                <a:solidFill>
                  <a:schemeClr val="bg1">
                    <a:lumMod val="50000"/>
                  </a:schemeClr>
                </a:solidFill>
              </a:rPr>
              <a:t>of all closed sessions in the form of audio or video recording.  </a:t>
            </a:r>
          </a:p>
          <a:p>
            <a:pPr marL="342900" lvl="1" indent="-342900">
              <a:buNone/>
            </a:pPr>
            <a:r>
              <a:rPr lang="en-US" spc="100" dirty="0">
                <a:solidFill>
                  <a:schemeClr val="accent6">
                    <a:lumMod val="75000"/>
                  </a:schemeClr>
                </a:solidFill>
                <a:latin typeface="Arial" pitchFamily="34" charset="0"/>
                <a:cs typeface="Arial" pitchFamily="34" charset="0"/>
              </a:rPr>
              <a:t>	5 ILCS 120/2.06(a)</a:t>
            </a:r>
          </a:p>
          <a:p>
            <a:pPr>
              <a:buNone/>
            </a:pPr>
            <a:endParaRPr lang="en-US" dirty="0"/>
          </a:p>
          <a:p>
            <a:pPr>
              <a:buNone/>
            </a:pPr>
            <a:endParaRPr lang="en-US" dirty="0"/>
          </a:p>
          <a:p>
            <a:pPr>
              <a:buNone/>
            </a:pPr>
            <a:r>
              <a:rPr lang="en-US" dirty="0"/>
              <a:t>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88851720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8077200" cy="4953000"/>
          </a:xfrm>
        </p:spPr>
        <p:txBody>
          <a:bodyPr>
            <a:noAutofit/>
          </a:bodyPr>
          <a:lstStyle/>
          <a:p>
            <a:pPr marL="0" indent="0">
              <a:buNone/>
            </a:pPr>
            <a:r>
              <a:rPr lang="en-US" spc="100" dirty="0">
                <a:solidFill>
                  <a:schemeClr val="bg1">
                    <a:lumMod val="50000"/>
                  </a:schemeClr>
                </a:solidFill>
                <a:latin typeface="Arial" pitchFamily="34" charset="0"/>
                <a:cs typeface="Arial" pitchFamily="34" charset="0"/>
              </a:rPr>
              <a:t>M</a:t>
            </a:r>
            <a:r>
              <a:rPr lang="en-US" sz="3200" spc="100" dirty="0">
                <a:solidFill>
                  <a:schemeClr val="bg1">
                    <a:lumMod val="50000"/>
                  </a:schemeClr>
                </a:solidFill>
                <a:latin typeface="Arial" pitchFamily="34" charset="0"/>
                <a:cs typeface="Arial" pitchFamily="34" charset="0"/>
              </a:rPr>
              <a:t>inutes must include:</a:t>
            </a:r>
          </a:p>
          <a:p>
            <a:pPr lvl="1">
              <a:buFont typeface="Arial" panose="020B0604020202020204" pitchFamily="34" charset="0"/>
              <a:buChar char="•"/>
            </a:pPr>
            <a:r>
              <a:rPr lang="en-US" sz="3200" spc="100" dirty="0">
                <a:solidFill>
                  <a:schemeClr val="bg1">
                    <a:lumMod val="50000"/>
                  </a:schemeClr>
                </a:solidFill>
                <a:latin typeface="Arial" pitchFamily="34" charset="0"/>
                <a:cs typeface="Arial" pitchFamily="34" charset="0"/>
              </a:rPr>
              <a:t>Date, time, and place;</a:t>
            </a:r>
          </a:p>
          <a:p>
            <a:pPr lvl="1">
              <a:buFont typeface="Arial" panose="020B0604020202020204" pitchFamily="34" charset="0"/>
              <a:buChar char="•"/>
            </a:pPr>
            <a:r>
              <a:rPr lang="en-US" sz="3200" spc="100" dirty="0">
                <a:solidFill>
                  <a:schemeClr val="bg1">
                    <a:lumMod val="50000"/>
                  </a:schemeClr>
                </a:solidFill>
                <a:latin typeface="Arial" pitchFamily="34" charset="0"/>
                <a:cs typeface="Arial" pitchFamily="34" charset="0"/>
              </a:rPr>
              <a:t>Summary of discussion of all matters proposed, deliberated, or decided;</a:t>
            </a:r>
          </a:p>
          <a:p>
            <a:pPr lvl="1">
              <a:buFont typeface="Arial" panose="020B0604020202020204" pitchFamily="34" charset="0"/>
              <a:buChar char="•"/>
            </a:pPr>
            <a:r>
              <a:rPr lang="en-US" sz="3200" spc="100" dirty="0">
                <a:solidFill>
                  <a:schemeClr val="bg1">
                    <a:lumMod val="50000"/>
                  </a:schemeClr>
                </a:solidFill>
                <a:latin typeface="Arial" pitchFamily="34" charset="0"/>
                <a:cs typeface="Arial" pitchFamily="34" charset="0"/>
              </a:rPr>
              <a:t>Names of all members present and absent; and</a:t>
            </a:r>
          </a:p>
          <a:p>
            <a:pPr lvl="1">
              <a:buFont typeface="Arial" panose="020B0604020202020204" pitchFamily="34" charset="0"/>
              <a:buChar char="•"/>
            </a:pPr>
            <a:r>
              <a:rPr lang="en-US" sz="3200" spc="100" dirty="0">
                <a:solidFill>
                  <a:schemeClr val="bg1">
                    <a:lumMod val="50000"/>
                  </a:schemeClr>
                </a:solidFill>
                <a:latin typeface="Arial" pitchFamily="34" charset="0"/>
                <a:cs typeface="Arial" pitchFamily="34" charset="0"/>
              </a:rPr>
              <a:t>A record of any votes taken.</a:t>
            </a:r>
          </a:p>
          <a:p>
            <a:pPr marL="457200" lvl="1" indent="0">
              <a:buNone/>
            </a:pPr>
            <a:r>
              <a:rPr lang="en-US" sz="3200" spc="100" dirty="0">
                <a:solidFill>
                  <a:schemeClr val="accent6">
                    <a:lumMod val="75000"/>
                  </a:schemeClr>
                </a:solidFill>
                <a:latin typeface="Arial" pitchFamily="34" charset="0"/>
                <a:cs typeface="Arial" pitchFamily="34" charset="0"/>
              </a:rPr>
              <a:t>5 ILCS 120/2.06(a)</a:t>
            </a:r>
          </a:p>
          <a:p>
            <a:pPr lvl="2">
              <a:buNone/>
            </a:pPr>
            <a:r>
              <a:rPr lang="en-US" sz="3200" dirty="0"/>
              <a:t>		</a:t>
            </a:r>
            <a:endParaRPr lang="en-US" sz="2400" spc="100" dirty="0">
              <a:latin typeface="Arial" pitchFamily="34" charset="0"/>
              <a:cs typeface="Arial" pitchFamily="34" charset="0"/>
            </a:endParaRPr>
          </a:p>
        </p:txBody>
      </p:sp>
      <p:sp>
        <p:nvSpPr>
          <p:cNvPr id="2" name="Title 1"/>
          <p:cNvSpPr>
            <a:spLocks noGrp="1"/>
          </p:cNvSpPr>
          <p:nvPr>
            <p:ph type="title"/>
          </p:nvPr>
        </p:nvSpPr>
        <p:spPr/>
        <p:txBody>
          <a:bodyPr/>
          <a:lstStyle/>
          <a:p>
            <a:r>
              <a:rPr lang="en-US" dirty="0">
                <a:solidFill>
                  <a:srgbClr val="FF6600"/>
                </a:solidFill>
              </a:rPr>
              <a:t>Meeting Minutes</a:t>
            </a:r>
            <a:endParaRPr lang="en-US" dirty="0"/>
          </a:p>
        </p:txBody>
      </p:sp>
    </p:spTree>
    <p:extLst>
      <p:ext uri="{BB962C8B-B14F-4D97-AF65-F5344CB8AC3E}">
        <p14:creationId xmlns:p14="http://schemas.microsoft.com/office/powerpoint/2010/main" val="3426314123"/>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28600"/>
            <a:ext cx="8229600" cy="1143000"/>
          </a:xfrm>
        </p:spPr>
        <p:txBody>
          <a:bodyPr/>
          <a:lstStyle/>
          <a:p>
            <a:r>
              <a:rPr lang="en-US" dirty="0">
                <a:solidFill>
                  <a:srgbClr val="FF6600"/>
                </a:solidFill>
              </a:rPr>
              <a:t>Approval and Posting of Minutes</a:t>
            </a:r>
          </a:p>
        </p:txBody>
      </p:sp>
      <p:sp>
        <p:nvSpPr>
          <p:cNvPr id="3" name="Content Placeholder 2"/>
          <p:cNvSpPr>
            <a:spLocks noGrp="1"/>
          </p:cNvSpPr>
          <p:nvPr>
            <p:ph idx="1"/>
          </p:nvPr>
        </p:nvSpPr>
        <p:spPr>
          <a:xfrm>
            <a:off x="838200" y="1524001"/>
            <a:ext cx="7848600" cy="4602164"/>
          </a:xfrm>
        </p:spPr>
        <p:txBody>
          <a:bodyPr/>
          <a:lstStyle/>
          <a:p>
            <a:pPr marL="0" indent="0">
              <a:buNone/>
            </a:pPr>
            <a:r>
              <a:rPr lang="en-US" dirty="0">
                <a:solidFill>
                  <a:schemeClr val="bg1">
                    <a:lumMod val="50000"/>
                  </a:schemeClr>
                </a:solidFill>
              </a:rPr>
              <a:t>Minutes of open meetings should be approved by the public body either:</a:t>
            </a:r>
          </a:p>
          <a:p>
            <a:pPr marL="514350" indent="-514350">
              <a:buAutoNum type="arabicParenBoth"/>
            </a:pPr>
            <a:r>
              <a:rPr lang="en-US" dirty="0">
                <a:solidFill>
                  <a:schemeClr val="bg1">
                    <a:lumMod val="50000"/>
                  </a:schemeClr>
                </a:solidFill>
              </a:rPr>
              <a:t> Within 30 days after that meeting, or</a:t>
            </a:r>
          </a:p>
          <a:p>
            <a:pPr marL="514350" indent="-514350">
              <a:buAutoNum type="arabicParenBoth"/>
            </a:pPr>
            <a:r>
              <a:rPr lang="en-US" dirty="0">
                <a:solidFill>
                  <a:schemeClr val="bg1">
                    <a:lumMod val="50000"/>
                  </a:schemeClr>
                </a:solidFill>
              </a:rPr>
              <a:t> At the public body’s second subsequent </a:t>
            </a:r>
          </a:p>
          <a:p>
            <a:pPr marL="0" indent="0">
              <a:buNone/>
            </a:pPr>
            <a:r>
              <a:rPr lang="en-US" dirty="0">
                <a:solidFill>
                  <a:schemeClr val="bg1">
                    <a:lumMod val="50000"/>
                  </a:schemeClr>
                </a:solidFill>
              </a:rPr>
              <a:t>regular meeting, </a:t>
            </a:r>
            <a:r>
              <a:rPr lang="en-US" i="1" dirty="0">
                <a:solidFill>
                  <a:schemeClr val="bg1">
                    <a:lumMod val="50000"/>
                  </a:schemeClr>
                </a:solidFill>
              </a:rPr>
              <a:t>whichever is later.</a:t>
            </a:r>
          </a:p>
          <a:p>
            <a:r>
              <a:rPr lang="en-US" dirty="0">
                <a:solidFill>
                  <a:schemeClr val="bg1">
                    <a:lumMod val="50000"/>
                  </a:schemeClr>
                </a:solidFill>
              </a:rPr>
              <a:t>Available for public inspection within 10 days after approval, also posted on website if full-time staff maintains.</a:t>
            </a:r>
          </a:p>
          <a:p>
            <a:pPr marL="0" indent="0">
              <a:buNone/>
            </a:pPr>
            <a:endParaRPr lang="en-US" i="1" dirty="0">
              <a:solidFill>
                <a:schemeClr val="bg1"/>
              </a:solidFill>
            </a:endParaRPr>
          </a:p>
        </p:txBody>
      </p:sp>
    </p:spTree>
    <p:extLst>
      <p:ext uri="{BB962C8B-B14F-4D97-AF65-F5344CB8AC3E}">
        <p14:creationId xmlns:p14="http://schemas.microsoft.com/office/powerpoint/2010/main" val="400010402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Exception to Open Deliberations</a:t>
            </a:r>
          </a:p>
        </p:txBody>
      </p:sp>
      <p:sp>
        <p:nvSpPr>
          <p:cNvPr id="3" name="Content Placeholder 2"/>
          <p:cNvSpPr>
            <a:spLocks noGrp="1"/>
          </p:cNvSpPr>
          <p:nvPr>
            <p:ph sz="half" idx="1"/>
          </p:nvPr>
        </p:nvSpPr>
        <p:spPr>
          <a:xfrm>
            <a:off x="457200" y="1600201"/>
            <a:ext cx="4267200" cy="4525963"/>
          </a:xfrm>
        </p:spPr>
        <p:txBody>
          <a:bodyPr/>
          <a:lstStyle/>
          <a:p>
            <a:r>
              <a:rPr lang="en-US" dirty="0">
                <a:solidFill>
                  <a:schemeClr val="accent4">
                    <a:lumMod val="10000"/>
                  </a:schemeClr>
                </a:solidFill>
              </a:rPr>
              <a:t>Openness required </a:t>
            </a:r>
          </a:p>
          <a:p>
            <a:r>
              <a:rPr lang="en-US" dirty="0">
                <a:solidFill>
                  <a:schemeClr val="accent4">
                    <a:lumMod val="10000"/>
                  </a:schemeClr>
                </a:solidFill>
              </a:rPr>
              <a:t>Closed meeting are exceptions, because the rule is </a:t>
            </a:r>
            <a:r>
              <a:rPr lang="en-US" dirty="0">
                <a:solidFill>
                  <a:schemeClr val="bg1">
                    <a:lumMod val="50000"/>
                  </a:schemeClr>
                </a:solidFill>
              </a:rPr>
              <a:t>openness.</a:t>
            </a:r>
          </a:p>
          <a:p>
            <a:r>
              <a:rPr lang="en-US" dirty="0">
                <a:solidFill>
                  <a:schemeClr val="accent4">
                    <a:lumMod val="10000"/>
                  </a:schemeClr>
                </a:solidFill>
              </a:rPr>
              <a:t>Exceptions are to be </a:t>
            </a:r>
            <a:r>
              <a:rPr lang="en-US" i="1" dirty="0">
                <a:solidFill>
                  <a:schemeClr val="accent2">
                    <a:lumMod val="75000"/>
                  </a:schemeClr>
                </a:solidFill>
              </a:rPr>
              <a:t>narrowly construed</a:t>
            </a:r>
            <a:r>
              <a:rPr lang="en-US" i="1" dirty="0">
                <a:solidFill>
                  <a:schemeClr val="accent4">
                    <a:lumMod val="10000"/>
                  </a:schemeClr>
                </a:solidFill>
              </a:rPr>
              <a:t> –</a:t>
            </a:r>
            <a:r>
              <a:rPr lang="en-US" dirty="0">
                <a:solidFill>
                  <a:schemeClr val="accent4">
                    <a:lumMod val="10000"/>
                  </a:schemeClr>
                </a:solidFill>
              </a:rPr>
              <a:t>topics discussed must fit squarely within the cited exception</a:t>
            </a:r>
            <a:endParaRPr lang="en-US" i="1" dirty="0">
              <a:solidFill>
                <a:schemeClr val="accent4">
                  <a:lumMod val="10000"/>
                </a:schemeClr>
              </a:solidFill>
            </a:endParaRPr>
          </a:p>
          <a:p>
            <a:endParaRPr lang="en-US" dirty="0"/>
          </a:p>
        </p:txBody>
      </p:sp>
      <p:pic>
        <p:nvPicPr>
          <p:cNvPr id="7" name="Content Placeholder 6"/>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63448" y="1600200"/>
            <a:ext cx="3408104" cy="4525963"/>
          </a:xfrm>
        </p:spPr>
      </p:pic>
    </p:spTree>
    <p:extLst>
      <p:ext uri="{BB962C8B-B14F-4D97-AF65-F5344CB8AC3E}">
        <p14:creationId xmlns:p14="http://schemas.microsoft.com/office/powerpoint/2010/main" val="11606104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400" spc="100" dirty="0">
                <a:latin typeface="Arial" pitchFamily="34" charset="0"/>
                <a:cs typeface="Arial" pitchFamily="34" charset="0"/>
              </a:rPr>
              <a:t>Closed Session Exceptions</a:t>
            </a:r>
            <a:endParaRPr lang="en-US" dirty="0"/>
          </a:p>
        </p:txBody>
      </p:sp>
      <p:sp>
        <p:nvSpPr>
          <p:cNvPr id="3" name="Content Placeholder 2"/>
          <p:cNvSpPr>
            <a:spLocks noGrp="1"/>
          </p:cNvSpPr>
          <p:nvPr>
            <p:ph idx="1"/>
          </p:nvPr>
        </p:nvSpPr>
        <p:spPr>
          <a:xfrm>
            <a:off x="457200" y="1295400"/>
            <a:ext cx="8229600" cy="4525963"/>
          </a:xfrm>
        </p:spPr>
        <p:txBody>
          <a:bodyPr>
            <a:noAutofit/>
          </a:bodyPr>
          <a:lstStyle/>
          <a:p>
            <a:pPr>
              <a:buNone/>
            </a:pPr>
            <a:endParaRPr lang="en-US" sz="3200" dirty="0"/>
          </a:p>
          <a:p>
            <a:pPr>
              <a:buNone/>
            </a:pPr>
            <a:r>
              <a:rPr lang="en-US" sz="3200" dirty="0"/>
              <a:t>	</a:t>
            </a:r>
            <a:r>
              <a:rPr lang="en-US" sz="3200" dirty="0">
                <a:solidFill>
                  <a:schemeClr val="accent4">
                    <a:lumMod val="10000"/>
                  </a:schemeClr>
                </a:solidFill>
              </a:rPr>
              <a:t>Section 2(c) of OMA authorizes </a:t>
            </a:r>
            <a:r>
              <a:rPr lang="en-US" dirty="0">
                <a:solidFill>
                  <a:schemeClr val="accent4">
                    <a:lumMod val="10000"/>
                  </a:schemeClr>
                </a:solidFill>
              </a:rPr>
              <a:t>36</a:t>
            </a:r>
            <a:r>
              <a:rPr lang="en-US" sz="3200" dirty="0">
                <a:solidFill>
                  <a:schemeClr val="accent4">
                    <a:lumMod val="10000"/>
                  </a:schemeClr>
                </a:solidFill>
              </a:rPr>
              <a:t> exceptions for a public body to close an open session.  </a:t>
            </a:r>
          </a:p>
          <a:p>
            <a:pPr>
              <a:buNone/>
            </a:pPr>
            <a:r>
              <a:rPr lang="en-US" dirty="0">
                <a:solidFill>
                  <a:schemeClr val="accent4">
                    <a:lumMod val="10000"/>
                  </a:schemeClr>
                </a:solidFill>
              </a:rPr>
              <a:t>	</a:t>
            </a:r>
            <a:r>
              <a:rPr lang="en-US" sz="3200" i="1" dirty="0">
                <a:solidFill>
                  <a:schemeClr val="accent2">
                    <a:lumMod val="75000"/>
                  </a:schemeClr>
                </a:solidFill>
              </a:rPr>
              <a:t>Exceptions authorize but do not require the holding of a closed session.</a:t>
            </a:r>
          </a:p>
          <a:p>
            <a:pPr>
              <a:buNone/>
            </a:pPr>
            <a:endParaRPr lang="en-US" dirty="0">
              <a:solidFill>
                <a:schemeClr val="accent4">
                  <a:lumMod val="10000"/>
                </a:schemeClr>
              </a:solidFill>
            </a:endParaRPr>
          </a:p>
          <a:p>
            <a:pPr>
              <a:buNone/>
            </a:pPr>
            <a:r>
              <a:rPr lang="en-US" sz="3200" dirty="0">
                <a:solidFill>
                  <a:schemeClr val="accent4">
                    <a:lumMod val="10000"/>
                  </a:schemeClr>
                </a:solidFill>
              </a:rPr>
              <a:t>	</a:t>
            </a:r>
            <a:r>
              <a:rPr lang="en-US" sz="3200" dirty="0">
                <a:solidFill>
                  <a:schemeClr val="accent6">
                    <a:lumMod val="75000"/>
                  </a:schemeClr>
                </a:solidFill>
              </a:rPr>
              <a:t>5 ILCS 120/2(c)</a:t>
            </a:r>
          </a:p>
          <a:p>
            <a:pPr>
              <a:buNone/>
            </a:pPr>
            <a:endParaRPr lang="en-US" sz="3200" dirty="0"/>
          </a:p>
        </p:txBody>
      </p:sp>
    </p:spTree>
    <p:extLst>
      <p:ext uri="{BB962C8B-B14F-4D97-AF65-F5344CB8AC3E}">
        <p14:creationId xmlns:p14="http://schemas.microsoft.com/office/powerpoint/2010/main" val="24539832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1630362"/>
          </a:xfrm>
        </p:spPr>
        <p:txBody>
          <a:bodyPr/>
          <a:lstStyle/>
          <a:p>
            <a:pPr eaLnBrk="1" hangingPunct="1"/>
            <a:r>
              <a:rPr lang="en-US" dirty="0"/>
              <a:t>Definition of “Public Records”</a:t>
            </a:r>
          </a:p>
        </p:txBody>
      </p:sp>
      <p:sp>
        <p:nvSpPr>
          <p:cNvPr id="6147" name="Rectangle 3"/>
          <p:cNvSpPr>
            <a:spLocks noGrp="1" noChangeArrowheads="1"/>
          </p:cNvSpPr>
          <p:nvPr>
            <p:ph idx="1"/>
          </p:nvPr>
        </p:nvSpPr>
        <p:spPr>
          <a:xfrm>
            <a:off x="457200" y="1981200"/>
            <a:ext cx="8229600" cy="3886200"/>
          </a:xfrm>
        </p:spPr>
        <p:txBody>
          <a:bodyPr>
            <a:normAutofit fontScale="92500"/>
          </a:bodyPr>
          <a:lstStyle/>
          <a:p>
            <a:pPr eaLnBrk="1" hangingPunct="1">
              <a:buClr>
                <a:schemeClr val="tx1"/>
              </a:buClr>
              <a:buFontTx/>
              <a:buNone/>
            </a:pPr>
            <a:r>
              <a:rPr lang="en-US" sz="2800" dirty="0"/>
              <a:t>		</a:t>
            </a:r>
            <a:r>
              <a:rPr lang="en-US" sz="2800" dirty="0">
                <a:solidFill>
                  <a:schemeClr val="accent4">
                    <a:lumMod val="10000"/>
                  </a:schemeClr>
                </a:solidFill>
              </a:rPr>
              <a:t>The definition of “public records” includes:</a:t>
            </a:r>
          </a:p>
          <a:p>
            <a:pPr eaLnBrk="1" hangingPunct="1">
              <a:buClr>
                <a:schemeClr val="tx1"/>
              </a:buClr>
              <a:buFontTx/>
              <a:buNone/>
            </a:pPr>
            <a:r>
              <a:rPr lang="en-US" sz="2800" dirty="0">
                <a:solidFill>
                  <a:schemeClr val="accent4">
                    <a:lumMod val="10000"/>
                  </a:schemeClr>
                </a:solidFill>
              </a:rPr>
              <a:t>	“</a:t>
            </a:r>
            <a:r>
              <a:rPr lang="en-US" sz="2800" b="1" i="1" dirty="0">
                <a:solidFill>
                  <a:schemeClr val="accent2">
                    <a:lumMod val="75000"/>
                  </a:schemeClr>
                </a:solidFill>
              </a:rPr>
              <a:t>[A]ll</a:t>
            </a:r>
            <a:r>
              <a:rPr lang="en-US" sz="2800" dirty="0">
                <a:solidFill>
                  <a:schemeClr val="accent4">
                    <a:lumMod val="10000"/>
                  </a:schemeClr>
                </a:solidFill>
              </a:rPr>
              <a:t> * * * documentary materials </a:t>
            </a:r>
            <a:r>
              <a:rPr lang="en-US" sz="2800" b="1" i="1" dirty="0">
                <a:solidFill>
                  <a:schemeClr val="accent2">
                    <a:lumMod val="75000"/>
                  </a:schemeClr>
                </a:solidFill>
              </a:rPr>
              <a:t>pertaining to the transaction of public business</a:t>
            </a:r>
            <a:r>
              <a:rPr lang="en-US" sz="2800" dirty="0">
                <a:solidFill>
                  <a:schemeClr val="accent4">
                    <a:lumMod val="10000"/>
                  </a:schemeClr>
                </a:solidFill>
              </a:rPr>
              <a:t>, regardless of physical form or characteristics, having been prepared by or for, or having been or being used by, received by, </a:t>
            </a:r>
            <a:r>
              <a:rPr lang="en-US" sz="2800" b="1" i="1" dirty="0">
                <a:solidFill>
                  <a:schemeClr val="accent2">
                    <a:lumMod val="75000"/>
                  </a:schemeClr>
                </a:solidFill>
              </a:rPr>
              <a:t>in the possession of, possessed or under the control</a:t>
            </a:r>
            <a:r>
              <a:rPr lang="en-US" sz="2800" dirty="0">
                <a:solidFill>
                  <a:schemeClr val="accent4">
                    <a:lumMod val="10000"/>
                  </a:schemeClr>
                </a:solidFill>
              </a:rPr>
              <a:t> of any public body.”</a:t>
            </a:r>
          </a:p>
          <a:p>
            <a:pPr eaLnBrk="1" hangingPunct="1">
              <a:buClr>
                <a:schemeClr val="tx1"/>
              </a:buClr>
              <a:buFontTx/>
              <a:buNone/>
            </a:pPr>
            <a:r>
              <a:rPr lang="en-US" sz="2800" dirty="0">
                <a:solidFill>
                  <a:schemeClr val="accent4">
                    <a:lumMod val="10000"/>
                  </a:schemeClr>
                </a:solidFill>
              </a:rPr>
              <a:t>	5 ILCS 140/2(c)</a:t>
            </a:r>
          </a:p>
          <a:p>
            <a:pPr eaLnBrk="1" hangingPunct="1">
              <a:buFontTx/>
              <a:buNone/>
            </a:pPr>
            <a:r>
              <a:rPr lang="en-US" sz="2400" dirty="0"/>
              <a:t>	</a:t>
            </a:r>
            <a:endParaRPr lang="en-US" sz="2800" dirty="0"/>
          </a:p>
        </p:txBody>
      </p:sp>
    </p:spTree>
    <p:extLst>
      <p:ext uri="{BB962C8B-B14F-4D97-AF65-F5344CB8AC3E}">
        <p14:creationId xmlns:p14="http://schemas.microsoft.com/office/powerpoint/2010/main" val="724254545"/>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pc="100" dirty="0">
                <a:latin typeface="Arial" pitchFamily="34" charset="0"/>
                <a:cs typeface="Arial" pitchFamily="34" charset="0"/>
              </a:rPr>
              <a:t>Closed Session Exceptions</a:t>
            </a:r>
            <a:endParaRPr lang="en-US" dirty="0"/>
          </a:p>
        </p:txBody>
      </p:sp>
      <p:sp>
        <p:nvSpPr>
          <p:cNvPr id="3" name="Content Placeholder 2"/>
          <p:cNvSpPr>
            <a:spLocks noGrp="1"/>
          </p:cNvSpPr>
          <p:nvPr>
            <p:ph idx="1"/>
          </p:nvPr>
        </p:nvSpPr>
        <p:spPr>
          <a:xfrm>
            <a:off x="457200" y="1295399"/>
            <a:ext cx="8229600" cy="4830765"/>
          </a:xfrm>
        </p:spPr>
        <p:txBody>
          <a:bodyPr/>
          <a:lstStyle/>
          <a:p>
            <a:pPr>
              <a:buNone/>
            </a:pPr>
            <a:r>
              <a:rPr lang="en-US" sz="3200" dirty="0"/>
              <a:t>	</a:t>
            </a:r>
          </a:p>
          <a:p>
            <a:r>
              <a:rPr lang="en-US" sz="3200" dirty="0">
                <a:solidFill>
                  <a:schemeClr val="accent4">
                    <a:lumMod val="10000"/>
                  </a:schemeClr>
                </a:solidFill>
              </a:rPr>
              <a:t>The section 2(c) exceptions relate to, among other things, employment, litigation, land acquisition, collective bargaining and student disciplinary cases.</a:t>
            </a:r>
          </a:p>
          <a:p>
            <a:r>
              <a:rPr lang="en-US" sz="3200" dirty="0">
                <a:solidFill>
                  <a:schemeClr val="accent4">
                    <a:lumMod val="10000"/>
                  </a:schemeClr>
                </a:solidFill>
              </a:rPr>
              <a:t>Many are quite specific; review to determine any that apply to your public body</a:t>
            </a:r>
          </a:p>
          <a:p>
            <a:endParaRPr lang="en-US" sz="3200" dirty="0"/>
          </a:p>
          <a:p>
            <a:endParaRPr lang="en-US" dirty="0"/>
          </a:p>
        </p:txBody>
      </p:sp>
    </p:spTree>
    <p:extLst>
      <p:ext uri="{BB962C8B-B14F-4D97-AF65-F5344CB8AC3E}">
        <p14:creationId xmlns:p14="http://schemas.microsoft.com/office/powerpoint/2010/main" val="394452609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457200" y="152400"/>
            <a:ext cx="8229600" cy="1524000"/>
          </a:xfrm>
        </p:spPr>
        <p:txBody>
          <a:bodyPr>
            <a:normAutofit/>
          </a:bodyPr>
          <a:lstStyle/>
          <a:p>
            <a:r>
              <a:rPr lang="en-US" spc="100" dirty="0">
                <a:cs typeface="Arial" pitchFamily="34" charset="0"/>
              </a:rPr>
              <a:t>Entering Closed Session</a:t>
            </a:r>
            <a:endParaRPr lang="en-US" dirty="0"/>
          </a:p>
        </p:txBody>
      </p:sp>
      <p:sp>
        <p:nvSpPr>
          <p:cNvPr id="3" name="Content Placeholder 2"/>
          <p:cNvSpPr>
            <a:spLocks noGrp="1"/>
          </p:cNvSpPr>
          <p:nvPr>
            <p:ph idx="1"/>
          </p:nvPr>
        </p:nvSpPr>
        <p:spPr>
          <a:xfrm>
            <a:off x="609600" y="1524000"/>
            <a:ext cx="8077200" cy="4114800"/>
          </a:xfrm>
        </p:spPr>
        <p:txBody>
          <a:bodyPr>
            <a:noAutofit/>
          </a:bodyPr>
          <a:lstStyle/>
          <a:p>
            <a:pPr>
              <a:buFont typeface="Arial" panose="020B0604020202020204" pitchFamily="34" charset="0"/>
              <a:buChar char="•"/>
            </a:pPr>
            <a:r>
              <a:rPr lang="en-US" sz="2800" spc="100" dirty="0">
                <a:solidFill>
                  <a:schemeClr val="bg1">
                    <a:lumMod val="50000"/>
                  </a:schemeClr>
                </a:solidFill>
                <a:latin typeface="Arial" pitchFamily="34" charset="0"/>
                <a:cs typeface="Arial" pitchFamily="34" charset="0"/>
              </a:rPr>
              <a:t>Start meeting in open session.</a:t>
            </a:r>
          </a:p>
          <a:p>
            <a:pPr>
              <a:buFont typeface="Arial" panose="020B0604020202020204" pitchFamily="34" charset="0"/>
              <a:buChar char="•"/>
            </a:pPr>
            <a:r>
              <a:rPr lang="en-US" sz="2800" spc="100" dirty="0">
                <a:solidFill>
                  <a:schemeClr val="bg1">
                    <a:lumMod val="50000"/>
                  </a:schemeClr>
                </a:solidFill>
                <a:latin typeface="Arial" pitchFamily="34" charset="0"/>
                <a:cs typeface="Arial" pitchFamily="34" charset="0"/>
              </a:rPr>
              <a:t>Vote to close.</a:t>
            </a:r>
          </a:p>
          <a:p>
            <a:pPr>
              <a:buFont typeface="Arial" panose="020B0604020202020204" pitchFamily="34" charset="0"/>
              <a:buChar char="•"/>
            </a:pPr>
            <a:r>
              <a:rPr lang="en-US" sz="2800" spc="100" dirty="0">
                <a:solidFill>
                  <a:schemeClr val="bg1">
                    <a:lumMod val="50000"/>
                  </a:schemeClr>
                </a:solidFill>
                <a:latin typeface="Arial" pitchFamily="34" charset="0"/>
                <a:cs typeface="Arial" pitchFamily="34" charset="0"/>
              </a:rPr>
              <a:t>Cite to the specific exception(s) under section 2(c).</a:t>
            </a:r>
          </a:p>
          <a:p>
            <a:pPr>
              <a:buFont typeface="Arial" panose="020B0604020202020204" pitchFamily="34" charset="0"/>
              <a:buChar char="•"/>
            </a:pPr>
            <a:r>
              <a:rPr lang="en-US" sz="2800" spc="100" dirty="0">
                <a:solidFill>
                  <a:schemeClr val="bg1">
                    <a:lumMod val="50000"/>
                  </a:schemeClr>
                </a:solidFill>
                <a:latin typeface="Arial" pitchFamily="34" charset="0"/>
                <a:cs typeface="Arial" pitchFamily="34" charset="0"/>
              </a:rPr>
              <a:t>Vote of each member and specific exception(s) must be disclosed at time of vote and recorded in minutes.</a:t>
            </a:r>
          </a:p>
          <a:p>
            <a:pPr>
              <a:buFont typeface="Arial" panose="020B0604020202020204" pitchFamily="34" charset="0"/>
              <a:buChar char="•"/>
            </a:pPr>
            <a:r>
              <a:rPr lang="en-US" sz="2800" spc="100" dirty="0">
                <a:solidFill>
                  <a:schemeClr val="bg1">
                    <a:lumMod val="50000"/>
                  </a:schemeClr>
                </a:solidFill>
                <a:latin typeface="Arial" pitchFamily="34" charset="0"/>
                <a:cs typeface="Arial" pitchFamily="34" charset="0"/>
              </a:rPr>
              <a:t>Exclude the public and enter the closed session.</a:t>
            </a:r>
            <a:endParaRPr lang="en-US" spc="100" dirty="0">
              <a:solidFill>
                <a:schemeClr val="bg1">
                  <a:lumMod val="50000"/>
                </a:schemeClr>
              </a:solidFill>
              <a:latin typeface="Arial" pitchFamily="34" charset="0"/>
              <a:cs typeface="Arial" pitchFamily="34" charset="0"/>
            </a:endParaRPr>
          </a:p>
          <a:p>
            <a:pPr marL="0" indent="0">
              <a:buClrTx/>
              <a:buNone/>
            </a:pPr>
            <a:r>
              <a:rPr lang="en-US" sz="2800" spc="100" dirty="0">
                <a:solidFill>
                  <a:schemeClr val="accent6">
                    <a:lumMod val="75000"/>
                  </a:schemeClr>
                </a:solidFill>
                <a:latin typeface="Arial" pitchFamily="34" charset="0"/>
                <a:cs typeface="Arial" pitchFamily="34" charset="0"/>
              </a:rPr>
              <a:t>5 ILCS 120/2a</a:t>
            </a:r>
          </a:p>
          <a:p>
            <a:pPr>
              <a:buClrTx/>
              <a:buFont typeface="Wingdings" pitchFamily="2" charset="2"/>
              <a:buChar char="§"/>
            </a:pPr>
            <a:endParaRPr lang="en-US" spc="100" dirty="0">
              <a:solidFill>
                <a:schemeClr val="bg1"/>
              </a:solidFill>
              <a:latin typeface="Arial" pitchFamily="34" charset="0"/>
              <a:cs typeface="Arial" pitchFamily="34" charset="0"/>
            </a:endParaRPr>
          </a:p>
          <a:p>
            <a:pPr>
              <a:buNone/>
            </a:pPr>
            <a:endParaRPr lang="en-US" sz="2400" spc="100" dirty="0">
              <a:latin typeface="Arial" pitchFamily="34" charset="0"/>
              <a:cs typeface="Arial" pitchFamily="34" charset="0"/>
            </a:endParaRPr>
          </a:p>
        </p:txBody>
      </p:sp>
    </p:spTree>
    <p:extLst>
      <p:ext uri="{BB962C8B-B14F-4D97-AF65-F5344CB8AC3E}">
        <p14:creationId xmlns:p14="http://schemas.microsoft.com/office/powerpoint/2010/main" val="316498650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pc="100" dirty="0">
                <a:cs typeface="Arial" pitchFamily="34" charset="0"/>
              </a:rPr>
              <a:t>Closed Session</a:t>
            </a:r>
            <a:endParaRPr lang="en-US" dirty="0"/>
          </a:p>
        </p:txBody>
      </p:sp>
      <p:sp>
        <p:nvSpPr>
          <p:cNvPr id="3" name="Content Placeholder 2"/>
          <p:cNvSpPr>
            <a:spLocks noGrp="1"/>
          </p:cNvSpPr>
          <p:nvPr>
            <p:ph idx="1"/>
          </p:nvPr>
        </p:nvSpPr>
        <p:spPr>
          <a:xfrm>
            <a:off x="457200" y="1383225"/>
            <a:ext cx="8229600" cy="4709160"/>
          </a:xfrm>
        </p:spPr>
        <p:txBody>
          <a:bodyPr>
            <a:normAutofit/>
          </a:bodyPr>
          <a:lstStyle/>
          <a:p>
            <a:pPr>
              <a:buNone/>
            </a:pPr>
            <a:endParaRPr lang="en-US" sz="4000" dirty="0"/>
          </a:p>
          <a:p>
            <a:r>
              <a:rPr lang="en-US" sz="3200" dirty="0">
                <a:solidFill>
                  <a:schemeClr val="accent4">
                    <a:lumMod val="10000"/>
                  </a:schemeClr>
                </a:solidFill>
                <a:latin typeface="Arial" pitchFamily="34" charset="0"/>
                <a:cs typeface="Arial" pitchFamily="34" charset="0"/>
              </a:rPr>
              <a:t>Verbatim recording (must </a:t>
            </a:r>
            <a:r>
              <a:rPr lang="en-US" dirty="0">
                <a:solidFill>
                  <a:schemeClr val="accent4">
                    <a:lumMod val="10000"/>
                  </a:schemeClr>
                </a:solidFill>
                <a:latin typeface="Arial" pitchFamily="34" charset="0"/>
                <a:cs typeface="Arial" pitchFamily="34" charset="0"/>
              </a:rPr>
              <a:t>record by audio or video means</a:t>
            </a:r>
            <a:r>
              <a:rPr lang="en-US" sz="3200" dirty="0">
                <a:solidFill>
                  <a:schemeClr val="accent4">
                    <a:lumMod val="10000"/>
                  </a:schemeClr>
                </a:solidFill>
                <a:latin typeface="Arial" pitchFamily="34" charset="0"/>
                <a:cs typeface="Arial" pitchFamily="34" charset="0"/>
              </a:rPr>
              <a:t>).</a:t>
            </a:r>
          </a:p>
          <a:p>
            <a:endParaRPr lang="en-US" sz="3200" dirty="0">
              <a:solidFill>
                <a:schemeClr val="accent4">
                  <a:lumMod val="10000"/>
                </a:schemeClr>
              </a:solidFill>
              <a:latin typeface="Arial" pitchFamily="34" charset="0"/>
              <a:cs typeface="Arial" pitchFamily="34" charset="0"/>
            </a:endParaRPr>
          </a:p>
          <a:p>
            <a:r>
              <a:rPr lang="en-US" sz="3200" dirty="0">
                <a:solidFill>
                  <a:schemeClr val="accent4">
                    <a:lumMod val="10000"/>
                  </a:schemeClr>
                </a:solidFill>
                <a:latin typeface="Arial" pitchFamily="34" charset="0"/>
                <a:cs typeface="Arial" pitchFamily="34" charset="0"/>
              </a:rPr>
              <a:t>Must generate closed session minutes.</a:t>
            </a:r>
          </a:p>
          <a:p>
            <a:pPr marL="0" indent="0">
              <a:buNone/>
            </a:pPr>
            <a:endParaRPr lang="en-US" sz="3200" dirty="0">
              <a:solidFill>
                <a:schemeClr val="accent4">
                  <a:lumMod val="10000"/>
                </a:schemeClr>
              </a:solidFill>
              <a:latin typeface="Arial" pitchFamily="34" charset="0"/>
              <a:cs typeface="Arial" pitchFamily="34" charset="0"/>
            </a:endParaRPr>
          </a:p>
          <a:p>
            <a:r>
              <a:rPr lang="en-US" sz="3200" dirty="0">
                <a:solidFill>
                  <a:schemeClr val="accent2">
                    <a:lumMod val="75000"/>
                  </a:schemeClr>
                </a:solidFill>
                <a:latin typeface="Arial" pitchFamily="34" charset="0"/>
                <a:cs typeface="Arial" pitchFamily="34" charset="0"/>
              </a:rPr>
              <a:t>NO FINAL ACTION!!!</a:t>
            </a:r>
          </a:p>
          <a:p>
            <a:endParaRPr lang="en-US" sz="4000" dirty="0"/>
          </a:p>
          <a:p>
            <a:endParaRPr lang="en-US" sz="4000" dirty="0"/>
          </a:p>
        </p:txBody>
      </p:sp>
    </p:spTree>
    <p:extLst>
      <p:ext uri="{BB962C8B-B14F-4D97-AF65-F5344CB8AC3E}">
        <p14:creationId xmlns:p14="http://schemas.microsoft.com/office/powerpoint/2010/main" val="17648072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Employment Exception</a:t>
            </a:r>
          </a:p>
        </p:txBody>
      </p:sp>
      <p:sp>
        <p:nvSpPr>
          <p:cNvPr id="3" name="Content Placeholder 2"/>
          <p:cNvSpPr>
            <a:spLocks noGrp="1"/>
          </p:cNvSpPr>
          <p:nvPr>
            <p:ph idx="1"/>
          </p:nvPr>
        </p:nvSpPr>
        <p:spPr>
          <a:xfrm>
            <a:off x="457200" y="1295400"/>
            <a:ext cx="8229600" cy="5029199"/>
          </a:xfrm>
        </p:spPr>
        <p:txBody>
          <a:bodyPr/>
          <a:lstStyle/>
          <a:p>
            <a:pPr marL="0" indent="0">
              <a:buNone/>
            </a:pPr>
            <a:r>
              <a:rPr lang="en-US" sz="2400" dirty="0">
                <a:solidFill>
                  <a:schemeClr val="accent4">
                    <a:lumMod val="10000"/>
                  </a:schemeClr>
                </a:solidFill>
              </a:rPr>
              <a:t>A closed session may be held to consider the “appointment, employment, compensation, discipline, performance, or dismissal” of “</a:t>
            </a:r>
            <a:r>
              <a:rPr lang="en-US" sz="2400" b="1" i="1" dirty="0">
                <a:solidFill>
                  <a:schemeClr val="accent2">
                    <a:lumMod val="75000"/>
                  </a:schemeClr>
                </a:solidFill>
              </a:rPr>
              <a:t>specific </a:t>
            </a:r>
            <a:r>
              <a:rPr lang="en-US" sz="2400" dirty="0">
                <a:solidFill>
                  <a:schemeClr val="bg1">
                    <a:lumMod val="50000"/>
                  </a:schemeClr>
                </a:solidFill>
              </a:rPr>
              <a:t>employees,</a:t>
            </a:r>
            <a:r>
              <a:rPr lang="en-US" sz="2400" b="1" i="1" dirty="0">
                <a:solidFill>
                  <a:schemeClr val="accent2">
                    <a:lumMod val="75000"/>
                  </a:schemeClr>
                </a:solidFill>
              </a:rPr>
              <a:t> specific </a:t>
            </a:r>
            <a:r>
              <a:rPr lang="en-US" sz="2400" dirty="0">
                <a:solidFill>
                  <a:schemeClr val="bg1">
                    <a:lumMod val="50000"/>
                  </a:schemeClr>
                </a:solidFill>
              </a:rPr>
              <a:t>individuals who serve as independent contractors in a park, recreational, or educational setting, or </a:t>
            </a:r>
            <a:r>
              <a:rPr lang="en-US" sz="2400" b="1" i="1" dirty="0">
                <a:solidFill>
                  <a:schemeClr val="accent2">
                    <a:lumMod val="75000"/>
                  </a:schemeClr>
                </a:solidFill>
              </a:rPr>
              <a:t>specific</a:t>
            </a:r>
            <a:r>
              <a:rPr lang="en-US" sz="2400" dirty="0">
                <a:solidFill>
                  <a:schemeClr val="bg1">
                    <a:lumMod val="50000"/>
                  </a:schemeClr>
                </a:solidFill>
              </a:rPr>
              <a:t> volunteers of the public body or legal counsel for the public body, including hearing testimony on a complaint.” </a:t>
            </a:r>
          </a:p>
          <a:p>
            <a:pPr marL="0" indent="0">
              <a:buNone/>
            </a:pPr>
            <a:r>
              <a:rPr lang="en-US" sz="2400" dirty="0">
                <a:solidFill>
                  <a:schemeClr val="accent4">
                    <a:lumMod val="10000"/>
                  </a:schemeClr>
                </a:solidFill>
              </a:rPr>
              <a:t>5 ILCS 120/2(c)(1). </a:t>
            </a:r>
            <a:br>
              <a:rPr lang="en-US" sz="2400" dirty="0">
                <a:solidFill>
                  <a:schemeClr val="accent4">
                    <a:lumMod val="10000"/>
                  </a:schemeClr>
                </a:solidFill>
              </a:rPr>
            </a:br>
            <a:r>
              <a:rPr lang="en-US" sz="2400" dirty="0">
                <a:solidFill>
                  <a:schemeClr val="accent4">
                    <a:lumMod val="10000"/>
                  </a:schemeClr>
                </a:solidFill>
              </a:rPr>
              <a:t> </a:t>
            </a:r>
          </a:p>
          <a:p>
            <a:pPr marL="0" indent="0">
              <a:buNone/>
            </a:pPr>
            <a:r>
              <a:rPr lang="en-US" sz="2400" dirty="0">
                <a:solidFill>
                  <a:schemeClr val="accent4">
                    <a:lumMod val="10000"/>
                  </a:schemeClr>
                </a:solidFill>
              </a:rPr>
              <a:t>Must relate to </a:t>
            </a:r>
            <a:r>
              <a:rPr lang="en-US" sz="2400" b="1" i="1" dirty="0">
                <a:solidFill>
                  <a:schemeClr val="accent2">
                    <a:lumMod val="75000"/>
                  </a:schemeClr>
                </a:solidFill>
              </a:rPr>
              <a:t>specific individuals</a:t>
            </a:r>
            <a:r>
              <a:rPr lang="en-US" sz="2400" dirty="0">
                <a:solidFill>
                  <a:schemeClr val="accent4">
                    <a:lumMod val="10000"/>
                  </a:schemeClr>
                </a:solidFill>
              </a:rPr>
              <a:t>, not general budgetary matters. </a:t>
            </a:r>
            <a:r>
              <a:rPr lang="en-US" sz="2400" i="1" dirty="0">
                <a:solidFill>
                  <a:schemeClr val="accent4">
                    <a:lumMod val="10000"/>
                  </a:schemeClr>
                </a:solidFill>
              </a:rPr>
              <a:t>See, e.g.,</a:t>
            </a:r>
            <a:r>
              <a:rPr lang="en-US" sz="2400" dirty="0">
                <a:solidFill>
                  <a:schemeClr val="accent4">
                    <a:lumMod val="10000"/>
                  </a:schemeClr>
                </a:solidFill>
              </a:rPr>
              <a:t> Ill. Att’y Gen. Pub. Acc. Op. No. 15-007, issued September 16, 2015; Ill. Att’y Gen. Pub. Acc. Op. No. 18-012, issued October 2, 2018</a:t>
            </a:r>
          </a:p>
          <a:p>
            <a:pPr marL="0" indent="0">
              <a:buNone/>
            </a:pPr>
            <a:endParaRPr lang="en-US" dirty="0"/>
          </a:p>
        </p:txBody>
      </p:sp>
    </p:spTree>
    <p:extLst>
      <p:ext uri="{BB962C8B-B14F-4D97-AF65-F5344CB8AC3E}">
        <p14:creationId xmlns:p14="http://schemas.microsoft.com/office/powerpoint/2010/main" val="98105084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Litigation Exception</a:t>
            </a:r>
          </a:p>
        </p:txBody>
      </p:sp>
      <p:sp>
        <p:nvSpPr>
          <p:cNvPr id="3" name="Content Placeholder 2"/>
          <p:cNvSpPr>
            <a:spLocks noGrp="1"/>
          </p:cNvSpPr>
          <p:nvPr>
            <p:ph idx="1"/>
          </p:nvPr>
        </p:nvSpPr>
        <p:spPr>
          <a:xfrm>
            <a:off x="457200" y="1417638"/>
            <a:ext cx="8229600" cy="4708526"/>
          </a:xfrm>
        </p:spPr>
        <p:txBody>
          <a:bodyPr/>
          <a:lstStyle/>
          <a:p>
            <a:pPr marL="0" indent="0">
              <a:buNone/>
            </a:pPr>
            <a:r>
              <a:rPr lang="en-US" sz="2800" dirty="0">
                <a:solidFill>
                  <a:schemeClr val="bg1">
                    <a:lumMod val="50000"/>
                  </a:schemeClr>
                </a:solidFill>
              </a:rPr>
              <a:t>A closed meeting may be held to consider the “litigation, when an action against, affecting or on behalf of the particular public body has been filed and is </a:t>
            </a:r>
            <a:r>
              <a:rPr lang="en-US" sz="2800" b="1" dirty="0">
                <a:solidFill>
                  <a:schemeClr val="bg1">
                    <a:lumMod val="50000"/>
                  </a:schemeClr>
                </a:solidFill>
              </a:rPr>
              <a:t>pending</a:t>
            </a:r>
            <a:r>
              <a:rPr lang="en-US" sz="2800" dirty="0">
                <a:solidFill>
                  <a:schemeClr val="bg1">
                    <a:lumMod val="50000"/>
                  </a:schemeClr>
                </a:solidFill>
              </a:rPr>
              <a:t> before a court or administrative tribunal[.]”</a:t>
            </a:r>
          </a:p>
          <a:p>
            <a:pPr marL="0" indent="0">
              <a:buNone/>
            </a:pPr>
            <a:r>
              <a:rPr lang="en-US" sz="2800" dirty="0">
                <a:solidFill>
                  <a:schemeClr val="accent6">
                    <a:lumMod val="75000"/>
                  </a:schemeClr>
                </a:solidFill>
              </a:rPr>
              <a:t>5 ILCS 120/2(c)(11)</a:t>
            </a:r>
          </a:p>
          <a:p>
            <a:pPr marL="0" indent="0">
              <a:buNone/>
            </a:pPr>
            <a:r>
              <a:rPr lang="en-US" sz="2800" dirty="0">
                <a:solidFill>
                  <a:schemeClr val="bg1">
                    <a:lumMod val="50000"/>
                  </a:schemeClr>
                </a:solidFill>
              </a:rPr>
              <a:t>Discussion must be limited to the strategies, postures, theories, and possible consequences of the litigation itself. </a:t>
            </a:r>
            <a:r>
              <a:rPr lang="en-US" sz="2800" dirty="0">
                <a:solidFill>
                  <a:schemeClr val="accent6">
                    <a:lumMod val="75000"/>
                  </a:schemeClr>
                </a:solidFill>
              </a:rPr>
              <a:t>Ill. Att’y Gen. Op. No. 83-026, at 12-14.</a:t>
            </a:r>
          </a:p>
        </p:txBody>
      </p:sp>
    </p:spTree>
    <p:extLst>
      <p:ext uri="{BB962C8B-B14F-4D97-AF65-F5344CB8AC3E}">
        <p14:creationId xmlns:p14="http://schemas.microsoft.com/office/powerpoint/2010/main" val="4047704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Special Requirement for Threatened Litigation</a:t>
            </a:r>
          </a:p>
        </p:txBody>
      </p:sp>
      <p:sp>
        <p:nvSpPr>
          <p:cNvPr id="3" name="Content Placeholder 2"/>
          <p:cNvSpPr>
            <a:spLocks noGrp="1"/>
          </p:cNvSpPr>
          <p:nvPr>
            <p:ph idx="1"/>
          </p:nvPr>
        </p:nvSpPr>
        <p:spPr>
          <a:xfrm>
            <a:off x="381000" y="1676400"/>
            <a:ext cx="8458200" cy="4876800"/>
          </a:xfrm>
        </p:spPr>
        <p:txBody>
          <a:bodyPr/>
          <a:lstStyle/>
          <a:p>
            <a:pPr marL="0" indent="0">
              <a:buNone/>
            </a:pPr>
            <a:r>
              <a:rPr lang="en-US" sz="2400" dirty="0">
                <a:solidFill>
                  <a:schemeClr val="accent4">
                    <a:lumMod val="10000"/>
                  </a:schemeClr>
                </a:solidFill>
              </a:rPr>
              <a:t>Under same exception, may also enter closed session to discuss litigation that is </a:t>
            </a:r>
            <a:r>
              <a:rPr lang="en-US" sz="2400" b="1" dirty="0">
                <a:solidFill>
                  <a:schemeClr val="accent4">
                    <a:lumMod val="10000"/>
                  </a:schemeClr>
                </a:solidFill>
              </a:rPr>
              <a:t>probable or imminent</a:t>
            </a:r>
            <a:r>
              <a:rPr lang="en-US" sz="2400" dirty="0">
                <a:solidFill>
                  <a:schemeClr val="accent4">
                    <a:lumMod val="10000"/>
                  </a:schemeClr>
                </a:solidFill>
              </a:rPr>
              <a:t>:</a:t>
            </a:r>
            <a:endParaRPr lang="en-US" sz="2400" b="1" dirty="0">
              <a:solidFill>
                <a:schemeClr val="bg1">
                  <a:lumMod val="50000"/>
                </a:schemeClr>
              </a:solidFill>
            </a:endParaRPr>
          </a:p>
          <a:p>
            <a:r>
              <a:rPr lang="en-US" sz="2400" b="1" dirty="0">
                <a:solidFill>
                  <a:schemeClr val="bg1">
                    <a:lumMod val="50000"/>
                  </a:schemeClr>
                </a:solidFill>
              </a:rPr>
              <a:t>“If the litigation has not yet been filed, the public body must: (1) find that the litigation is probable or imminent; and (2) record and enter into the minutes the basis for that finding.</a:t>
            </a:r>
            <a:r>
              <a:rPr lang="en-US" sz="2400" dirty="0">
                <a:solidFill>
                  <a:schemeClr val="bg1">
                    <a:lumMod val="50000"/>
                  </a:schemeClr>
                </a:solidFill>
              </a:rPr>
              <a:t> Evidently, the legislature intended to prevent public bodies from using the distant possibility of litigation as a pretext for closing their meetings to the public." (Emphasis added.) </a:t>
            </a:r>
            <a:r>
              <a:rPr lang="en-US" sz="2400" i="1" dirty="0">
                <a:solidFill>
                  <a:schemeClr val="accent6">
                    <a:lumMod val="75000"/>
                  </a:schemeClr>
                </a:solidFill>
              </a:rPr>
              <a:t>Henry v. Anderson</a:t>
            </a:r>
            <a:r>
              <a:rPr lang="en-US" sz="2400" dirty="0">
                <a:solidFill>
                  <a:schemeClr val="accent6">
                    <a:lumMod val="75000"/>
                  </a:schemeClr>
                </a:solidFill>
              </a:rPr>
              <a:t>, 356 Ill. App. 3d 952, 956 (4th Dist. 2005).</a:t>
            </a:r>
          </a:p>
          <a:p>
            <a:r>
              <a:rPr lang="en-US" sz="2400" dirty="0">
                <a:solidFill>
                  <a:schemeClr val="bg1">
                    <a:lumMod val="50000"/>
                  </a:schemeClr>
                </a:solidFill>
              </a:rPr>
              <a:t>Failure to record basis in minutes is OMA violation. </a:t>
            </a:r>
            <a:r>
              <a:rPr lang="en-US" sz="2400" dirty="0">
                <a:solidFill>
                  <a:schemeClr val="accent6">
                    <a:lumMod val="75000"/>
                  </a:schemeClr>
                </a:solidFill>
              </a:rPr>
              <a:t>Ill. Att’y Gen. Pub. Acc. Op. No. 13-008, issued May 28, 2013</a:t>
            </a:r>
            <a:endParaRPr lang="en-US" sz="2400" dirty="0">
              <a:solidFill>
                <a:schemeClr val="bg1">
                  <a:lumMod val="50000"/>
                </a:schemeClr>
              </a:solidFill>
            </a:endParaRPr>
          </a:p>
          <a:p>
            <a:pPr marL="0" indent="0">
              <a:buNone/>
            </a:pPr>
            <a:endParaRPr lang="en-US" sz="2400" dirty="0">
              <a:solidFill>
                <a:schemeClr val="accent6">
                  <a:lumMod val="75000"/>
                </a:schemeClr>
              </a:solidFill>
            </a:endParaRPr>
          </a:p>
        </p:txBody>
      </p:sp>
    </p:spTree>
    <p:extLst>
      <p:ext uri="{BB962C8B-B14F-4D97-AF65-F5344CB8AC3E}">
        <p14:creationId xmlns:p14="http://schemas.microsoft.com/office/powerpoint/2010/main" val="172160401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533400" y="381000"/>
            <a:ext cx="8229600" cy="1066800"/>
          </a:xfrm>
        </p:spPr>
        <p:txBody>
          <a:bodyPr>
            <a:normAutofit/>
          </a:bodyPr>
          <a:lstStyle/>
          <a:p>
            <a:r>
              <a:rPr lang="en-US" dirty="0"/>
              <a:t>Ending Closed Session</a:t>
            </a:r>
          </a:p>
        </p:txBody>
      </p:sp>
      <p:sp>
        <p:nvSpPr>
          <p:cNvPr id="3" name="Content Placeholder 2"/>
          <p:cNvSpPr>
            <a:spLocks noGrp="1"/>
          </p:cNvSpPr>
          <p:nvPr>
            <p:ph idx="1"/>
          </p:nvPr>
        </p:nvSpPr>
        <p:spPr>
          <a:xfrm>
            <a:off x="513608" y="1371600"/>
            <a:ext cx="8229600" cy="5486400"/>
          </a:xfrm>
        </p:spPr>
        <p:txBody>
          <a:bodyPr>
            <a:normAutofit fontScale="25000" lnSpcReduction="20000"/>
          </a:bodyPr>
          <a:lstStyle/>
          <a:p>
            <a:pPr>
              <a:buNone/>
            </a:pPr>
            <a:r>
              <a:rPr lang="en-US" sz="3000" spc="100" dirty="0">
                <a:latin typeface="Arial" pitchFamily="34" charset="0"/>
                <a:cs typeface="Arial" pitchFamily="34" charset="0"/>
              </a:rPr>
              <a:t>	</a:t>
            </a:r>
            <a:r>
              <a:rPr lang="en-US" sz="4000" spc="100" dirty="0">
                <a:latin typeface="Arial" pitchFamily="34" charset="0"/>
                <a:cs typeface="Arial" pitchFamily="34" charset="0"/>
              </a:rPr>
              <a:t>	</a:t>
            </a:r>
            <a:r>
              <a:rPr lang="en-US" sz="11200" spc="100" dirty="0">
                <a:solidFill>
                  <a:schemeClr val="accent4">
                    <a:lumMod val="10000"/>
                  </a:schemeClr>
                </a:solidFill>
                <a:cs typeface="Arial" pitchFamily="34" charset="0"/>
              </a:rPr>
              <a:t>When returning to open session, a public body must:</a:t>
            </a:r>
          </a:p>
          <a:p>
            <a:pPr>
              <a:buNone/>
            </a:pPr>
            <a:endParaRPr lang="en-US" sz="11200" spc="100" dirty="0">
              <a:solidFill>
                <a:schemeClr val="accent4">
                  <a:lumMod val="10000"/>
                </a:schemeClr>
              </a:solidFill>
              <a:cs typeface="Arial" pitchFamily="34" charset="0"/>
            </a:endParaRPr>
          </a:p>
          <a:p>
            <a:pPr lvl="1">
              <a:buClr>
                <a:srgbClr val="0070C0"/>
              </a:buClr>
            </a:pPr>
            <a:r>
              <a:rPr lang="en-US" sz="11200" spc="100" dirty="0">
                <a:solidFill>
                  <a:schemeClr val="accent4">
                    <a:lumMod val="10000"/>
                  </a:schemeClr>
                </a:solidFill>
                <a:cs typeface="Arial" pitchFamily="34" charset="0"/>
              </a:rPr>
              <a:t>Vote to adjourn closed session and return to open session.</a:t>
            </a:r>
          </a:p>
          <a:p>
            <a:pPr lvl="1">
              <a:buClr>
                <a:srgbClr val="0070C0"/>
              </a:buClr>
            </a:pPr>
            <a:r>
              <a:rPr lang="en-US" sz="11200" spc="100" dirty="0">
                <a:solidFill>
                  <a:schemeClr val="accent4">
                    <a:lumMod val="10000"/>
                  </a:schemeClr>
                </a:solidFill>
                <a:cs typeface="Arial" pitchFamily="34" charset="0"/>
              </a:rPr>
              <a:t>Call meeting back to order. </a:t>
            </a:r>
          </a:p>
          <a:p>
            <a:pPr lvl="1">
              <a:buClr>
                <a:srgbClr val="0070C0"/>
              </a:buClr>
            </a:pPr>
            <a:r>
              <a:rPr lang="en-US" sz="11200" spc="100" dirty="0">
                <a:solidFill>
                  <a:schemeClr val="accent4">
                    <a:lumMod val="10000"/>
                  </a:schemeClr>
                </a:solidFill>
                <a:cs typeface="Arial" pitchFamily="34" charset="0"/>
              </a:rPr>
              <a:t>If final action is to be taken, </a:t>
            </a:r>
            <a:r>
              <a:rPr lang="en-US" sz="11200" b="1" spc="100" dirty="0">
                <a:solidFill>
                  <a:schemeClr val="accent4">
                    <a:lumMod val="10000"/>
                  </a:schemeClr>
                </a:solidFill>
                <a:cs typeface="Arial" pitchFamily="34" charset="0"/>
              </a:rPr>
              <a:t>must </a:t>
            </a:r>
            <a:r>
              <a:rPr lang="en-US" sz="11200" spc="100" dirty="0">
                <a:solidFill>
                  <a:schemeClr val="accent4">
                    <a:lumMod val="10000"/>
                  </a:schemeClr>
                </a:solidFill>
                <a:cs typeface="Arial" pitchFamily="34" charset="0"/>
              </a:rPr>
              <a:t>be preceded by a public recital of the nature of the matter and other information informing the public of the business being conducted.</a:t>
            </a:r>
          </a:p>
          <a:p>
            <a:pPr lvl="2">
              <a:buClr>
                <a:srgbClr val="0070C0"/>
              </a:buClr>
            </a:pPr>
            <a:r>
              <a:rPr lang="en-US" sz="10800" dirty="0">
                <a:solidFill>
                  <a:schemeClr val="accent4">
                    <a:lumMod val="10000"/>
                  </a:schemeClr>
                </a:solidFill>
                <a:latin typeface="Arial" pitchFamily="34" charset="0"/>
                <a:cs typeface="Arial" pitchFamily="34" charset="0"/>
              </a:rPr>
              <a:t>Any final action items must have been already listed on agenda.</a:t>
            </a:r>
            <a:endParaRPr lang="en-US" sz="10800" spc="100" dirty="0">
              <a:solidFill>
                <a:schemeClr val="accent4">
                  <a:lumMod val="10000"/>
                </a:schemeClr>
              </a:solidFill>
              <a:cs typeface="Arial" pitchFamily="34" charset="0"/>
            </a:endParaRPr>
          </a:p>
          <a:p>
            <a:pPr lvl="1">
              <a:buNone/>
            </a:pPr>
            <a:r>
              <a:rPr lang="en-US" sz="11200" spc="100" dirty="0">
                <a:solidFill>
                  <a:schemeClr val="accent2">
                    <a:lumMod val="75000"/>
                  </a:schemeClr>
                </a:solidFill>
                <a:cs typeface="Arial" pitchFamily="34" charset="0"/>
              </a:rPr>
              <a:t>5 ILCS 120/2(e)</a:t>
            </a:r>
            <a:br>
              <a:rPr lang="en-US" sz="11200" spc="100" dirty="0">
                <a:latin typeface="Arial" pitchFamily="34" charset="0"/>
                <a:cs typeface="Arial" pitchFamily="34" charset="0"/>
              </a:rPr>
            </a:br>
            <a:endParaRPr lang="en-US" sz="11200" spc="100" dirty="0">
              <a:latin typeface="Arial" pitchFamily="34" charset="0"/>
              <a:cs typeface="Arial" pitchFamily="34" charset="0"/>
            </a:endParaRPr>
          </a:p>
        </p:txBody>
      </p:sp>
    </p:spTree>
    <p:extLst>
      <p:ext uri="{BB962C8B-B14F-4D97-AF65-F5344CB8AC3E}">
        <p14:creationId xmlns:p14="http://schemas.microsoft.com/office/powerpoint/2010/main" val="405361104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p:txBody>
          <a:bodyPr>
            <a:normAutofit/>
          </a:bodyPr>
          <a:lstStyle/>
          <a:p>
            <a:r>
              <a:rPr lang="en-US" b="1" spc="100" dirty="0">
                <a:solidFill>
                  <a:srgbClr val="FF6600"/>
                </a:solidFill>
                <a:cs typeface="Arial" pitchFamily="34" charset="0"/>
              </a:rPr>
              <a:t>Closed Session Minutes</a:t>
            </a:r>
            <a:endParaRPr lang="en-US" b="1" dirty="0">
              <a:solidFill>
                <a:srgbClr val="FF6600"/>
              </a:solidFill>
            </a:endParaRPr>
          </a:p>
        </p:txBody>
      </p:sp>
      <p:sp>
        <p:nvSpPr>
          <p:cNvPr id="3" name="Content Placeholder 2"/>
          <p:cNvSpPr>
            <a:spLocks noGrp="1"/>
          </p:cNvSpPr>
          <p:nvPr>
            <p:ph idx="1"/>
          </p:nvPr>
        </p:nvSpPr>
        <p:spPr>
          <a:xfrm>
            <a:off x="457200" y="1524000"/>
            <a:ext cx="8458200" cy="4525963"/>
          </a:xfrm>
        </p:spPr>
        <p:txBody>
          <a:bodyPr>
            <a:normAutofit fontScale="92500" lnSpcReduction="10000"/>
          </a:bodyPr>
          <a:lstStyle/>
          <a:p>
            <a:pPr>
              <a:buClrTx/>
              <a:buFont typeface="Arial" panose="020B0604020202020204" pitchFamily="34" charset="0"/>
              <a:buChar char="•"/>
            </a:pPr>
            <a:r>
              <a:rPr lang="en-US" sz="2400" spc="100" dirty="0">
                <a:solidFill>
                  <a:schemeClr val="accent4">
                    <a:lumMod val="10000"/>
                  </a:schemeClr>
                </a:solidFill>
                <a:cs typeface="Arial" pitchFamily="34" charset="0"/>
              </a:rPr>
              <a:t>Minutes of closed session are exempt from disclosure under section 7(1)(l) of FOIA </a:t>
            </a:r>
            <a:r>
              <a:rPr lang="en-US" sz="2400" spc="100" dirty="0">
                <a:solidFill>
                  <a:schemeClr val="accent6">
                    <a:lumMod val="75000"/>
                  </a:schemeClr>
                </a:solidFill>
                <a:cs typeface="Arial" pitchFamily="34" charset="0"/>
              </a:rPr>
              <a:t>(5 ILCS 140/7(1)(l))</a:t>
            </a:r>
            <a:r>
              <a:rPr lang="en-US" sz="2400" spc="100" dirty="0">
                <a:solidFill>
                  <a:schemeClr val="accent4">
                    <a:lumMod val="10000"/>
                  </a:schemeClr>
                </a:solidFill>
                <a:cs typeface="Arial" pitchFamily="34" charset="0"/>
              </a:rPr>
              <a:t> unless the public body votes to make them available.</a:t>
            </a:r>
          </a:p>
          <a:p>
            <a:pPr>
              <a:buClrTx/>
              <a:buFont typeface="Arial" panose="020B0604020202020204" pitchFamily="34" charset="0"/>
              <a:buChar char="•"/>
            </a:pPr>
            <a:endParaRPr lang="en-US" sz="1000" spc="100" dirty="0">
              <a:solidFill>
                <a:schemeClr val="accent4">
                  <a:lumMod val="10000"/>
                </a:schemeClr>
              </a:solidFill>
              <a:cs typeface="Arial" pitchFamily="34" charset="0"/>
            </a:endParaRPr>
          </a:p>
          <a:p>
            <a:pPr>
              <a:buClrTx/>
              <a:buFont typeface="Arial" panose="020B0604020202020204" pitchFamily="34" charset="0"/>
              <a:buChar char="•"/>
            </a:pPr>
            <a:r>
              <a:rPr lang="en-US" sz="2400" spc="100" dirty="0">
                <a:solidFill>
                  <a:schemeClr val="accent4">
                    <a:lumMod val="10000"/>
                  </a:schemeClr>
                </a:solidFill>
                <a:cs typeface="Arial" pitchFamily="34" charset="0"/>
              </a:rPr>
              <a:t>Closed session minutes must be reviewed at least twice a year to determine whether the need for confidentiality still exists.  </a:t>
            </a:r>
            <a:r>
              <a:rPr lang="en-US" sz="2400" spc="100" dirty="0">
                <a:solidFill>
                  <a:schemeClr val="accent6">
                    <a:lumMod val="75000"/>
                  </a:schemeClr>
                </a:solidFill>
                <a:cs typeface="Arial" pitchFamily="34" charset="0"/>
              </a:rPr>
              <a:t>5 ILCS 120/2.06(d)</a:t>
            </a:r>
          </a:p>
          <a:p>
            <a:pPr>
              <a:buClrTx/>
              <a:buFont typeface="Arial" panose="020B0604020202020204" pitchFamily="34" charset="0"/>
              <a:buChar char="•"/>
            </a:pPr>
            <a:endParaRPr lang="en-US" sz="1000" spc="100" dirty="0">
              <a:solidFill>
                <a:schemeClr val="accent6">
                  <a:lumMod val="75000"/>
                </a:schemeClr>
              </a:solidFill>
              <a:cs typeface="Arial" pitchFamily="34" charset="0"/>
            </a:endParaRPr>
          </a:p>
          <a:p>
            <a:pPr>
              <a:buClrTx/>
              <a:buFont typeface="Arial" panose="020B0604020202020204" pitchFamily="34" charset="0"/>
              <a:buChar char="•"/>
            </a:pPr>
            <a:r>
              <a:rPr lang="en-US" sz="2400" spc="100" dirty="0">
                <a:solidFill>
                  <a:schemeClr val="accent4">
                    <a:lumMod val="10000"/>
                  </a:schemeClr>
                </a:solidFill>
                <a:cs typeface="Arial" pitchFamily="34" charset="0"/>
              </a:rPr>
              <a:t>OMA specifically allows access to closed session minutes (and verbatim recordings) to duly elected or appointed officials of the public body. </a:t>
            </a:r>
            <a:r>
              <a:rPr lang="en-US" sz="2400" spc="100" dirty="0">
                <a:solidFill>
                  <a:schemeClr val="accent6">
                    <a:lumMod val="75000"/>
                  </a:schemeClr>
                </a:solidFill>
                <a:cs typeface="Arial" pitchFamily="34" charset="0"/>
              </a:rPr>
              <a:t>5 ILCS 120/2.06(e),(f)</a:t>
            </a:r>
            <a:br>
              <a:rPr lang="en-US" sz="2400" spc="100" dirty="0">
                <a:solidFill>
                  <a:schemeClr val="accent6">
                    <a:lumMod val="75000"/>
                  </a:schemeClr>
                </a:solidFill>
                <a:cs typeface="Arial" pitchFamily="34" charset="0"/>
              </a:rPr>
            </a:br>
            <a:endParaRPr lang="en-US" sz="1000" spc="100" dirty="0">
              <a:solidFill>
                <a:schemeClr val="accent6">
                  <a:lumMod val="75000"/>
                </a:schemeClr>
              </a:solidFill>
              <a:cs typeface="Arial" pitchFamily="34" charset="0"/>
            </a:endParaRPr>
          </a:p>
          <a:p>
            <a:pPr>
              <a:buClrTx/>
              <a:buFont typeface="Arial" panose="020B0604020202020204" pitchFamily="34" charset="0"/>
              <a:buChar char="•"/>
            </a:pPr>
            <a:r>
              <a:rPr lang="en-US" sz="2400" b="1" spc="100" dirty="0">
                <a:solidFill>
                  <a:schemeClr val="bg1">
                    <a:lumMod val="50000"/>
                  </a:schemeClr>
                </a:solidFill>
                <a:cs typeface="Arial" pitchFamily="34" charset="0"/>
              </a:rPr>
              <a:t>Approval of closed session minutes is a final action that must occur in open session.</a:t>
            </a:r>
            <a:r>
              <a:rPr lang="en-US" sz="2400" spc="100" dirty="0">
                <a:solidFill>
                  <a:schemeClr val="bg1">
                    <a:lumMod val="50000"/>
                  </a:schemeClr>
                </a:solidFill>
                <a:cs typeface="Arial" pitchFamily="34" charset="0"/>
              </a:rPr>
              <a:t> Ill. Att’y Gen. PAC Req. Rev. Ltr. 55838, issued September 13, 2019. </a:t>
            </a:r>
          </a:p>
        </p:txBody>
      </p:sp>
    </p:spTree>
    <p:extLst>
      <p:ext uri="{BB962C8B-B14F-4D97-AF65-F5344CB8AC3E}">
        <p14:creationId xmlns:p14="http://schemas.microsoft.com/office/powerpoint/2010/main" val="987281403"/>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Right to Record Meeting</a:t>
            </a:r>
          </a:p>
        </p:txBody>
      </p:sp>
      <p:sp>
        <p:nvSpPr>
          <p:cNvPr id="3" name="Content Placeholder 2"/>
          <p:cNvSpPr>
            <a:spLocks noGrp="1"/>
          </p:cNvSpPr>
          <p:nvPr>
            <p:ph idx="1"/>
          </p:nvPr>
        </p:nvSpPr>
        <p:spPr>
          <a:xfrm>
            <a:off x="609600" y="1676400"/>
            <a:ext cx="8229600" cy="4525963"/>
          </a:xfrm>
        </p:spPr>
        <p:txBody>
          <a:bodyPr/>
          <a:lstStyle/>
          <a:p>
            <a:pPr marL="0" indent="0">
              <a:buNone/>
            </a:pPr>
            <a:r>
              <a:rPr lang="en-US" sz="2800" dirty="0"/>
              <a:t>	</a:t>
            </a:r>
            <a:r>
              <a:rPr lang="en-US" sz="2800" dirty="0">
                <a:solidFill>
                  <a:schemeClr val="accent4">
                    <a:lumMod val="10000"/>
                  </a:schemeClr>
                </a:solidFill>
              </a:rPr>
              <a:t>Section 2.05 of OMA provides </a:t>
            </a:r>
            <a:r>
              <a:rPr lang="en-US" sz="2800" b="1" dirty="0">
                <a:solidFill>
                  <a:schemeClr val="accent4">
                    <a:lumMod val="10000"/>
                  </a:schemeClr>
                </a:solidFill>
              </a:rPr>
              <a:t>any person </a:t>
            </a:r>
            <a:r>
              <a:rPr lang="en-US" sz="2800" dirty="0">
                <a:solidFill>
                  <a:schemeClr val="accent4">
                    <a:lumMod val="10000"/>
                  </a:schemeClr>
                </a:solidFill>
              </a:rPr>
              <a:t>the right to record a meeting, subject only to reasonable rules of the authority holding the meeting.  Because OMA specifically provides that meetings may be recorded, a public body would have a steep burden to overcome to show that </a:t>
            </a:r>
            <a:r>
              <a:rPr lang="en-US" sz="2800" i="1" dirty="0">
                <a:solidFill>
                  <a:schemeClr val="accent4">
                    <a:lumMod val="10000"/>
                  </a:schemeClr>
                </a:solidFill>
              </a:rPr>
              <a:t>any</a:t>
            </a:r>
            <a:r>
              <a:rPr lang="en-US" sz="2800" dirty="0">
                <a:solidFill>
                  <a:schemeClr val="accent4">
                    <a:lumMod val="10000"/>
                  </a:schemeClr>
                </a:solidFill>
              </a:rPr>
              <a:t> rule or policy requiring advance notice is reasonable. </a:t>
            </a:r>
            <a:endParaRPr lang="en-US" dirty="0">
              <a:solidFill>
                <a:schemeClr val="accent4">
                  <a:lumMod val="10000"/>
                </a:schemeClr>
              </a:solidFill>
            </a:endParaRPr>
          </a:p>
          <a:p>
            <a:pPr marL="0" indent="0">
              <a:buNone/>
            </a:pPr>
            <a:r>
              <a:rPr lang="en-US" sz="2400" i="1" dirty="0">
                <a:solidFill>
                  <a:schemeClr val="accent6">
                    <a:lumMod val="75000"/>
                  </a:schemeClr>
                </a:solidFill>
              </a:rPr>
              <a:t>See</a:t>
            </a:r>
            <a:r>
              <a:rPr lang="en-US" sz="2400" dirty="0">
                <a:solidFill>
                  <a:schemeClr val="accent6">
                    <a:lumMod val="75000"/>
                  </a:schemeClr>
                </a:solidFill>
              </a:rPr>
              <a:t> Ill. Att'y Gen. Pub. Acc. Op. No. 16-014, issued December 28, 2016.</a:t>
            </a:r>
          </a:p>
          <a:p>
            <a:endParaRPr lang="en-US" dirty="0"/>
          </a:p>
        </p:txBody>
      </p:sp>
    </p:spTree>
    <p:extLst>
      <p:ext uri="{BB962C8B-B14F-4D97-AF65-F5344CB8AC3E}">
        <p14:creationId xmlns:p14="http://schemas.microsoft.com/office/powerpoint/2010/main" val="90376462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0635" y="304800"/>
            <a:ext cx="8229600" cy="1828800"/>
          </a:xfrm>
        </p:spPr>
        <p:txBody>
          <a:bodyPr/>
          <a:lstStyle/>
          <a:p>
            <a:r>
              <a:rPr lang="en-US" sz="4000" dirty="0"/>
              <a:t>Right to Address Public Officials</a:t>
            </a:r>
          </a:p>
        </p:txBody>
      </p:sp>
      <p:sp>
        <p:nvSpPr>
          <p:cNvPr id="3" name="Content Placeholder 2"/>
          <p:cNvSpPr>
            <a:spLocks noGrp="1"/>
          </p:cNvSpPr>
          <p:nvPr>
            <p:ph idx="1"/>
          </p:nvPr>
        </p:nvSpPr>
        <p:spPr>
          <a:xfrm>
            <a:off x="440635" y="2133600"/>
            <a:ext cx="8229600" cy="3763964"/>
          </a:xfrm>
        </p:spPr>
        <p:txBody>
          <a:bodyPr/>
          <a:lstStyle/>
          <a:p>
            <a:pPr marL="457200" lvl="1" indent="0">
              <a:buNone/>
            </a:pPr>
            <a:r>
              <a:rPr lang="en-US" sz="2400" dirty="0">
                <a:latin typeface="Lucida Bright" panose="02040602050505020304" pitchFamily="18" charset="0"/>
              </a:rPr>
              <a:t>	</a:t>
            </a:r>
            <a:r>
              <a:rPr lang="en-US" sz="3200" dirty="0">
                <a:solidFill>
                  <a:schemeClr val="accent4">
                    <a:lumMod val="10000"/>
                  </a:schemeClr>
                </a:solidFill>
              </a:rPr>
              <a:t>“Any person shall be permitted an opportunity to address public officials under the rules established and recorded by the public body.”</a:t>
            </a:r>
          </a:p>
          <a:p>
            <a:pPr marL="457200" lvl="1" indent="0">
              <a:buNone/>
            </a:pPr>
            <a:endParaRPr lang="en-US" sz="3200" dirty="0">
              <a:solidFill>
                <a:schemeClr val="accent4">
                  <a:lumMod val="10000"/>
                </a:schemeClr>
              </a:solidFill>
              <a:latin typeface="Lucida Bright" panose="02040602050505020304" pitchFamily="18" charset="0"/>
            </a:endParaRPr>
          </a:p>
          <a:p>
            <a:pPr marL="457200" lvl="1" indent="0">
              <a:buNone/>
            </a:pPr>
            <a:r>
              <a:rPr lang="en-US" sz="3200" dirty="0">
                <a:solidFill>
                  <a:schemeClr val="accent2">
                    <a:lumMod val="75000"/>
                  </a:schemeClr>
                </a:solidFill>
              </a:rPr>
              <a:t>5 ILCS 120/2.06(g)</a:t>
            </a:r>
          </a:p>
        </p:txBody>
      </p:sp>
    </p:spTree>
    <p:extLst>
      <p:ext uri="{BB962C8B-B14F-4D97-AF65-F5344CB8AC3E}">
        <p14:creationId xmlns:p14="http://schemas.microsoft.com/office/powerpoint/2010/main" val="31821996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normAutofit fontScale="90000"/>
          </a:bodyPr>
          <a:lstStyle/>
          <a:p>
            <a:r>
              <a:rPr lang="en-US" dirty="0"/>
              <a:t>What is a Public Record?</a:t>
            </a:r>
            <a:br>
              <a:rPr lang="en-US" dirty="0"/>
            </a:br>
            <a:r>
              <a:rPr lang="en-US" dirty="0"/>
              <a:t>Emails and Texts</a:t>
            </a:r>
          </a:p>
        </p:txBody>
      </p:sp>
      <p:sp>
        <p:nvSpPr>
          <p:cNvPr id="3" name="Content Placeholder 2"/>
          <p:cNvSpPr>
            <a:spLocks noGrp="1"/>
          </p:cNvSpPr>
          <p:nvPr>
            <p:ph idx="1"/>
          </p:nvPr>
        </p:nvSpPr>
        <p:spPr>
          <a:xfrm>
            <a:off x="457200" y="2057400"/>
            <a:ext cx="8229600" cy="4525963"/>
          </a:xfrm>
        </p:spPr>
        <p:txBody>
          <a:bodyPr/>
          <a:lstStyle/>
          <a:p>
            <a:r>
              <a:rPr lang="en-US" sz="3600" dirty="0">
                <a:solidFill>
                  <a:schemeClr val="bg1">
                    <a:lumMod val="50000"/>
                  </a:schemeClr>
                </a:solidFill>
                <a:latin typeface="Arial" pitchFamily="34" charset="0"/>
                <a:cs typeface="Arial" pitchFamily="34" charset="0"/>
              </a:rPr>
              <a:t>Electronic correspondence is subject to FOIA if it </a:t>
            </a:r>
            <a:r>
              <a:rPr lang="en-US" sz="3600" b="1" i="1" dirty="0">
                <a:solidFill>
                  <a:schemeClr val="bg1">
                    <a:lumMod val="50000"/>
                  </a:schemeClr>
                </a:solidFill>
                <a:latin typeface="Arial" pitchFamily="34" charset="0"/>
                <a:cs typeface="Arial" pitchFamily="34" charset="0"/>
              </a:rPr>
              <a:t>pertains to the transaction of public business</a:t>
            </a:r>
            <a:r>
              <a:rPr lang="en-US" sz="3600" dirty="0">
                <a:solidFill>
                  <a:schemeClr val="bg1">
                    <a:lumMod val="50000"/>
                  </a:schemeClr>
                </a:solidFill>
                <a:latin typeface="Arial" pitchFamily="34" charset="0"/>
                <a:cs typeface="Arial" pitchFamily="34" charset="0"/>
              </a:rPr>
              <a:t>.</a:t>
            </a:r>
          </a:p>
          <a:p>
            <a:r>
              <a:rPr lang="en-US" sz="3600" dirty="0">
                <a:solidFill>
                  <a:schemeClr val="bg1">
                    <a:lumMod val="50000"/>
                  </a:schemeClr>
                </a:solidFill>
                <a:latin typeface="Arial" pitchFamily="34" charset="0"/>
                <a:cs typeface="Arial" pitchFamily="34" charset="0"/>
              </a:rPr>
              <a:t>Even if sent on personal devices (texts on cell phones paid for by employee) or to/from personal email accounts.</a:t>
            </a:r>
            <a:r>
              <a:rPr lang="en-US" sz="2800" dirty="0">
                <a:solidFill>
                  <a:schemeClr val="bg1">
                    <a:lumMod val="50000"/>
                  </a:schemeClr>
                </a:solidFill>
                <a:latin typeface="Arial" pitchFamily="34" charset="0"/>
                <a:cs typeface="Arial" pitchFamily="34" charset="0"/>
              </a:rPr>
              <a:t> </a:t>
            </a:r>
            <a:endParaRPr lang="en-US" sz="2400" kern="1200" dirty="0">
              <a:solidFill>
                <a:schemeClr val="bg1">
                  <a:lumMod val="50000"/>
                </a:schemeClr>
              </a:solidFill>
              <a:latin typeface="Arial" charset="0"/>
            </a:endParaRPr>
          </a:p>
          <a:p>
            <a:endParaRPr lang="en-US" dirty="0"/>
          </a:p>
        </p:txBody>
      </p:sp>
    </p:spTree>
    <p:extLst>
      <p:ext uri="{BB962C8B-B14F-4D97-AF65-F5344CB8AC3E}">
        <p14:creationId xmlns:p14="http://schemas.microsoft.com/office/powerpoint/2010/main" val="71842559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7543800" cy="1219200"/>
          </a:xfrm>
        </p:spPr>
        <p:txBody>
          <a:bodyPr>
            <a:normAutofit/>
          </a:bodyPr>
          <a:lstStyle/>
          <a:p>
            <a:r>
              <a:rPr lang="en-US" b="1" dirty="0">
                <a:solidFill>
                  <a:srgbClr val="FF6600"/>
                </a:solidFill>
              </a:rPr>
              <a:t>Public Comment Rules</a:t>
            </a:r>
          </a:p>
        </p:txBody>
      </p:sp>
      <p:sp>
        <p:nvSpPr>
          <p:cNvPr id="3" name="Content Placeholder 2"/>
          <p:cNvSpPr>
            <a:spLocks noGrp="1"/>
          </p:cNvSpPr>
          <p:nvPr>
            <p:ph idx="1"/>
          </p:nvPr>
        </p:nvSpPr>
        <p:spPr>
          <a:xfrm>
            <a:off x="174885" y="1600200"/>
            <a:ext cx="8588115" cy="5105400"/>
          </a:xfrm>
        </p:spPr>
        <p:txBody>
          <a:bodyPr>
            <a:normAutofit fontScale="32500" lnSpcReduction="20000"/>
          </a:bodyPr>
          <a:lstStyle/>
          <a:p>
            <a:pPr marL="137160" lvl="1" indent="0">
              <a:buClr>
                <a:schemeClr val="tx1">
                  <a:shade val="95000"/>
                </a:schemeClr>
              </a:buClr>
              <a:buSzPct val="65000"/>
              <a:buNone/>
            </a:pPr>
            <a:r>
              <a:rPr lang="en-US" sz="5100" spc="100" dirty="0">
                <a:latin typeface="Arial" pitchFamily="34" charset="0"/>
                <a:cs typeface="Arial" pitchFamily="34" charset="0"/>
              </a:rPr>
              <a:t>	</a:t>
            </a:r>
            <a:r>
              <a:rPr lang="en-US" sz="8600" spc="100" dirty="0">
                <a:solidFill>
                  <a:schemeClr val="bg1">
                    <a:lumMod val="50000"/>
                  </a:schemeClr>
                </a:solidFill>
                <a:latin typeface="Arial" pitchFamily="34" charset="0"/>
                <a:cs typeface="Arial" pitchFamily="34" charset="0"/>
              </a:rPr>
              <a:t>Public bodies must establish rules governing that right. Those rules should be aimed </a:t>
            </a:r>
            <a:r>
              <a:rPr lang="en-US" sz="8600" dirty="0">
                <a:solidFill>
                  <a:schemeClr val="bg1">
                    <a:lumMod val="50000"/>
                  </a:schemeClr>
                </a:solidFill>
              </a:rPr>
              <a:t>encouraging, rather than discouraging public participation and </a:t>
            </a:r>
            <a:r>
              <a:rPr lang="en-US" sz="8600" spc="100" dirty="0">
                <a:solidFill>
                  <a:schemeClr val="bg1">
                    <a:lumMod val="50000"/>
                  </a:schemeClr>
                </a:solidFill>
                <a:latin typeface="Arial" pitchFamily="34" charset="0"/>
                <a:cs typeface="Arial" pitchFamily="34" charset="0"/>
              </a:rPr>
              <a:t>may generally include:</a:t>
            </a:r>
          </a:p>
          <a:p>
            <a:pPr marL="137160" lvl="1" indent="0">
              <a:buClr>
                <a:schemeClr val="tx1">
                  <a:shade val="95000"/>
                </a:schemeClr>
              </a:buClr>
              <a:buSzPct val="65000"/>
              <a:buNone/>
            </a:pPr>
            <a:endParaRPr lang="en-US" sz="8600" spc="100" dirty="0">
              <a:solidFill>
                <a:schemeClr val="bg1">
                  <a:lumMod val="50000"/>
                </a:schemeClr>
              </a:solidFill>
              <a:latin typeface="Arial" pitchFamily="34" charset="0"/>
              <a:cs typeface="Arial" pitchFamily="34" charset="0"/>
            </a:endParaRPr>
          </a:p>
          <a:p>
            <a:pPr marL="822960" lvl="1" indent="-685800">
              <a:buSzPct val="65000"/>
              <a:buFont typeface="Arial" panose="020B0604020202020204" pitchFamily="34" charset="0"/>
              <a:buChar char="•"/>
            </a:pPr>
            <a:r>
              <a:rPr lang="en-US" sz="8600" spc="100" dirty="0">
                <a:solidFill>
                  <a:schemeClr val="bg1">
                    <a:lumMod val="50000"/>
                  </a:schemeClr>
                </a:solidFill>
                <a:latin typeface="Arial" pitchFamily="34" charset="0"/>
                <a:cs typeface="Arial" pitchFamily="34" charset="0"/>
              </a:rPr>
              <a:t>Reasonable time limits on comments;</a:t>
            </a:r>
          </a:p>
          <a:p>
            <a:pPr marL="822960" lvl="1" indent="-685800">
              <a:buSzPct val="65000"/>
              <a:buFont typeface="Arial" panose="020B0604020202020204" pitchFamily="34" charset="0"/>
              <a:buChar char="•"/>
            </a:pPr>
            <a:r>
              <a:rPr lang="en-US" sz="8600" spc="100" dirty="0">
                <a:solidFill>
                  <a:schemeClr val="bg1">
                    <a:lumMod val="50000"/>
                  </a:schemeClr>
                </a:solidFill>
                <a:latin typeface="Arial" pitchFamily="34" charset="0"/>
                <a:cs typeface="Arial" pitchFamily="34" charset="0"/>
              </a:rPr>
              <a:t>Setting aside a specific portion of the meeting for public comments;</a:t>
            </a:r>
          </a:p>
          <a:p>
            <a:pPr marL="822960" lvl="1" indent="-685800">
              <a:buSzPct val="65000"/>
              <a:buFont typeface="Arial" panose="020B0604020202020204" pitchFamily="34" charset="0"/>
              <a:buChar char="•"/>
            </a:pPr>
            <a:r>
              <a:rPr lang="en-US" sz="8600" spc="100" dirty="0">
                <a:solidFill>
                  <a:schemeClr val="bg1">
                    <a:lumMod val="50000"/>
                  </a:schemeClr>
                </a:solidFill>
                <a:latin typeface="Arial" pitchFamily="34" charset="0"/>
                <a:cs typeface="Arial" pitchFamily="34" charset="0"/>
              </a:rPr>
              <a:t>Other matters relating to decorum and procedure.</a:t>
            </a:r>
          </a:p>
          <a:p>
            <a:pPr marL="822960" lvl="1" indent="-685800">
              <a:buClr>
                <a:schemeClr val="tx1">
                  <a:shade val="95000"/>
                </a:schemeClr>
              </a:buClr>
              <a:buSzPct val="65000"/>
              <a:buFont typeface="Arial" panose="020B0604020202020204" pitchFamily="34" charset="0"/>
              <a:buChar char="•"/>
            </a:pPr>
            <a:endParaRPr lang="en-US" sz="8600" spc="100" dirty="0">
              <a:solidFill>
                <a:schemeClr val="bg1">
                  <a:lumMod val="50000"/>
                </a:schemeClr>
              </a:solidFill>
              <a:latin typeface="Arial" pitchFamily="34" charset="0"/>
              <a:cs typeface="Arial" pitchFamily="34" charset="0"/>
            </a:endParaRPr>
          </a:p>
          <a:p>
            <a:pPr marL="137160" lvl="1" indent="0">
              <a:buClr>
                <a:schemeClr val="tx1">
                  <a:shade val="95000"/>
                </a:schemeClr>
              </a:buClr>
              <a:buSzPct val="65000"/>
              <a:buNone/>
            </a:pPr>
            <a:endParaRPr lang="en-US" sz="8600" spc="100" dirty="0">
              <a:solidFill>
                <a:schemeClr val="bg1">
                  <a:lumMod val="50000"/>
                </a:schemeClr>
              </a:solidFill>
              <a:latin typeface="Arial" pitchFamily="34" charset="0"/>
              <a:cs typeface="Arial" pitchFamily="34" charset="0"/>
            </a:endParaRPr>
          </a:p>
          <a:p>
            <a:pPr marL="594360" lvl="1" indent="-457200">
              <a:buClr>
                <a:schemeClr val="tx1">
                  <a:shade val="95000"/>
                </a:schemeClr>
              </a:buClr>
              <a:buSzPct val="65000"/>
              <a:buFont typeface="Arial" panose="020B0604020202020204" pitchFamily="34" charset="0"/>
              <a:buChar char="•"/>
            </a:pPr>
            <a:endParaRPr lang="en-US" sz="3200" spc="100" dirty="0">
              <a:solidFill>
                <a:schemeClr val="bg1">
                  <a:lumMod val="50000"/>
                </a:schemeClr>
              </a:solidFill>
              <a:latin typeface="Arial" pitchFamily="34" charset="0"/>
              <a:cs typeface="Arial" pitchFamily="34" charset="0"/>
            </a:endParaRPr>
          </a:p>
        </p:txBody>
      </p:sp>
    </p:spTree>
    <p:extLst>
      <p:ext uri="{BB962C8B-B14F-4D97-AF65-F5344CB8AC3E}">
        <p14:creationId xmlns:p14="http://schemas.microsoft.com/office/powerpoint/2010/main" val="1368435959"/>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81000"/>
            <a:ext cx="8229600" cy="1295400"/>
          </a:xfrm>
        </p:spPr>
        <p:txBody>
          <a:bodyPr/>
          <a:lstStyle/>
          <a:p>
            <a:r>
              <a:rPr lang="en-US" b="1" dirty="0">
                <a:solidFill>
                  <a:srgbClr val="FF6600"/>
                </a:solidFill>
              </a:rPr>
              <a:t>PAC Review of Rules </a:t>
            </a:r>
            <a:br>
              <a:rPr lang="en-US" b="1" dirty="0">
                <a:solidFill>
                  <a:srgbClr val="FF6600"/>
                </a:solidFill>
              </a:rPr>
            </a:br>
            <a:r>
              <a:rPr lang="en-US" b="1" dirty="0">
                <a:solidFill>
                  <a:srgbClr val="FF6600"/>
                </a:solidFill>
              </a:rPr>
              <a:t>Governing Public Comment</a:t>
            </a:r>
          </a:p>
        </p:txBody>
      </p:sp>
      <p:sp>
        <p:nvSpPr>
          <p:cNvPr id="3" name="Content Placeholder 2"/>
          <p:cNvSpPr>
            <a:spLocks noGrp="1"/>
          </p:cNvSpPr>
          <p:nvPr>
            <p:ph idx="1"/>
          </p:nvPr>
        </p:nvSpPr>
        <p:spPr>
          <a:xfrm>
            <a:off x="457200" y="2057400"/>
            <a:ext cx="8229600" cy="4373564"/>
          </a:xfrm>
        </p:spPr>
        <p:txBody>
          <a:bodyPr/>
          <a:lstStyle/>
          <a:p>
            <a:pPr>
              <a:buFont typeface="Arial" panose="020B0604020202020204" pitchFamily="34" charset="0"/>
              <a:buChar char="•"/>
            </a:pPr>
            <a:r>
              <a:rPr lang="en-US" sz="2800" dirty="0">
                <a:solidFill>
                  <a:schemeClr val="accent4">
                    <a:lumMod val="10000"/>
                  </a:schemeClr>
                </a:solidFill>
              </a:rPr>
              <a:t>May not require speakers to state their home addresses prior to speaking. Ill. Att’y Gen. Pub. Acc. Op. No. 14-009, issued September 4, 2014, at 7.</a:t>
            </a:r>
          </a:p>
          <a:p>
            <a:pPr>
              <a:buFont typeface="Arial" panose="020B0604020202020204" pitchFamily="34" charset="0"/>
              <a:buChar char="•"/>
            </a:pPr>
            <a:r>
              <a:rPr lang="en-US" sz="2800" dirty="0">
                <a:solidFill>
                  <a:schemeClr val="accent4">
                    <a:lumMod val="10000"/>
                  </a:schemeClr>
                </a:solidFill>
              </a:rPr>
              <a:t>May not require intended speakers to provide five days advance written notice to address county board. Ill. Att’y Gen. Pub. Acc. Op. No.14-012, issued September 30, 2014, at 6.</a:t>
            </a:r>
          </a:p>
          <a:p>
            <a:pPr>
              <a:buFont typeface="Arial" panose="020B0604020202020204" pitchFamily="34" charset="0"/>
              <a:buChar char="•"/>
            </a:pPr>
            <a:endParaRPr lang="en-US" sz="2400" dirty="0">
              <a:solidFill>
                <a:schemeClr val="accent4">
                  <a:lumMod val="10000"/>
                </a:schemeClr>
              </a:solidFill>
            </a:endParaRPr>
          </a:p>
        </p:txBody>
      </p:sp>
    </p:spTree>
    <p:extLst>
      <p:ext uri="{BB962C8B-B14F-4D97-AF65-F5344CB8AC3E}">
        <p14:creationId xmlns:p14="http://schemas.microsoft.com/office/powerpoint/2010/main" val="96778688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990600"/>
          </a:xfrm>
        </p:spPr>
        <p:txBody>
          <a:bodyPr/>
          <a:lstStyle/>
          <a:p>
            <a:br>
              <a:rPr lang="en-US" dirty="0">
                <a:solidFill>
                  <a:srgbClr val="FF0000"/>
                </a:solidFill>
              </a:rPr>
            </a:br>
            <a:r>
              <a:rPr lang="en-US" sz="4000" b="1" dirty="0">
                <a:solidFill>
                  <a:srgbClr val="FF6600"/>
                </a:solidFill>
              </a:rPr>
              <a:t>Rules Found to Violate OMA</a:t>
            </a:r>
            <a:br>
              <a:rPr lang="en-US" dirty="0">
                <a:solidFill>
                  <a:srgbClr val="FF0000"/>
                </a:solidFill>
              </a:rPr>
            </a:br>
            <a:endParaRPr lang="en-US" dirty="0">
              <a:solidFill>
                <a:srgbClr val="FF0000"/>
              </a:solidFill>
            </a:endParaRPr>
          </a:p>
        </p:txBody>
      </p:sp>
      <p:sp>
        <p:nvSpPr>
          <p:cNvPr id="3" name="Content Placeholder 2"/>
          <p:cNvSpPr>
            <a:spLocks noGrp="1"/>
          </p:cNvSpPr>
          <p:nvPr>
            <p:ph idx="1"/>
          </p:nvPr>
        </p:nvSpPr>
        <p:spPr>
          <a:xfrm>
            <a:off x="482600" y="1600200"/>
            <a:ext cx="8229600" cy="4068763"/>
          </a:xfrm>
        </p:spPr>
        <p:txBody>
          <a:bodyPr/>
          <a:lstStyle/>
          <a:p>
            <a:pPr>
              <a:buFont typeface="Arial" panose="020B0604020202020204" pitchFamily="34" charset="0"/>
              <a:buChar char="•"/>
            </a:pPr>
            <a:r>
              <a:rPr lang="en-US" sz="2800" dirty="0">
                <a:solidFill>
                  <a:schemeClr val="accent4">
                    <a:lumMod val="10000"/>
                  </a:schemeClr>
                </a:solidFill>
              </a:rPr>
              <a:t>Ill. Att’y Gen. PAC Req. Rev. Ltr. 45349, issued March 16, 2017 (45-day limitation rule).</a:t>
            </a:r>
          </a:p>
          <a:p>
            <a:pPr>
              <a:buFont typeface="Arial" panose="020B0604020202020204" pitchFamily="34" charset="0"/>
              <a:buChar char="•"/>
            </a:pPr>
            <a:r>
              <a:rPr lang="en-US" sz="2800" dirty="0">
                <a:solidFill>
                  <a:schemeClr val="accent4">
                    <a:lumMod val="10000"/>
                  </a:schemeClr>
                </a:solidFill>
              </a:rPr>
              <a:t>Ill. Att’y Gen. PAC Req. Rev. Ltr. 38037, issued August 1, 2016 (rule limiting comment to agenda items).</a:t>
            </a:r>
          </a:p>
          <a:p>
            <a:pPr>
              <a:buFont typeface="Arial" panose="020B0604020202020204" pitchFamily="34" charset="0"/>
              <a:buChar char="•"/>
            </a:pPr>
            <a:r>
              <a:rPr lang="en-US" sz="2800" dirty="0">
                <a:solidFill>
                  <a:schemeClr val="accent4">
                    <a:lumMod val="10000"/>
                  </a:schemeClr>
                </a:solidFill>
              </a:rPr>
              <a:t>Ill. Att’y Gen. PAC Req. Rev. Ltr. 39069, issued April 5, 2016 (rule prohibiting “personal attacks against others” or “rude or slanderous remarks” overbroad and subject to arbitrary application).</a:t>
            </a:r>
          </a:p>
          <a:p>
            <a:pPr marL="0" indent="0">
              <a:buNone/>
            </a:pPr>
            <a:endParaRPr lang="en-US" sz="2800" dirty="0">
              <a:solidFill>
                <a:schemeClr val="accent4">
                  <a:lumMod val="10000"/>
                </a:schemeClr>
              </a:solidFill>
            </a:endParaRPr>
          </a:p>
          <a:p>
            <a:pPr marL="0" indent="0">
              <a:buNone/>
            </a:pPr>
            <a:endParaRPr lang="en-US" sz="2800" dirty="0">
              <a:solidFill>
                <a:schemeClr val="accent4">
                  <a:lumMod val="10000"/>
                </a:schemeClr>
              </a:solidFill>
            </a:endParaRPr>
          </a:p>
        </p:txBody>
      </p:sp>
    </p:spTree>
    <p:extLst>
      <p:ext uri="{BB962C8B-B14F-4D97-AF65-F5344CB8AC3E}">
        <p14:creationId xmlns:p14="http://schemas.microsoft.com/office/powerpoint/2010/main" val="75628434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457200"/>
            <a:ext cx="8382000" cy="1524000"/>
          </a:xfrm>
        </p:spPr>
        <p:txBody>
          <a:bodyPr/>
          <a:lstStyle/>
          <a:p>
            <a:r>
              <a:rPr lang="en-US" sz="3600" b="1" dirty="0">
                <a:solidFill>
                  <a:srgbClr val="FF6600"/>
                </a:solidFill>
              </a:rPr>
              <a:t>Public Comment at Remote Meetings</a:t>
            </a:r>
          </a:p>
        </p:txBody>
      </p:sp>
      <p:sp>
        <p:nvSpPr>
          <p:cNvPr id="3" name="Content Placeholder 2"/>
          <p:cNvSpPr>
            <a:spLocks noGrp="1"/>
          </p:cNvSpPr>
          <p:nvPr>
            <p:ph idx="1"/>
          </p:nvPr>
        </p:nvSpPr>
        <p:spPr>
          <a:xfrm>
            <a:off x="457200" y="2057400"/>
            <a:ext cx="8229600" cy="3459164"/>
          </a:xfrm>
        </p:spPr>
        <p:txBody>
          <a:bodyPr>
            <a:normAutofit/>
          </a:bodyPr>
          <a:lstStyle/>
          <a:p>
            <a:r>
              <a:rPr lang="en-US" sz="2800" dirty="0">
                <a:solidFill>
                  <a:schemeClr val="bg1">
                    <a:lumMod val="50000"/>
                  </a:schemeClr>
                </a:solidFill>
              </a:rPr>
              <a:t>Public must still be allowed to address the public body during remote meetings  (Section 2.06(g)).</a:t>
            </a:r>
          </a:p>
          <a:p>
            <a:endParaRPr lang="en-US" sz="2800" dirty="0">
              <a:solidFill>
                <a:schemeClr val="bg1">
                  <a:lumMod val="50000"/>
                </a:schemeClr>
              </a:solidFill>
            </a:endParaRPr>
          </a:p>
          <a:p>
            <a:r>
              <a:rPr lang="en-US" sz="2800" dirty="0">
                <a:solidFill>
                  <a:schemeClr val="bg1">
                    <a:lumMod val="50000"/>
                  </a:schemeClr>
                </a:solidFill>
              </a:rPr>
              <a:t>Public bodies encouraged to allow multiple alternative methods such as call-in numbers, web-based links, and reading aloud e-mailed comments to facilitate public participation.</a:t>
            </a:r>
          </a:p>
          <a:p>
            <a:pPr marL="0" indent="0">
              <a:buNone/>
            </a:pPr>
            <a:endParaRPr lang="en-US" dirty="0"/>
          </a:p>
        </p:txBody>
      </p:sp>
    </p:spTree>
    <p:extLst>
      <p:ext uri="{BB962C8B-B14F-4D97-AF65-F5344CB8AC3E}">
        <p14:creationId xmlns:p14="http://schemas.microsoft.com/office/powerpoint/2010/main" val="2187332045"/>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Review of OMA Violations</a:t>
            </a:r>
          </a:p>
        </p:txBody>
      </p:sp>
      <p:sp>
        <p:nvSpPr>
          <p:cNvPr id="3" name="Content Placeholder 2"/>
          <p:cNvSpPr>
            <a:spLocks noGrp="1"/>
          </p:cNvSpPr>
          <p:nvPr>
            <p:ph idx="1"/>
          </p:nvPr>
        </p:nvSpPr>
        <p:spPr>
          <a:xfrm>
            <a:off x="533400" y="1371600"/>
            <a:ext cx="8229600" cy="4525963"/>
          </a:xfrm>
        </p:spPr>
        <p:txBody>
          <a:bodyPr/>
          <a:lstStyle/>
          <a:p>
            <a:pPr marL="0" indent="0">
              <a:buNone/>
            </a:pPr>
            <a:r>
              <a:rPr lang="en-US" dirty="0">
                <a:solidFill>
                  <a:schemeClr val="bg1">
                    <a:lumMod val="50000"/>
                  </a:schemeClr>
                </a:solidFill>
              </a:rPr>
              <a:t>Any person may file a Request for Review with the Public Access Counselor within 60 days of discovery of the alleged violation.</a:t>
            </a:r>
          </a:p>
          <a:p>
            <a:pPr marL="0" indent="0">
              <a:buNone/>
            </a:pPr>
            <a:r>
              <a:rPr lang="en-US" dirty="0">
                <a:solidFill>
                  <a:schemeClr val="accent6">
                    <a:lumMod val="75000"/>
                  </a:schemeClr>
                </a:solidFill>
              </a:rPr>
              <a:t>5 ILCS 120/3.5</a:t>
            </a:r>
          </a:p>
          <a:p>
            <a:pPr marL="0" indent="0">
              <a:buNone/>
            </a:pPr>
            <a:r>
              <a:rPr lang="en-US" dirty="0">
                <a:solidFill>
                  <a:schemeClr val="bg1">
                    <a:lumMod val="50000"/>
                  </a:schemeClr>
                </a:solidFill>
              </a:rPr>
              <a:t>Any person, including the State’s Attorney of the county, may bring a civil action in the circuit court where the alleged noncompliance has or is about to occur.</a:t>
            </a:r>
          </a:p>
          <a:p>
            <a:pPr marL="0" indent="0">
              <a:buNone/>
            </a:pPr>
            <a:r>
              <a:rPr lang="en-US" dirty="0">
                <a:solidFill>
                  <a:schemeClr val="accent6">
                    <a:lumMod val="75000"/>
                  </a:schemeClr>
                </a:solidFill>
              </a:rPr>
              <a:t>5 ILCS 120/3</a:t>
            </a:r>
          </a:p>
        </p:txBody>
      </p:sp>
    </p:spTree>
    <p:extLst>
      <p:ext uri="{BB962C8B-B14F-4D97-AF65-F5344CB8AC3E}">
        <p14:creationId xmlns:p14="http://schemas.microsoft.com/office/powerpoint/2010/main" val="409103283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PAC Review Process</a:t>
            </a:r>
          </a:p>
        </p:txBody>
      </p:sp>
      <p:sp>
        <p:nvSpPr>
          <p:cNvPr id="3" name="Content Placeholder 2"/>
          <p:cNvSpPr>
            <a:spLocks noGrp="1"/>
          </p:cNvSpPr>
          <p:nvPr>
            <p:ph idx="1"/>
          </p:nvPr>
        </p:nvSpPr>
        <p:spPr>
          <a:xfrm>
            <a:off x="609600" y="1397760"/>
            <a:ext cx="8534400" cy="4525963"/>
          </a:xfrm>
        </p:spPr>
        <p:txBody>
          <a:bodyPr/>
          <a:lstStyle/>
          <a:p>
            <a:r>
              <a:rPr lang="en-US" dirty="0">
                <a:solidFill>
                  <a:schemeClr val="bg1">
                    <a:lumMod val="50000"/>
                  </a:schemeClr>
                </a:solidFill>
              </a:rPr>
              <a:t>Determine whether further action is warranted</a:t>
            </a:r>
          </a:p>
          <a:p>
            <a:r>
              <a:rPr lang="en-US" dirty="0">
                <a:solidFill>
                  <a:schemeClr val="bg1">
                    <a:lumMod val="50000"/>
                  </a:schemeClr>
                </a:solidFill>
              </a:rPr>
              <a:t>If unfounded, advise public body and requester, no further action.</a:t>
            </a:r>
          </a:p>
          <a:p>
            <a:r>
              <a:rPr lang="en-US" dirty="0">
                <a:solidFill>
                  <a:schemeClr val="bg1">
                    <a:lumMod val="50000"/>
                  </a:schemeClr>
                </a:solidFill>
              </a:rPr>
              <a:t>Otherwise, send Request for Review to public body and request response; requester has opportunity to reply.</a:t>
            </a:r>
          </a:p>
          <a:p>
            <a:r>
              <a:rPr lang="en-US" dirty="0">
                <a:solidFill>
                  <a:schemeClr val="bg1">
                    <a:lumMod val="50000"/>
                  </a:schemeClr>
                </a:solidFill>
              </a:rPr>
              <a:t>Follow up with additional questions as necessary.</a:t>
            </a:r>
          </a:p>
        </p:txBody>
      </p:sp>
    </p:spTree>
    <p:extLst>
      <p:ext uri="{BB962C8B-B14F-4D97-AF65-F5344CB8AC3E}">
        <p14:creationId xmlns:p14="http://schemas.microsoft.com/office/powerpoint/2010/main" val="2198792271"/>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Possible OMA Resolutions</a:t>
            </a:r>
          </a:p>
        </p:txBody>
      </p:sp>
      <p:sp>
        <p:nvSpPr>
          <p:cNvPr id="3" name="Content Placeholder 2"/>
          <p:cNvSpPr>
            <a:spLocks noGrp="1"/>
          </p:cNvSpPr>
          <p:nvPr>
            <p:ph idx="1"/>
          </p:nvPr>
        </p:nvSpPr>
        <p:spPr>
          <a:xfrm>
            <a:off x="457200" y="1417638"/>
            <a:ext cx="8229600" cy="4525963"/>
          </a:xfrm>
        </p:spPr>
        <p:txBody>
          <a:bodyPr>
            <a:normAutofit/>
          </a:bodyPr>
          <a:lstStyle/>
          <a:p>
            <a:pPr marL="0" indent="0">
              <a:buNone/>
            </a:pPr>
            <a:r>
              <a:rPr lang="en-US" sz="3000" dirty="0">
                <a:solidFill>
                  <a:schemeClr val="bg1">
                    <a:lumMod val="50000"/>
                  </a:schemeClr>
                </a:solidFill>
              </a:rPr>
              <a:t>If the Public Access Bureau finds that an OMA violation has occurred, it may, depending on the violation, direct the public body to:</a:t>
            </a:r>
          </a:p>
          <a:p>
            <a:r>
              <a:rPr lang="en-US" sz="3000" dirty="0">
                <a:solidFill>
                  <a:schemeClr val="bg1">
                    <a:lumMod val="50000"/>
                  </a:schemeClr>
                </a:solidFill>
              </a:rPr>
              <a:t>Release closed session recording and minutes;</a:t>
            </a:r>
          </a:p>
          <a:p>
            <a:r>
              <a:rPr lang="en-US" sz="3000" dirty="0">
                <a:solidFill>
                  <a:schemeClr val="bg1">
                    <a:lumMod val="50000"/>
                  </a:schemeClr>
                </a:solidFill>
              </a:rPr>
              <a:t>Instruct the public body to re-vote on a matter; and/or</a:t>
            </a:r>
          </a:p>
          <a:p>
            <a:r>
              <a:rPr lang="en-US" sz="3000" dirty="0">
                <a:solidFill>
                  <a:schemeClr val="bg1">
                    <a:lumMod val="50000"/>
                  </a:schemeClr>
                </a:solidFill>
              </a:rPr>
              <a:t>Instruct the public body on how to avoid future violations.</a:t>
            </a:r>
          </a:p>
        </p:txBody>
      </p:sp>
    </p:spTree>
    <p:extLst>
      <p:ext uri="{BB962C8B-B14F-4D97-AF65-F5344CB8AC3E}">
        <p14:creationId xmlns:p14="http://schemas.microsoft.com/office/powerpoint/2010/main" val="409340993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8600"/>
            <a:ext cx="8229600" cy="1143000"/>
          </a:xfrm>
        </p:spPr>
        <p:txBody>
          <a:bodyPr/>
          <a:lstStyle/>
          <a:p>
            <a:r>
              <a:rPr lang="en-US" dirty="0"/>
              <a:t>PAC Review Process</a:t>
            </a:r>
          </a:p>
        </p:txBody>
      </p:sp>
      <p:sp>
        <p:nvSpPr>
          <p:cNvPr id="3" name="Content Placeholder 2"/>
          <p:cNvSpPr>
            <a:spLocks noGrp="1"/>
          </p:cNvSpPr>
          <p:nvPr>
            <p:ph idx="1"/>
          </p:nvPr>
        </p:nvSpPr>
        <p:spPr>
          <a:xfrm>
            <a:off x="533400" y="1676400"/>
            <a:ext cx="8153400" cy="4449764"/>
          </a:xfrm>
        </p:spPr>
        <p:txBody>
          <a:bodyPr/>
          <a:lstStyle/>
          <a:p>
            <a:r>
              <a:rPr lang="en-US" dirty="0">
                <a:solidFill>
                  <a:schemeClr val="accent4">
                    <a:lumMod val="10000"/>
                  </a:schemeClr>
                </a:solidFill>
              </a:rPr>
              <a:t>Determine whether further action is warranted.</a:t>
            </a:r>
          </a:p>
          <a:p>
            <a:r>
              <a:rPr lang="en-US" dirty="0">
                <a:solidFill>
                  <a:schemeClr val="accent4">
                    <a:lumMod val="10000"/>
                  </a:schemeClr>
                </a:solidFill>
              </a:rPr>
              <a:t>If unfounded, advise public body and requester, no further action.</a:t>
            </a:r>
          </a:p>
          <a:p>
            <a:r>
              <a:rPr lang="en-US" dirty="0">
                <a:solidFill>
                  <a:schemeClr val="accent4">
                    <a:lumMod val="10000"/>
                  </a:schemeClr>
                </a:solidFill>
              </a:rPr>
              <a:t>Otherwise, send to public body and request records and response; requester has opportunity to reply.</a:t>
            </a:r>
          </a:p>
          <a:p>
            <a:r>
              <a:rPr lang="en-US" dirty="0">
                <a:solidFill>
                  <a:schemeClr val="accent4">
                    <a:lumMod val="10000"/>
                  </a:schemeClr>
                </a:solidFill>
              </a:rPr>
              <a:t>Follow up with additional questions as necessary.</a:t>
            </a:r>
          </a:p>
        </p:txBody>
      </p:sp>
    </p:spTree>
    <p:extLst>
      <p:ext uri="{BB962C8B-B14F-4D97-AF65-F5344CB8AC3E}">
        <p14:creationId xmlns:p14="http://schemas.microsoft.com/office/powerpoint/2010/main" val="568422548"/>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a:t>Resolution of </a:t>
            </a:r>
            <a:br>
              <a:rPr lang="en-US" sz="4000" dirty="0"/>
            </a:br>
            <a:r>
              <a:rPr lang="en-US" sz="4000" dirty="0"/>
              <a:t>Requests for Review</a:t>
            </a:r>
          </a:p>
        </p:txBody>
      </p:sp>
      <p:sp>
        <p:nvSpPr>
          <p:cNvPr id="3" name="Content Placeholder 2"/>
          <p:cNvSpPr>
            <a:spLocks noGrp="1"/>
          </p:cNvSpPr>
          <p:nvPr>
            <p:ph idx="1"/>
          </p:nvPr>
        </p:nvSpPr>
        <p:spPr/>
        <p:txBody>
          <a:bodyPr>
            <a:normAutofit/>
          </a:bodyPr>
          <a:lstStyle/>
          <a:p>
            <a:pPr marL="0" indent="0">
              <a:buNone/>
            </a:pPr>
            <a:r>
              <a:rPr lang="en-US" dirty="0">
                <a:solidFill>
                  <a:schemeClr val="accent4">
                    <a:lumMod val="10000"/>
                  </a:schemeClr>
                </a:solidFill>
              </a:rPr>
              <a:t>The Public Access Counselor may:</a:t>
            </a:r>
            <a:endParaRPr lang="en-US" sz="800" dirty="0">
              <a:solidFill>
                <a:schemeClr val="accent4">
                  <a:lumMod val="10000"/>
                </a:schemeClr>
              </a:solidFill>
            </a:endParaRPr>
          </a:p>
          <a:p>
            <a:pPr marL="0" indent="0">
              <a:buNone/>
            </a:pPr>
            <a:r>
              <a:rPr lang="en-US" sz="800" dirty="0">
                <a:solidFill>
                  <a:schemeClr val="accent4">
                    <a:lumMod val="10000"/>
                  </a:schemeClr>
                </a:solidFill>
              </a:rPr>
              <a:t>	</a:t>
            </a:r>
          </a:p>
          <a:p>
            <a:r>
              <a:rPr lang="en-US" sz="2800" dirty="0">
                <a:solidFill>
                  <a:schemeClr val="accent4">
                    <a:lumMod val="10000"/>
                  </a:schemeClr>
                </a:solidFill>
              </a:rPr>
              <a:t>Issue a binding opinion, which is subject to 	administrative review under section 11.5 of 	FOIA, or</a:t>
            </a:r>
          </a:p>
          <a:p>
            <a:endParaRPr lang="en-US" sz="800" dirty="0">
              <a:solidFill>
                <a:schemeClr val="accent4">
                  <a:lumMod val="10000"/>
                </a:schemeClr>
              </a:solidFill>
            </a:endParaRPr>
          </a:p>
          <a:p>
            <a:r>
              <a:rPr lang="en-US" sz="2800" dirty="0">
                <a:solidFill>
                  <a:schemeClr val="accent4">
                    <a:lumMod val="10000"/>
                  </a:schemeClr>
                </a:solidFill>
              </a:rPr>
              <a:t>Resolve a request for review by mediation or 	by a means other than the issuance of a 	binding opinion.  5 ILCS 140/9.5(f)</a:t>
            </a:r>
          </a:p>
          <a:p>
            <a:endParaRPr lang="en-US" sz="800" dirty="0">
              <a:solidFill>
                <a:schemeClr val="accent4">
                  <a:lumMod val="10000"/>
                </a:schemeClr>
              </a:solidFill>
            </a:endParaRPr>
          </a:p>
          <a:p>
            <a:r>
              <a:rPr lang="en-US" sz="2800" dirty="0">
                <a:solidFill>
                  <a:schemeClr val="accent4">
                    <a:lumMod val="10000"/>
                  </a:schemeClr>
                </a:solidFill>
              </a:rPr>
              <a:t>Other means – determination letter.</a:t>
            </a:r>
          </a:p>
        </p:txBody>
      </p:sp>
    </p:spTree>
    <p:extLst>
      <p:ext uri="{BB962C8B-B14F-4D97-AF65-F5344CB8AC3E}">
        <p14:creationId xmlns:p14="http://schemas.microsoft.com/office/powerpoint/2010/main" val="30676224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lstStyle/>
          <a:p>
            <a:r>
              <a:rPr lang="en-US" dirty="0"/>
              <a:t>Judicial Review</a:t>
            </a:r>
          </a:p>
        </p:txBody>
      </p:sp>
      <p:sp>
        <p:nvSpPr>
          <p:cNvPr id="3" name="Content Placeholder 2"/>
          <p:cNvSpPr>
            <a:spLocks noGrp="1"/>
          </p:cNvSpPr>
          <p:nvPr>
            <p:ph idx="1"/>
          </p:nvPr>
        </p:nvSpPr>
        <p:spPr>
          <a:xfrm>
            <a:off x="533400" y="1295400"/>
            <a:ext cx="8305800" cy="4800600"/>
          </a:xfrm>
        </p:spPr>
        <p:txBody>
          <a:bodyPr/>
          <a:lstStyle/>
          <a:p>
            <a:pPr marL="0" indent="0">
              <a:buNone/>
            </a:pPr>
            <a:r>
              <a:rPr lang="en-US" sz="2800" dirty="0"/>
              <a:t>	</a:t>
            </a:r>
            <a:r>
              <a:rPr lang="en-US" sz="2800" dirty="0">
                <a:solidFill>
                  <a:schemeClr val="accent4">
                    <a:lumMod val="10000"/>
                  </a:schemeClr>
                </a:solidFill>
              </a:rPr>
              <a:t>Any person denied access to inspect or copy any public record by a public body may file suit for injunctive or declaratory relief.</a:t>
            </a:r>
          </a:p>
          <a:p>
            <a:pPr marL="0" indent="0">
              <a:buNone/>
            </a:pPr>
            <a:r>
              <a:rPr lang="en-US" sz="2800" dirty="0">
                <a:solidFill>
                  <a:schemeClr val="accent4">
                    <a:lumMod val="10000"/>
                  </a:schemeClr>
                </a:solidFill>
              </a:rPr>
              <a:t>5 ILCS 140/11(a)</a:t>
            </a:r>
          </a:p>
          <a:p>
            <a:pPr marL="0" indent="0">
              <a:buNone/>
            </a:pPr>
            <a:endParaRPr lang="en-US" dirty="0">
              <a:solidFill>
                <a:schemeClr val="accent4">
                  <a:lumMod val="10000"/>
                </a:schemeClr>
              </a:solidFill>
            </a:endParaRPr>
          </a:p>
          <a:p>
            <a:pPr marL="0" indent="0">
              <a:buNone/>
            </a:pPr>
            <a:r>
              <a:rPr lang="en-US" sz="2800" dirty="0">
                <a:solidFill>
                  <a:schemeClr val="accent4">
                    <a:lumMod val="10000"/>
                  </a:schemeClr>
                </a:solidFill>
              </a:rPr>
              <a:t>	If the requester files suit under section 11 * * * the Public Access Counselor shall take no further action with respect to the request for review and shall so notify the public body.</a:t>
            </a:r>
          </a:p>
          <a:p>
            <a:pPr marL="0" indent="0">
              <a:buNone/>
            </a:pPr>
            <a:r>
              <a:rPr lang="en-US" sz="2800" dirty="0">
                <a:solidFill>
                  <a:schemeClr val="accent4">
                    <a:lumMod val="10000"/>
                  </a:schemeClr>
                </a:solidFill>
              </a:rPr>
              <a:t>5 ILCS 140/9.5(g)</a:t>
            </a:r>
          </a:p>
          <a:p>
            <a:endParaRPr lang="en-US" dirty="0">
              <a:solidFill>
                <a:schemeClr val="accent6">
                  <a:lumMod val="60000"/>
                  <a:lumOff val="40000"/>
                </a:schemeClr>
              </a:solidFill>
            </a:endParaRPr>
          </a:p>
        </p:txBody>
      </p:sp>
    </p:spTree>
    <p:extLst>
      <p:ext uri="{BB962C8B-B14F-4D97-AF65-F5344CB8AC3E}">
        <p14:creationId xmlns:p14="http://schemas.microsoft.com/office/powerpoint/2010/main" val="1332582727"/>
      </p:ext>
    </p:extLst>
  </p:cSld>
  <p:clrMapOvr>
    <a:masterClrMapping/>
  </p:clrMapOvr>
</p:sld>
</file>

<file path=ppt/theme/theme1.xml><?xml version="1.0" encoding="utf-8"?>
<a:theme xmlns:a="http://schemas.openxmlformats.org/drawingml/2006/main" name="6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21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0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3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5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4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19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27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28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29_Default Design">
  <a:themeElements>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Retrospect</Template>
  <TotalTime>9749</TotalTime>
  <Words>7392</Words>
  <Application>Microsoft Office PowerPoint</Application>
  <PresentationFormat>On-screen Show (4:3)</PresentationFormat>
  <Paragraphs>624</Paragraphs>
  <Slides>100</Slides>
  <Notes>79</Notes>
  <HiddenSlides>0</HiddenSlides>
  <MMClips>0</MMClips>
  <ScaleCrop>false</ScaleCrop>
  <HeadingPairs>
    <vt:vector size="6" baseType="variant">
      <vt:variant>
        <vt:lpstr>Fonts Used</vt:lpstr>
      </vt:variant>
      <vt:variant>
        <vt:i4>6</vt:i4>
      </vt:variant>
      <vt:variant>
        <vt:lpstr>Theme</vt:lpstr>
      </vt:variant>
      <vt:variant>
        <vt:i4>10</vt:i4>
      </vt:variant>
      <vt:variant>
        <vt:lpstr>Slide Titles</vt:lpstr>
      </vt:variant>
      <vt:variant>
        <vt:i4>100</vt:i4>
      </vt:variant>
    </vt:vector>
  </HeadingPairs>
  <TitlesOfParts>
    <vt:vector size="116" baseType="lpstr">
      <vt:lpstr>Arial</vt:lpstr>
      <vt:lpstr>Calibri</vt:lpstr>
      <vt:lpstr>Garamond</vt:lpstr>
      <vt:lpstr>Lucida Bright</vt:lpstr>
      <vt:lpstr>Lucida Handwriting</vt:lpstr>
      <vt:lpstr>Wingdings</vt:lpstr>
      <vt:lpstr>6_Default Design</vt:lpstr>
      <vt:lpstr>10_Default Design</vt:lpstr>
      <vt:lpstr>13_Default Design</vt:lpstr>
      <vt:lpstr>15_Default Design</vt:lpstr>
      <vt:lpstr>24_Default Design</vt:lpstr>
      <vt:lpstr>19_Default Design</vt:lpstr>
      <vt:lpstr>27_Default Design</vt:lpstr>
      <vt:lpstr>28_Default Design</vt:lpstr>
      <vt:lpstr>29_Default Design</vt:lpstr>
      <vt:lpstr>21_Default Design</vt:lpstr>
      <vt:lpstr>2021 Municipal Clerks of Illinois Institute    The Freedom of Information and  Open Meetings Acts:   Better Understanding and Compliance    October 12, 2021 Public Access Bureau Illinois Attorney General’s Office</vt:lpstr>
      <vt:lpstr>Public Access Counselor</vt:lpstr>
      <vt:lpstr>FOIA/OMA Training Requirement</vt:lpstr>
      <vt:lpstr>Alternative OMA Training</vt:lpstr>
      <vt:lpstr>PowerPoint Presentation</vt:lpstr>
      <vt:lpstr>The Purpose of FOIA</vt:lpstr>
      <vt:lpstr>Presumption of Openness</vt:lpstr>
      <vt:lpstr>Definition of “Public Records”</vt:lpstr>
      <vt:lpstr>What is a Public Record? Emails and Texts</vt:lpstr>
      <vt:lpstr>Emails and Texts Pertaining to Public Business are Subject to FOIA</vt:lpstr>
      <vt:lpstr>Emails and Texts Pertaining to Public Business are Subject to FOIA</vt:lpstr>
      <vt:lpstr>Explanations and Questions</vt:lpstr>
      <vt:lpstr>  Need Not Create Public Records  </vt:lpstr>
      <vt:lpstr>Compiling Information Is Not Creating New Records</vt:lpstr>
      <vt:lpstr>Designated Public Records</vt:lpstr>
      <vt:lpstr>PowerPoint Presentation</vt:lpstr>
      <vt:lpstr>PowerPoint Presentation</vt:lpstr>
      <vt:lpstr>FOIA Requests</vt:lpstr>
      <vt:lpstr>Time for Responding</vt:lpstr>
      <vt:lpstr>Failure to Respond</vt:lpstr>
      <vt:lpstr>FOIA Response</vt:lpstr>
      <vt:lpstr>FOIA Response, cont.</vt:lpstr>
      <vt:lpstr>Requests for Electronic Copies</vt:lpstr>
      <vt:lpstr>Records Maintained Online</vt:lpstr>
      <vt:lpstr>Unduly Burdensome Requests</vt:lpstr>
      <vt:lpstr>Unduly Burdensome - Examples</vt:lpstr>
      <vt:lpstr>PowerPoint Presentation</vt:lpstr>
      <vt:lpstr>Exemptions are  Narrowly Construed</vt:lpstr>
      <vt:lpstr>FOIA – Section 7(1)</vt:lpstr>
      <vt:lpstr>Section 7(1)(a)</vt:lpstr>
      <vt:lpstr>Section 7(1)(a) – Information Exempt Under Other Laws</vt:lpstr>
      <vt:lpstr>7(1)(b) – Private Information</vt:lpstr>
      <vt:lpstr>7(1)(b) – Private Information</vt:lpstr>
      <vt:lpstr>Private Information</vt:lpstr>
      <vt:lpstr>7(1)(c) – Personal Information</vt:lpstr>
      <vt:lpstr>7(1)(c) – Personal Information</vt:lpstr>
      <vt:lpstr>Exempt Personal Information</vt:lpstr>
      <vt:lpstr>7(1)(d) – Law Enforcement Exemptions</vt:lpstr>
      <vt:lpstr>7(1)(f) – Deliberative Process</vt:lpstr>
      <vt:lpstr>7(1)(l) – Closed Session Minutes</vt:lpstr>
      <vt:lpstr>7(1)(m) – Privileged Information</vt:lpstr>
      <vt:lpstr>7(1)(m) – Privileged Information</vt:lpstr>
      <vt:lpstr>7(1)(kk)</vt:lpstr>
      <vt:lpstr>Special Types of  Requesters and Requests</vt:lpstr>
      <vt:lpstr>Open Meetings Act 5 ILCS 120/1 et seq.</vt:lpstr>
      <vt:lpstr>OMA Public Policy</vt:lpstr>
      <vt:lpstr>What is a Public Body? See Section 1.02</vt:lpstr>
      <vt:lpstr>What Is Not Covered?</vt:lpstr>
      <vt:lpstr>Openness Required </vt:lpstr>
      <vt:lpstr>The Meeting</vt:lpstr>
      <vt:lpstr>Gathering</vt:lpstr>
      <vt:lpstr>Majority of a Quorum </vt:lpstr>
      <vt:lpstr>Purpose of “Discussing  Public Business”</vt:lpstr>
      <vt:lpstr>Meeting Locations</vt:lpstr>
      <vt:lpstr>Meeting Locations</vt:lpstr>
      <vt:lpstr>Attendance by Public Body Members</vt:lpstr>
      <vt:lpstr>Attendance by Other Means</vt:lpstr>
      <vt:lpstr>New OMA Section – Remote Meetings During Disasters</vt:lpstr>
      <vt:lpstr>Remote Meeting Conditions</vt:lpstr>
      <vt:lpstr>Text of New Section 7(e)</vt:lpstr>
      <vt:lpstr>Text of Section 7(e) (p.2) </vt:lpstr>
      <vt:lpstr>Text of Section 7(e) (p.3)</vt:lpstr>
      <vt:lpstr>Text of Subsection 7(e) (p.4)</vt:lpstr>
      <vt:lpstr>Questions Raised By July 23, 2021, Disaster Proclamation</vt:lpstr>
      <vt:lpstr>Are the Present Remote Meeting Requirements Permanent?</vt:lpstr>
      <vt:lpstr>Mask Mandates?</vt:lpstr>
      <vt:lpstr>Best Practices for Remote Meetings</vt:lpstr>
      <vt:lpstr>Advance Notice of Meetings </vt:lpstr>
      <vt:lpstr>Location of Notice</vt:lpstr>
      <vt:lpstr>Continuous Posting Requirement  </vt:lpstr>
      <vt:lpstr>Agenda Requirements</vt:lpstr>
      <vt:lpstr>“General Subject Matter”</vt:lpstr>
      <vt:lpstr>Final Action-Public Recital</vt:lpstr>
      <vt:lpstr>Final Action Must Be Open</vt:lpstr>
      <vt:lpstr>Meeting Minutes</vt:lpstr>
      <vt:lpstr>Meeting Minutes</vt:lpstr>
      <vt:lpstr>Approval and Posting of Minutes</vt:lpstr>
      <vt:lpstr>Exception to Open Deliberations</vt:lpstr>
      <vt:lpstr>Closed Session Exceptions</vt:lpstr>
      <vt:lpstr>Closed Session Exceptions</vt:lpstr>
      <vt:lpstr>Entering Closed Session</vt:lpstr>
      <vt:lpstr>Closed Session</vt:lpstr>
      <vt:lpstr>Employment Exception</vt:lpstr>
      <vt:lpstr>Litigation Exception</vt:lpstr>
      <vt:lpstr>Special Requirement for Threatened Litigation</vt:lpstr>
      <vt:lpstr>Ending Closed Session</vt:lpstr>
      <vt:lpstr>Closed Session Minutes</vt:lpstr>
      <vt:lpstr>Right to Record Meeting</vt:lpstr>
      <vt:lpstr>Right to Address Public Officials</vt:lpstr>
      <vt:lpstr>Public Comment Rules</vt:lpstr>
      <vt:lpstr>PAC Review of Rules  Governing Public Comment</vt:lpstr>
      <vt:lpstr> Rules Found to Violate OMA </vt:lpstr>
      <vt:lpstr>Public Comment at Remote Meetings</vt:lpstr>
      <vt:lpstr>Review of OMA Violations</vt:lpstr>
      <vt:lpstr>PAC Review Process</vt:lpstr>
      <vt:lpstr>Possible OMA Resolutions</vt:lpstr>
      <vt:lpstr>PAC Review Process</vt:lpstr>
      <vt:lpstr>Resolution of  Requests for Review</vt:lpstr>
      <vt:lpstr>Judicial Review</vt:lpstr>
      <vt:lpstr>Contact Information</vt:lpstr>
    </vt:vector>
  </TitlesOfParts>
  <Company>Illinois Attorney General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 pratt</dc:creator>
  <cp:lastModifiedBy>Melissa A Meiners</cp:lastModifiedBy>
  <cp:revision>754</cp:revision>
  <cp:lastPrinted>2019-09-26T14:30:35Z</cp:lastPrinted>
  <dcterms:created xsi:type="dcterms:W3CDTF">2009-08-27T19:17:30Z</dcterms:created>
  <dcterms:modified xsi:type="dcterms:W3CDTF">2021-10-21T21:05:21Z</dcterms:modified>
</cp:coreProperties>
</file>