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0" r:id="rId1"/>
  </p:sldMasterIdLst>
  <p:notesMasterIdLst>
    <p:notesMasterId r:id="rId27"/>
  </p:notesMasterIdLst>
  <p:sldIdLst>
    <p:sldId id="256" r:id="rId2"/>
    <p:sldId id="279" r:id="rId3"/>
    <p:sldId id="280" r:id="rId4"/>
    <p:sldId id="274" r:id="rId5"/>
    <p:sldId id="260" r:id="rId6"/>
    <p:sldId id="259" r:id="rId7"/>
    <p:sldId id="275" r:id="rId8"/>
    <p:sldId id="276" r:id="rId9"/>
    <p:sldId id="284" r:id="rId10"/>
    <p:sldId id="281" r:id="rId11"/>
    <p:sldId id="282" r:id="rId12"/>
    <p:sldId id="265" r:id="rId13"/>
    <p:sldId id="268" r:id="rId14"/>
    <p:sldId id="269" r:id="rId15"/>
    <p:sldId id="264" r:id="rId16"/>
    <p:sldId id="270" r:id="rId17"/>
    <p:sldId id="263" r:id="rId18"/>
    <p:sldId id="277" r:id="rId19"/>
    <p:sldId id="278" r:id="rId20"/>
    <p:sldId id="266" r:id="rId21"/>
    <p:sldId id="271" r:id="rId22"/>
    <p:sldId id="267" r:id="rId23"/>
    <p:sldId id="272" r:id="rId24"/>
    <p:sldId id="273" r:id="rId25"/>
    <p:sldId id="28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59D065-5850-42E4-8A92-5E7042CB79BF}" type="datetimeFigureOut">
              <a:rPr lang="en-US" smtClean="0"/>
              <a:t>12/11/2014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BD096-0CFC-4DC9-8BAD-A30B5569D5AA}" type="slidenum">
              <a:rPr lang="en-US" smtClean="0"/>
              <a:t>‹#›</a:t>
            </a:fld>
            <a:endParaRPr lang="en-US"/>
          </a:p>
        </p:txBody>
      </p:sp>
    </p:spTree>
    <p:extLst>
      <p:ext uri="{BB962C8B-B14F-4D97-AF65-F5344CB8AC3E}">
        <p14:creationId xmlns:p14="http://schemas.microsoft.com/office/powerpoint/2010/main" val="2329402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BD096-0CFC-4DC9-8BAD-A30B5569D5AA}" type="slidenum">
              <a:rPr lang="en-US" smtClean="0"/>
              <a:t>21</a:t>
            </a:fld>
            <a:endParaRPr lang="en-US"/>
          </a:p>
        </p:txBody>
      </p:sp>
    </p:spTree>
    <p:extLst>
      <p:ext uri="{BB962C8B-B14F-4D97-AF65-F5344CB8AC3E}">
        <p14:creationId xmlns:p14="http://schemas.microsoft.com/office/powerpoint/2010/main" val="5879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D3E41-E2DE-48B7-AD25-2C05D8372D60}" type="datetime4">
              <a:rPr lang="en-US" smtClean="0"/>
              <a:pPr/>
              <a:t>December 11, 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171729-BB18-6549-91E3-3610BDCD20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08B52-88CF-4748-B65E-D9815C269349}"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F2896-30AB-3E43-9417-4FF899A964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08B52-88CF-4748-B65E-D9815C269349}"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F2896-30AB-3E43-9417-4FF899A964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08B52-88CF-4748-B65E-D9815C269349}"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F2896-30AB-3E43-9417-4FF899A964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December 11, 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D08B52-88CF-4748-B65E-D9815C269349}"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F2896-30AB-3E43-9417-4FF899A964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D08B52-88CF-4748-B65E-D9815C269349}" type="datetimeFigureOut">
              <a:rPr lang="en-US" smtClean="0"/>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F2896-30AB-3E43-9417-4FF899A964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D08B52-88CF-4748-B65E-D9815C269349}" type="datetimeFigureOut">
              <a:rPr lang="en-US" smtClean="0"/>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BF2896-30AB-3E43-9417-4FF899A964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08B52-88CF-4748-B65E-D9815C269349}" type="datetimeFigureOut">
              <a:rPr lang="en-US" smtClean="0"/>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BF2896-30AB-3E43-9417-4FF899A964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08B52-88CF-4748-B65E-D9815C269349}"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71729-BB18-6549-91E3-3610BDCD20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08B52-88CF-4748-B65E-D9815C269349}"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F2896-30AB-3E43-9417-4FF899A96463}"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C7D08B52-88CF-4748-B65E-D9815C269349}" type="datetimeFigureOut">
              <a:rPr lang="en-US" smtClean="0"/>
              <a:t>12/11/2014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F4BF2896-30AB-3E43-9417-4FF899A9646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restandards.org/ELA-Literacy/RI/6/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6674"/>
            <a:ext cx="7772400" cy="1470025"/>
          </a:xfrm>
        </p:spPr>
        <p:txBody>
          <a:bodyPr>
            <a:normAutofit fontScale="90000"/>
          </a:bodyPr>
          <a:lstStyle/>
          <a:p>
            <a:pPr algn="ctr"/>
            <a:r>
              <a:rPr lang="en-US" dirty="0" smtClean="0">
                <a:solidFill>
                  <a:schemeClr val="bg2">
                    <a:lumMod val="75000"/>
                  </a:schemeClr>
                </a:solidFill>
              </a:rPr>
              <a:t>Content Connections: Literacy Strategies in the Social Sciences</a:t>
            </a:r>
            <a:endParaRPr lang="en-US" dirty="0">
              <a:solidFill>
                <a:schemeClr val="bg2">
                  <a:lumMod val="75000"/>
                </a:schemeClr>
              </a:solidFill>
            </a:endParaRPr>
          </a:p>
        </p:txBody>
      </p:sp>
      <p:sp>
        <p:nvSpPr>
          <p:cNvPr id="3" name="Subtitle 2"/>
          <p:cNvSpPr>
            <a:spLocks noGrp="1"/>
          </p:cNvSpPr>
          <p:nvPr>
            <p:ph type="subTitle" idx="1"/>
          </p:nvPr>
        </p:nvSpPr>
        <p:spPr>
          <a:xfrm>
            <a:off x="1009442" y="3727731"/>
            <a:ext cx="7117180" cy="1530823"/>
          </a:xfrm>
        </p:spPr>
        <p:txBody>
          <a:bodyPr>
            <a:normAutofit fontScale="77500" lnSpcReduction="20000"/>
          </a:bodyPr>
          <a:lstStyle/>
          <a:p>
            <a:pPr algn="ctr"/>
            <a:r>
              <a:rPr lang="en-US" sz="3500" dirty="0" smtClean="0"/>
              <a:t>Britney Whitehead</a:t>
            </a:r>
          </a:p>
          <a:p>
            <a:pPr algn="ctr"/>
            <a:r>
              <a:rPr lang="en-US" sz="3500" dirty="0" smtClean="0"/>
              <a:t>Abigail Schmitz</a:t>
            </a:r>
          </a:p>
          <a:p>
            <a:pPr algn="ctr"/>
            <a:r>
              <a:rPr lang="en-US" sz="3500" dirty="0" smtClean="0"/>
              <a:t>Eastern Illinois University </a:t>
            </a:r>
          </a:p>
          <a:p>
            <a:endParaRPr lang="en-US" dirty="0"/>
          </a:p>
        </p:txBody>
      </p:sp>
    </p:spTree>
    <p:extLst>
      <p:ext uri="{BB962C8B-B14F-4D97-AF65-F5344CB8AC3E}">
        <p14:creationId xmlns:p14="http://schemas.microsoft.com/office/powerpoint/2010/main" val="884392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Application</a:t>
            </a:r>
            <a:endParaRPr lang="en-US" sz="3600" dirty="0"/>
          </a:p>
        </p:txBody>
      </p:sp>
      <p:sp>
        <p:nvSpPr>
          <p:cNvPr id="3" name="Content Placeholder 2"/>
          <p:cNvSpPr>
            <a:spLocks noGrp="1"/>
          </p:cNvSpPr>
          <p:nvPr>
            <p:ph idx="1"/>
          </p:nvPr>
        </p:nvSpPr>
        <p:spPr/>
        <p:txBody>
          <a:bodyPr>
            <a:noAutofit/>
          </a:bodyPr>
          <a:lstStyle/>
          <a:p>
            <a:r>
              <a:rPr lang="en-US" sz="2400" dirty="0" smtClean="0"/>
              <a:t>Using </a:t>
            </a:r>
            <a:r>
              <a:rPr lang="en-US" sz="2400" dirty="0"/>
              <a:t>the information gained through our undergraduate and graduate work we have found five successful reading strategies using informational </a:t>
            </a:r>
            <a:r>
              <a:rPr lang="en-US" sz="2400" dirty="0" smtClean="0"/>
              <a:t>texts</a:t>
            </a:r>
            <a:r>
              <a:rPr lang="en-US" sz="2400" dirty="0"/>
              <a:t> </a:t>
            </a:r>
            <a:r>
              <a:rPr lang="en-US" sz="2400" dirty="0" smtClean="0"/>
              <a:t>to help increase reading across the content areas. </a:t>
            </a:r>
          </a:p>
          <a:p>
            <a:r>
              <a:rPr lang="en-US" sz="2400" dirty="0" smtClean="0"/>
              <a:t>The strategies used are applicable across all content areas, although we are focusing specifically on social sciences. All of our sources are based around a central theme of the Civil Rights Movement. </a:t>
            </a:r>
            <a:endParaRPr lang="en-US" sz="2400" dirty="0"/>
          </a:p>
        </p:txBody>
      </p:sp>
    </p:spTree>
    <p:extLst>
      <p:ext uri="{BB962C8B-B14F-4D97-AF65-F5344CB8AC3E}">
        <p14:creationId xmlns:p14="http://schemas.microsoft.com/office/powerpoint/2010/main" val="1956325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Five Reading Strategies </a:t>
            </a:r>
            <a:endParaRPr lang="en-US" sz="3600" dirty="0"/>
          </a:p>
        </p:txBody>
      </p:sp>
      <p:sp>
        <p:nvSpPr>
          <p:cNvPr id="3" name="Content Placeholder 2"/>
          <p:cNvSpPr>
            <a:spLocks noGrp="1"/>
          </p:cNvSpPr>
          <p:nvPr>
            <p:ph idx="1"/>
          </p:nvPr>
        </p:nvSpPr>
        <p:spPr/>
        <p:txBody>
          <a:bodyPr/>
          <a:lstStyle/>
          <a:p>
            <a:pPr lvl="1"/>
            <a:r>
              <a:rPr lang="en-US" sz="2800" dirty="0" smtClean="0"/>
              <a:t>Stump </a:t>
            </a:r>
            <a:r>
              <a:rPr lang="en-US" sz="2800" dirty="0"/>
              <a:t>the </a:t>
            </a:r>
            <a:r>
              <a:rPr lang="en-US" sz="2800" dirty="0" smtClean="0"/>
              <a:t>Teacher</a:t>
            </a:r>
            <a:endParaRPr lang="en-US" sz="2800" dirty="0"/>
          </a:p>
          <a:p>
            <a:pPr lvl="1"/>
            <a:r>
              <a:rPr lang="en-US" sz="2800" dirty="0"/>
              <a:t>Guess the Author</a:t>
            </a:r>
          </a:p>
          <a:p>
            <a:pPr lvl="1"/>
            <a:r>
              <a:rPr lang="en-US" sz="2800" dirty="0"/>
              <a:t>Question the Author</a:t>
            </a:r>
          </a:p>
          <a:p>
            <a:pPr lvl="1"/>
            <a:r>
              <a:rPr lang="en-US" sz="2800" dirty="0"/>
              <a:t>My Rewrite</a:t>
            </a:r>
          </a:p>
          <a:p>
            <a:pPr lvl="1"/>
            <a:r>
              <a:rPr lang="en-US" sz="2800" dirty="0"/>
              <a:t>Sentence Scramble </a:t>
            </a:r>
          </a:p>
          <a:p>
            <a:endParaRPr lang="en-US" dirty="0"/>
          </a:p>
        </p:txBody>
      </p:sp>
    </p:spTree>
    <p:extLst>
      <p:ext uri="{BB962C8B-B14F-4D97-AF65-F5344CB8AC3E}">
        <p14:creationId xmlns:p14="http://schemas.microsoft.com/office/powerpoint/2010/main" val="593614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Stump the Teacher</a:t>
            </a:r>
            <a:endParaRPr lang="en-US" sz="3600" dirty="0"/>
          </a:p>
        </p:txBody>
      </p:sp>
      <p:sp>
        <p:nvSpPr>
          <p:cNvPr id="3" name="Content Placeholder 2"/>
          <p:cNvSpPr>
            <a:spLocks noGrp="1"/>
          </p:cNvSpPr>
          <p:nvPr>
            <p:ph idx="1"/>
          </p:nvPr>
        </p:nvSpPr>
        <p:spPr>
          <a:xfrm>
            <a:off x="872965" y="1592408"/>
            <a:ext cx="7534056" cy="4051437"/>
          </a:xfrm>
        </p:spPr>
        <p:txBody>
          <a:bodyPr/>
          <a:lstStyle/>
          <a:p>
            <a:r>
              <a:rPr lang="en-US" sz="2800" dirty="0" smtClean="0"/>
              <a:t>Stump the teacher allows for students to become the expert on the material while challenging their teacher!</a:t>
            </a:r>
          </a:p>
          <a:p>
            <a:endParaRPr lang="en-US" dirty="0"/>
          </a:p>
        </p:txBody>
      </p:sp>
    </p:spTree>
    <p:extLst>
      <p:ext uri="{BB962C8B-B14F-4D97-AF65-F5344CB8AC3E}">
        <p14:creationId xmlns:p14="http://schemas.microsoft.com/office/powerpoint/2010/main" val="1760156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575" y="190833"/>
            <a:ext cx="7353300" cy="646112"/>
          </a:xfrm>
        </p:spPr>
        <p:txBody>
          <a:bodyPr>
            <a:normAutofit/>
          </a:bodyPr>
          <a:lstStyle/>
          <a:p>
            <a:pPr algn="ctr"/>
            <a:r>
              <a:rPr lang="en-US" sz="3600" dirty="0" smtClean="0"/>
              <a:t>Stump the Teacher</a:t>
            </a:r>
            <a:endParaRPr lang="en-US" sz="3600" dirty="0"/>
          </a:p>
        </p:txBody>
      </p:sp>
      <p:sp>
        <p:nvSpPr>
          <p:cNvPr id="3" name="Content Placeholder 2"/>
          <p:cNvSpPr>
            <a:spLocks noGrp="1"/>
          </p:cNvSpPr>
          <p:nvPr>
            <p:ph idx="1"/>
          </p:nvPr>
        </p:nvSpPr>
        <p:spPr>
          <a:xfrm>
            <a:off x="457199" y="877888"/>
            <a:ext cx="8480425" cy="5741987"/>
          </a:xfrm>
        </p:spPr>
        <p:txBody>
          <a:bodyPr>
            <a:normAutofit/>
          </a:bodyPr>
          <a:lstStyle/>
          <a:p>
            <a:r>
              <a:rPr lang="en-US" sz="2000" dirty="0" smtClean="0"/>
              <a:t>All students and the teacher read the text or portion of text silently.</a:t>
            </a:r>
          </a:p>
          <a:p>
            <a:r>
              <a:rPr lang="en-US" sz="2000" dirty="0" smtClean="0"/>
              <a:t>Teacher closes book and students leave theirs open.</a:t>
            </a:r>
          </a:p>
          <a:p>
            <a:r>
              <a:rPr lang="en-US" sz="2000" dirty="0" smtClean="0"/>
              <a:t>Students have 2 or 3 minutes to quiz the teacher. If they stump the teacher, they receive some type of reinforcement such as bonus points on the next quiz. </a:t>
            </a:r>
          </a:p>
          <a:p>
            <a:r>
              <a:rPr lang="en-US" sz="2000" dirty="0" smtClean="0"/>
              <a:t>Students can ask any content questions including specific numbers or obscure facts in the reading however, they cannot ask questions such as, “How many words were in the last paragraph?” </a:t>
            </a:r>
          </a:p>
          <a:p>
            <a:r>
              <a:rPr lang="en-US" sz="2000" dirty="0" smtClean="0"/>
              <a:t>When the timer goes off, the students now must close their books and the teacher asks the questions giving a bonus point for each correct answer. The teacher uses this time to ask all of the important content question in case students have not already done so. </a:t>
            </a:r>
            <a:endParaRPr lang="en-US" sz="2000" dirty="0"/>
          </a:p>
          <a:p>
            <a:r>
              <a:rPr lang="en-US" sz="2000" dirty="0" smtClean="0"/>
              <a:t>There is no penalty for wrong answers. </a:t>
            </a:r>
          </a:p>
        </p:txBody>
      </p:sp>
    </p:spTree>
    <p:extLst>
      <p:ext uri="{BB962C8B-B14F-4D97-AF65-F5344CB8AC3E}">
        <p14:creationId xmlns:p14="http://schemas.microsoft.com/office/powerpoint/2010/main" val="2681484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Stump the Teacher</a:t>
            </a:r>
            <a:endParaRPr lang="en-US" sz="3600" dirty="0"/>
          </a:p>
        </p:txBody>
      </p:sp>
      <p:sp>
        <p:nvSpPr>
          <p:cNvPr id="3" name="Content Placeholder 2"/>
          <p:cNvSpPr>
            <a:spLocks noGrp="1"/>
          </p:cNvSpPr>
          <p:nvPr>
            <p:ph idx="1"/>
          </p:nvPr>
        </p:nvSpPr>
        <p:spPr/>
        <p:txBody>
          <a:bodyPr>
            <a:normAutofit lnSpcReduction="10000"/>
          </a:bodyPr>
          <a:lstStyle/>
          <a:p>
            <a:r>
              <a:rPr lang="en-US" sz="2400" dirty="0" smtClean="0"/>
              <a:t>Let’s practice! We will use an except from a middle level textbook from </a:t>
            </a:r>
            <a:r>
              <a:rPr lang="en-US" sz="2400" dirty="0" err="1" smtClean="0"/>
              <a:t>www.eduplace.com</a:t>
            </a:r>
            <a:r>
              <a:rPr lang="en-US" sz="2400" dirty="0" smtClean="0"/>
              <a:t> to practice this strategy. The passage is titled “The Movement Begins” and gives an overview of the Civil </a:t>
            </a:r>
            <a:r>
              <a:rPr lang="en-US" sz="2400" dirty="0"/>
              <a:t>R</a:t>
            </a:r>
            <a:r>
              <a:rPr lang="en-US" sz="2400" dirty="0" smtClean="0"/>
              <a:t>ights </a:t>
            </a:r>
            <a:r>
              <a:rPr lang="en-US" sz="2400" dirty="0"/>
              <a:t>M</a:t>
            </a:r>
            <a:r>
              <a:rPr lang="en-US" sz="2400" dirty="0" smtClean="0"/>
              <a:t>ovement.</a:t>
            </a:r>
          </a:p>
          <a:p>
            <a:r>
              <a:rPr lang="en-US" sz="2400" dirty="0" smtClean="0"/>
              <a:t>Take 3 minutes to read over the article while we do that same. You will then try to stump us, asking any and all questions from the text. Good luck and be prepared to be quizzed next!</a:t>
            </a:r>
          </a:p>
          <a:p>
            <a:endParaRPr lang="en-US" dirty="0"/>
          </a:p>
        </p:txBody>
      </p:sp>
    </p:spTree>
    <p:extLst>
      <p:ext uri="{BB962C8B-B14F-4D97-AF65-F5344CB8AC3E}">
        <p14:creationId xmlns:p14="http://schemas.microsoft.com/office/powerpoint/2010/main" val="2715329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Guess the Author</a:t>
            </a:r>
            <a:endParaRPr lang="en-US" sz="3600" dirty="0"/>
          </a:p>
        </p:txBody>
      </p:sp>
      <p:sp>
        <p:nvSpPr>
          <p:cNvPr id="3" name="Content Placeholder 2"/>
          <p:cNvSpPr>
            <a:spLocks noGrp="1"/>
          </p:cNvSpPr>
          <p:nvPr>
            <p:ph idx="1"/>
          </p:nvPr>
        </p:nvSpPr>
        <p:spPr>
          <a:xfrm>
            <a:off x="457200" y="1600200"/>
            <a:ext cx="8229600" cy="5019675"/>
          </a:xfrm>
        </p:spPr>
        <p:txBody>
          <a:bodyPr>
            <a:normAutofit/>
          </a:bodyPr>
          <a:lstStyle/>
          <a:p>
            <a:r>
              <a:rPr lang="en-US" sz="2000" dirty="0" smtClean="0"/>
              <a:t>It is important to give students a piece of text that they are somewhat familiar with and have some background knowledge of. </a:t>
            </a:r>
          </a:p>
          <a:p>
            <a:r>
              <a:rPr lang="en-US" sz="2000" dirty="0" smtClean="0"/>
              <a:t>Students will read the piece of text and try and guess who the author is. </a:t>
            </a:r>
          </a:p>
          <a:p>
            <a:r>
              <a:rPr lang="en-US" sz="2000" dirty="0" smtClean="0"/>
              <a:t>Students must state which clues they found in the text that helped them to make their guess. </a:t>
            </a:r>
          </a:p>
          <a:p>
            <a:r>
              <a:rPr lang="en-US" sz="2000" dirty="0"/>
              <a:t>This supports the </a:t>
            </a:r>
            <a:r>
              <a:rPr lang="en-US" sz="2000" dirty="0" smtClean="0"/>
              <a:t>Common </a:t>
            </a:r>
            <a:r>
              <a:rPr lang="en-US" sz="2000" dirty="0"/>
              <a:t>C</a:t>
            </a:r>
            <a:r>
              <a:rPr lang="en-US" sz="2000" dirty="0" smtClean="0"/>
              <a:t>ore </a:t>
            </a:r>
            <a:r>
              <a:rPr lang="en-US" sz="2000" dirty="0"/>
              <a:t>S</a:t>
            </a:r>
            <a:r>
              <a:rPr lang="en-US" sz="2000" dirty="0" smtClean="0"/>
              <a:t>tate </a:t>
            </a:r>
            <a:r>
              <a:rPr lang="en-US" sz="2000" dirty="0"/>
              <a:t>S</a:t>
            </a:r>
            <a:r>
              <a:rPr lang="en-US" sz="2000" dirty="0" smtClean="0"/>
              <a:t>tandards </a:t>
            </a:r>
            <a:r>
              <a:rPr lang="en-US" sz="2000" dirty="0"/>
              <a:t>and the push for citing text evidence</a:t>
            </a:r>
          </a:p>
          <a:p>
            <a:r>
              <a:rPr lang="en-US" sz="2000" dirty="0"/>
              <a:t>CCSS.ELA-LITERACY.RI.6.1</a:t>
            </a:r>
            <a:endParaRPr lang="en-US" sz="2000" dirty="0">
              <a:hlinkClick r:id="rId2"/>
            </a:endParaRPr>
          </a:p>
          <a:p>
            <a:r>
              <a:rPr lang="en-US" sz="2000" dirty="0"/>
              <a:t>Cite textual evidence to support analysis of what the text says explicitly as well as inferences drawn from the text.</a:t>
            </a:r>
          </a:p>
          <a:p>
            <a:endParaRPr lang="en-US" dirty="0"/>
          </a:p>
        </p:txBody>
      </p:sp>
    </p:spTree>
    <p:extLst>
      <p:ext uri="{BB962C8B-B14F-4D97-AF65-F5344CB8AC3E}">
        <p14:creationId xmlns:p14="http://schemas.microsoft.com/office/powerpoint/2010/main" val="842912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Guess the Author</a:t>
            </a:r>
            <a:endParaRPr lang="en-US" sz="3600" dirty="0"/>
          </a:p>
        </p:txBody>
      </p:sp>
      <p:sp>
        <p:nvSpPr>
          <p:cNvPr id="3" name="Content Placeholder 2"/>
          <p:cNvSpPr>
            <a:spLocks noGrp="1"/>
          </p:cNvSpPr>
          <p:nvPr>
            <p:ph idx="1"/>
          </p:nvPr>
        </p:nvSpPr>
        <p:spPr>
          <a:xfrm>
            <a:off x="361666" y="1600199"/>
            <a:ext cx="8229600" cy="4024573"/>
          </a:xfrm>
        </p:spPr>
        <p:txBody>
          <a:bodyPr>
            <a:normAutofit/>
          </a:bodyPr>
          <a:lstStyle/>
          <a:p>
            <a:r>
              <a:rPr lang="en-US" sz="2400" dirty="0" smtClean="0"/>
              <a:t>Let’s practice!</a:t>
            </a:r>
          </a:p>
          <a:p>
            <a:r>
              <a:rPr lang="en-US" sz="2400" dirty="0" smtClean="0"/>
              <a:t>We will be using a passage from www.teachingamericanhistory.org titled “The Power of Non-Violence.” </a:t>
            </a:r>
          </a:p>
          <a:p>
            <a:r>
              <a:rPr lang="en-US" sz="2400" dirty="0" smtClean="0"/>
              <a:t>The important thing to remember is that students must find at least one clue from the text to support their answer. </a:t>
            </a:r>
          </a:p>
        </p:txBody>
      </p:sp>
    </p:spTree>
    <p:extLst>
      <p:ext uri="{BB962C8B-B14F-4D97-AF65-F5344CB8AC3E}">
        <p14:creationId xmlns:p14="http://schemas.microsoft.com/office/powerpoint/2010/main" val="2373683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Question the Author</a:t>
            </a:r>
            <a:endParaRPr lang="en-US" sz="3600" dirty="0"/>
          </a:p>
        </p:txBody>
      </p:sp>
      <p:sp>
        <p:nvSpPr>
          <p:cNvPr id="3" name="Content Placeholder 2"/>
          <p:cNvSpPr>
            <a:spLocks noGrp="1"/>
          </p:cNvSpPr>
          <p:nvPr>
            <p:ph idx="1"/>
          </p:nvPr>
        </p:nvSpPr>
        <p:spPr>
          <a:xfrm>
            <a:off x="764276" y="1446663"/>
            <a:ext cx="7710984" cy="4722125"/>
          </a:xfrm>
        </p:spPr>
        <p:txBody>
          <a:bodyPr>
            <a:normAutofit/>
          </a:bodyPr>
          <a:lstStyle/>
          <a:p>
            <a:r>
              <a:rPr lang="en-US" sz="2400" dirty="0" smtClean="0"/>
              <a:t>Question the author gives students a chance to really analyze a text and where it came from.</a:t>
            </a:r>
          </a:p>
          <a:p>
            <a:r>
              <a:rPr lang="en-US" sz="2400" dirty="0" smtClean="0"/>
              <a:t>They have to look at clues and details within the text in order to understand the author and their purpose for writing.</a:t>
            </a:r>
          </a:p>
          <a:p>
            <a:endParaRPr lang="en-US" dirty="0" smtClean="0"/>
          </a:p>
          <a:p>
            <a:endParaRPr lang="en-US" dirty="0"/>
          </a:p>
        </p:txBody>
      </p:sp>
    </p:spTree>
    <p:extLst>
      <p:ext uri="{BB962C8B-B14F-4D97-AF65-F5344CB8AC3E}">
        <p14:creationId xmlns:p14="http://schemas.microsoft.com/office/powerpoint/2010/main" val="1031931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737" y="375475"/>
            <a:ext cx="7125113" cy="924475"/>
          </a:xfrm>
        </p:spPr>
        <p:txBody>
          <a:bodyPr/>
          <a:lstStyle/>
          <a:p>
            <a:pPr algn="ctr"/>
            <a:r>
              <a:rPr lang="en-US" sz="3600" dirty="0" smtClean="0"/>
              <a:t>Question the Author </a:t>
            </a:r>
            <a:endParaRPr lang="en-US" sz="3600" dirty="0"/>
          </a:p>
        </p:txBody>
      </p:sp>
      <p:sp>
        <p:nvSpPr>
          <p:cNvPr id="3" name="Content Placeholder 2"/>
          <p:cNvSpPr>
            <a:spLocks noGrp="1"/>
          </p:cNvSpPr>
          <p:nvPr>
            <p:ph idx="1"/>
          </p:nvPr>
        </p:nvSpPr>
        <p:spPr>
          <a:xfrm>
            <a:off x="150124" y="1555839"/>
            <a:ext cx="8761863" cy="4513997"/>
          </a:xfrm>
        </p:spPr>
        <p:txBody>
          <a:bodyPr>
            <a:noAutofit/>
          </a:bodyPr>
          <a:lstStyle/>
          <a:p>
            <a:r>
              <a:rPr lang="en-US" sz="2200" dirty="0" smtClean="0"/>
              <a:t>Students begin by reading the passage individually and underline the main points.</a:t>
            </a:r>
          </a:p>
          <a:p>
            <a:r>
              <a:rPr lang="en-US" sz="2200" dirty="0" smtClean="0"/>
              <a:t>Students then create a list of everything that they know about the author, either from the text or from prior knowledge.</a:t>
            </a:r>
          </a:p>
          <a:p>
            <a:r>
              <a:rPr lang="en-US" sz="2200" dirty="0" smtClean="0"/>
              <a:t>Once students have made some general assumptions about the speaker, they need to identify the authors purpose for writing.</a:t>
            </a:r>
          </a:p>
          <a:p>
            <a:r>
              <a:rPr lang="en-US" sz="2200" dirty="0" smtClean="0"/>
              <a:t>Students will then work in partners to create questions to ask the author about why they wrote the passage, what their intentions for writing were and or any other questions to increase understanding. </a:t>
            </a:r>
          </a:p>
          <a:p>
            <a:r>
              <a:rPr lang="en-US" sz="2200" dirty="0" smtClean="0"/>
              <a:t>Finally, students will share and discuss.</a:t>
            </a:r>
            <a:endParaRPr lang="en-US" sz="2200" dirty="0"/>
          </a:p>
        </p:txBody>
      </p:sp>
    </p:spTree>
    <p:extLst>
      <p:ext uri="{BB962C8B-B14F-4D97-AF65-F5344CB8AC3E}">
        <p14:creationId xmlns:p14="http://schemas.microsoft.com/office/powerpoint/2010/main" val="382705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Question the Author </a:t>
            </a:r>
            <a:endParaRPr lang="en-US" sz="3600" dirty="0"/>
          </a:p>
        </p:txBody>
      </p:sp>
      <p:sp>
        <p:nvSpPr>
          <p:cNvPr id="3" name="Content Placeholder 2"/>
          <p:cNvSpPr>
            <a:spLocks noGrp="1"/>
          </p:cNvSpPr>
          <p:nvPr>
            <p:ph idx="1"/>
          </p:nvPr>
        </p:nvSpPr>
        <p:spPr>
          <a:xfrm>
            <a:off x="804727" y="1807361"/>
            <a:ext cx="7643238" cy="4051437"/>
          </a:xfrm>
        </p:spPr>
        <p:txBody>
          <a:bodyPr>
            <a:normAutofit/>
          </a:bodyPr>
          <a:lstStyle/>
          <a:p>
            <a:r>
              <a:rPr lang="en-US" sz="2400" dirty="0" smtClean="0"/>
              <a:t>Your turn!</a:t>
            </a:r>
          </a:p>
          <a:p>
            <a:r>
              <a:rPr lang="en-US" sz="2400" dirty="0" smtClean="0"/>
              <a:t>Read the article from www.teachingamericanhistory.org titled,  “Letter to Martin Luther King: A Group of Clergymen.”</a:t>
            </a:r>
          </a:p>
          <a:p>
            <a:r>
              <a:rPr lang="en-US" sz="2400" dirty="0" smtClean="0"/>
              <a:t>Then follow the steps to identify who wrote the text and why.</a:t>
            </a:r>
            <a:endParaRPr lang="en-US" sz="2400" dirty="0"/>
          </a:p>
        </p:txBody>
      </p:sp>
    </p:spTree>
    <p:extLst>
      <p:ext uri="{BB962C8B-B14F-4D97-AF65-F5344CB8AC3E}">
        <p14:creationId xmlns:p14="http://schemas.microsoft.com/office/powerpoint/2010/main" val="3289292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Meet the Presenters </a:t>
            </a:r>
            <a:endParaRPr lang="en-US" sz="3600" dirty="0"/>
          </a:p>
        </p:txBody>
      </p:sp>
      <p:sp>
        <p:nvSpPr>
          <p:cNvPr id="3" name="Content Placeholder 2"/>
          <p:cNvSpPr>
            <a:spLocks noGrp="1"/>
          </p:cNvSpPr>
          <p:nvPr>
            <p:ph idx="1"/>
          </p:nvPr>
        </p:nvSpPr>
        <p:spPr/>
        <p:txBody>
          <a:bodyPr>
            <a:normAutofit lnSpcReduction="10000"/>
          </a:bodyPr>
          <a:lstStyle/>
          <a:p>
            <a:r>
              <a:rPr lang="en-US" sz="2400" dirty="0" smtClean="0"/>
              <a:t>We are are both graduate students at Eastern Illinois University.</a:t>
            </a:r>
          </a:p>
          <a:p>
            <a:r>
              <a:rPr lang="en-US" sz="2400" dirty="0" smtClean="0"/>
              <a:t>We are getting our master’s degrees in Elementary Education with a Reading Certificate and ESL Endorsement.</a:t>
            </a:r>
          </a:p>
          <a:p>
            <a:r>
              <a:rPr lang="en-US" sz="2400" dirty="0" smtClean="0"/>
              <a:t>We have know each other for six years as we both ran track and field at EIU during our undergrad and became graduate assistants for the EC/ELE/MLE department at Eastern last winter. </a:t>
            </a:r>
          </a:p>
          <a:p>
            <a:endParaRPr lang="en-US" dirty="0" smtClean="0"/>
          </a:p>
        </p:txBody>
      </p:sp>
    </p:spTree>
    <p:extLst>
      <p:ext uri="{BB962C8B-B14F-4D97-AF65-F5344CB8AC3E}">
        <p14:creationId xmlns:p14="http://schemas.microsoft.com/office/powerpoint/2010/main" val="2982259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My Rewrite </a:t>
            </a:r>
            <a:endParaRPr lang="en-US" sz="3600" dirty="0"/>
          </a:p>
        </p:txBody>
      </p:sp>
      <p:sp>
        <p:nvSpPr>
          <p:cNvPr id="3" name="Content Placeholder 2"/>
          <p:cNvSpPr>
            <a:spLocks noGrp="1"/>
          </p:cNvSpPr>
          <p:nvPr>
            <p:ph idx="1"/>
          </p:nvPr>
        </p:nvSpPr>
        <p:spPr>
          <a:xfrm>
            <a:off x="872963" y="1603610"/>
            <a:ext cx="7397579" cy="4480374"/>
          </a:xfrm>
        </p:spPr>
        <p:txBody>
          <a:bodyPr>
            <a:normAutofit lnSpcReduction="10000"/>
          </a:bodyPr>
          <a:lstStyle/>
          <a:p>
            <a:r>
              <a:rPr lang="en-US" sz="2400" dirty="0" smtClean="0"/>
              <a:t>In this strategy, students will read a primary document that may be difficult for them to understand based on the language and origin of the passage. </a:t>
            </a:r>
          </a:p>
          <a:p>
            <a:r>
              <a:rPr lang="en-US" sz="2400" dirty="0" smtClean="0"/>
              <a:t>Have the students first read the passage individually.</a:t>
            </a:r>
          </a:p>
          <a:p>
            <a:r>
              <a:rPr lang="en-US" sz="2400" dirty="0"/>
              <a:t>T</a:t>
            </a:r>
            <a:r>
              <a:rPr lang="en-US" sz="2400" dirty="0" smtClean="0"/>
              <a:t>hen students can work together to change each sentence in the passage, either omitting or changing different parts of the passage, editing the vocabulary into age appropriate language. </a:t>
            </a:r>
          </a:p>
          <a:p>
            <a:endParaRPr lang="en-US" dirty="0"/>
          </a:p>
        </p:txBody>
      </p:sp>
    </p:spTree>
    <p:extLst>
      <p:ext uri="{BB962C8B-B14F-4D97-AF65-F5344CB8AC3E}">
        <p14:creationId xmlns:p14="http://schemas.microsoft.com/office/powerpoint/2010/main" val="29206129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My Rewrite </a:t>
            </a:r>
            <a:endParaRPr lang="en-US" sz="3600" dirty="0"/>
          </a:p>
        </p:txBody>
      </p:sp>
      <p:sp>
        <p:nvSpPr>
          <p:cNvPr id="3" name="Content Placeholder 2"/>
          <p:cNvSpPr>
            <a:spLocks noGrp="1"/>
          </p:cNvSpPr>
          <p:nvPr>
            <p:ph idx="1"/>
          </p:nvPr>
        </p:nvSpPr>
        <p:spPr>
          <a:xfrm>
            <a:off x="641445" y="1826865"/>
            <a:ext cx="8038531" cy="4051437"/>
          </a:xfrm>
        </p:spPr>
        <p:txBody>
          <a:bodyPr>
            <a:normAutofit/>
          </a:bodyPr>
          <a:lstStyle/>
          <a:p>
            <a:r>
              <a:rPr lang="en-US" sz="2400" dirty="0" smtClean="0"/>
              <a:t>Take the primary source from Martin Luther King Jr. titled “Letter From Birmingham City Jail,” and work with a partner to change the passage. </a:t>
            </a:r>
          </a:p>
          <a:p>
            <a:r>
              <a:rPr lang="en-US" sz="2400" dirty="0" smtClean="0"/>
              <a:t>Make the passage “your own” by editing the vocabulary and rearranging words and sentences for easier understanding. </a:t>
            </a:r>
          </a:p>
          <a:p>
            <a:endParaRPr lang="en-US" dirty="0"/>
          </a:p>
          <a:p>
            <a:r>
              <a:rPr lang="en-US" sz="2400" dirty="0" smtClean="0"/>
              <a:t>Passage from </a:t>
            </a:r>
            <a:r>
              <a:rPr lang="en-US" sz="2400" dirty="0" err="1" smtClean="0"/>
              <a:t>www.teachingamericanhistory.org</a:t>
            </a:r>
            <a:endParaRPr lang="en-US" sz="2400" dirty="0"/>
          </a:p>
        </p:txBody>
      </p:sp>
    </p:spTree>
    <p:extLst>
      <p:ext uri="{BB962C8B-B14F-4D97-AF65-F5344CB8AC3E}">
        <p14:creationId xmlns:p14="http://schemas.microsoft.com/office/powerpoint/2010/main" val="2361516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Sentence Scramble </a:t>
            </a:r>
            <a:endParaRPr lang="en-US" sz="3600" dirty="0"/>
          </a:p>
        </p:txBody>
      </p:sp>
      <p:sp>
        <p:nvSpPr>
          <p:cNvPr id="3" name="Content Placeholder 2"/>
          <p:cNvSpPr>
            <a:spLocks noGrp="1"/>
          </p:cNvSpPr>
          <p:nvPr>
            <p:ph idx="1"/>
          </p:nvPr>
        </p:nvSpPr>
        <p:spPr>
          <a:xfrm>
            <a:off x="818374" y="1910687"/>
            <a:ext cx="7506760" cy="3606917"/>
          </a:xfrm>
        </p:spPr>
        <p:txBody>
          <a:bodyPr/>
          <a:lstStyle/>
          <a:p>
            <a:r>
              <a:rPr lang="en-US" sz="2800" dirty="0" smtClean="0"/>
              <a:t>Sentence scramble gives students a chance to work on sequencing while activating prior knowledge.</a:t>
            </a:r>
          </a:p>
          <a:p>
            <a:endParaRPr lang="en-US" dirty="0" smtClean="0"/>
          </a:p>
        </p:txBody>
      </p:sp>
    </p:spTree>
    <p:extLst>
      <p:ext uri="{BB962C8B-B14F-4D97-AF65-F5344CB8AC3E}">
        <p14:creationId xmlns:p14="http://schemas.microsoft.com/office/powerpoint/2010/main" val="1106277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Sentence Scramble</a:t>
            </a:r>
            <a:endParaRPr lang="en-US" sz="3600" dirty="0"/>
          </a:p>
        </p:txBody>
      </p:sp>
      <p:sp>
        <p:nvSpPr>
          <p:cNvPr id="3" name="Content Placeholder 2"/>
          <p:cNvSpPr>
            <a:spLocks noGrp="1"/>
          </p:cNvSpPr>
          <p:nvPr>
            <p:ph idx="1"/>
          </p:nvPr>
        </p:nvSpPr>
        <p:spPr>
          <a:xfrm>
            <a:off x="655093" y="1600200"/>
            <a:ext cx="7779224" cy="4609532"/>
          </a:xfrm>
        </p:spPr>
        <p:txBody>
          <a:bodyPr>
            <a:normAutofit fontScale="92500" lnSpcReduction="20000"/>
          </a:bodyPr>
          <a:lstStyle/>
          <a:p>
            <a:r>
              <a:rPr lang="en-US" sz="2600" dirty="0" smtClean="0"/>
              <a:t>Begin by taking any piece of literature- textbook, primary source, or trade book.</a:t>
            </a:r>
          </a:p>
          <a:p>
            <a:r>
              <a:rPr lang="en-US" sz="2600" dirty="0" smtClean="0"/>
              <a:t>Copy the text onto paper then cut it into strips</a:t>
            </a:r>
          </a:p>
          <a:p>
            <a:r>
              <a:rPr lang="en-US" sz="2600" dirty="0" smtClean="0"/>
              <a:t>Have students work in partners or groups to put the strips in the correct order, unscrambling them.</a:t>
            </a:r>
          </a:p>
          <a:p>
            <a:r>
              <a:rPr lang="en-US" sz="2600" dirty="0" smtClean="0"/>
              <a:t>Walk around to assist students and give guidance where needed.</a:t>
            </a:r>
          </a:p>
          <a:p>
            <a:r>
              <a:rPr lang="en-US" sz="2600" dirty="0" smtClean="0"/>
              <a:t>Once most groups have the first answer, call on one group to share what they have for their first sentence, continue to share sentences as groups progress.</a:t>
            </a:r>
          </a:p>
          <a:p>
            <a:endParaRPr lang="en-US" dirty="0"/>
          </a:p>
        </p:txBody>
      </p:sp>
    </p:spTree>
    <p:extLst>
      <p:ext uri="{BB962C8B-B14F-4D97-AF65-F5344CB8AC3E}">
        <p14:creationId xmlns:p14="http://schemas.microsoft.com/office/powerpoint/2010/main" val="1822559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Sentence Scramble </a:t>
            </a:r>
            <a:endParaRPr lang="en-US" sz="3600" dirty="0"/>
          </a:p>
        </p:txBody>
      </p:sp>
      <p:sp>
        <p:nvSpPr>
          <p:cNvPr id="3" name="Content Placeholder 2"/>
          <p:cNvSpPr>
            <a:spLocks noGrp="1"/>
          </p:cNvSpPr>
          <p:nvPr>
            <p:ph idx="1"/>
          </p:nvPr>
        </p:nvSpPr>
        <p:spPr>
          <a:xfrm>
            <a:off x="791568" y="1750324"/>
            <a:ext cx="7342987" cy="4258599"/>
          </a:xfrm>
        </p:spPr>
        <p:txBody>
          <a:bodyPr>
            <a:normAutofit/>
          </a:bodyPr>
          <a:lstStyle/>
          <a:p>
            <a:r>
              <a:rPr lang="en-US" sz="2400" dirty="0" smtClean="0"/>
              <a:t>Time to unscramble! </a:t>
            </a:r>
          </a:p>
          <a:p>
            <a:r>
              <a:rPr lang="en-US" sz="2400" dirty="0" smtClean="0"/>
              <a:t>Open the envelope and spread out the sentence strips inside from King’s “I Have a Dream” speech. </a:t>
            </a:r>
            <a:endParaRPr lang="en-US" sz="2400" dirty="0"/>
          </a:p>
          <a:p>
            <a:r>
              <a:rPr lang="en-US" sz="2400" dirty="0" smtClean="0"/>
              <a:t>Work with a partner to try and unscramble the sentences, piecing them back together to make a logical passage.</a:t>
            </a:r>
          </a:p>
          <a:p>
            <a:endParaRPr lang="en-US" sz="2400" dirty="0"/>
          </a:p>
          <a:p>
            <a:r>
              <a:rPr lang="en-US" sz="2400" dirty="0" smtClean="0"/>
              <a:t>Text from </a:t>
            </a:r>
            <a:r>
              <a:rPr lang="en-US" sz="2400" dirty="0" err="1" smtClean="0"/>
              <a:t>www.teachingamericanhistory.org</a:t>
            </a:r>
            <a:endParaRPr lang="en-US" sz="2400" dirty="0" smtClean="0"/>
          </a:p>
          <a:p>
            <a:endParaRPr lang="en-US" dirty="0"/>
          </a:p>
        </p:txBody>
      </p:sp>
    </p:spTree>
    <p:extLst>
      <p:ext uri="{BB962C8B-B14F-4D97-AF65-F5344CB8AC3E}">
        <p14:creationId xmlns:p14="http://schemas.microsoft.com/office/powerpoint/2010/main" val="8386747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Conclusion</a:t>
            </a:r>
            <a:endParaRPr lang="en-US" sz="3600" dirty="0"/>
          </a:p>
        </p:txBody>
      </p:sp>
      <p:sp>
        <p:nvSpPr>
          <p:cNvPr id="3" name="Content Placeholder 2"/>
          <p:cNvSpPr>
            <a:spLocks noGrp="1"/>
          </p:cNvSpPr>
          <p:nvPr>
            <p:ph idx="1"/>
          </p:nvPr>
        </p:nvSpPr>
        <p:spPr/>
        <p:txBody>
          <a:bodyPr>
            <a:normAutofit fontScale="92500" lnSpcReduction="10000"/>
          </a:bodyPr>
          <a:lstStyle/>
          <a:p>
            <a:r>
              <a:rPr lang="en-US" sz="2400" dirty="0" smtClean="0"/>
              <a:t>Additional questions, comments, or concerns?</a:t>
            </a:r>
          </a:p>
          <a:p>
            <a:r>
              <a:rPr lang="en-US" sz="2400" dirty="0" smtClean="0"/>
              <a:t>Citations listed at the bottom of each page of the resource packet</a:t>
            </a:r>
          </a:p>
          <a:p>
            <a:r>
              <a:rPr lang="en-US" sz="2400" dirty="0" smtClean="0"/>
              <a:t>Great primary document resources:</a:t>
            </a:r>
          </a:p>
          <a:p>
            <a:pPr lvl="1">
              <a:buFont typeface="Wingdings" panose="05000000000000000000" pitchFamily="2" charset="2"/>
              <a:buChar char="§"/>
            </a:pPr>
            <a:r>
              <a:rPr lang="en-US" sz="2100" dirty="0" smtClean="0"/>
              <a:t>TeachingAmericanHistory.org</a:t>
            </a:r>
          </a:p>
          <a:p>
            <a:pPr lvl="1">
              <a:buFont typeface="Wingdings" panose="05000000000000000000" pitchFamily="2" charset="2"/>
              <a:buChar char="§"/>
            </a:pPr>
            <a:r>
              <a:rPr lang="en-US" sz="2100" dirty="0" smtClean="0"/>
              <a:t>Archives.gov</a:t>
            </a:r>
          </a:p>
          <a:p>
            <a:r>
              <a:rPr lang="en-US" sz="2400" dirty="0" smtClean="0"/>
              <a:t>Further comments or questions please feel free to contact us at:</a:t>
            </a:r>
          </a:p>
          <a:p>
            <a:pPr lvl="1">
              <a:buFont typeface="Wingdings" panose="05000000000000000000" pitchFamily="2" charset="2"/>
              <a:buChar char="§"/>
            </a:pPr>
            <a:r>
              <a:rPr lang="en-US" sz="2000" dirty="0" smtClean="0"/>
              <a:t>bmwhitehead@eiu.edu </a:t>
            </a:r>
          </a:p>
          <a:p>
            <a:pPr lvl="1">
              <a:buFont typeface="Wingdings" panose="05000000000000000000" pitchFamily="2" charset="2"/>
              <a:buChar char="§"/>
            </a:pPr>
            <a:r>
              <a:rPr lang="en-US" sz="2000" dirty="0" smtClean="0"/>
              <a:t>ajschmitz@eiu.edu</a:t>
            </a:r>
          </a:p>
          <a:p>
            <a:endParaRPr lang="en-US" dirty="0"/>
          </a:p>
        </p:txBody>
      </p:sp>
    </p:spTree>
    <p:extLst>
      <p:ext uri="{BB962C8B-B14F-4D97-AF65-F5344CB8AC3E}">
        <p14:creationId xmlns:p14="http://schemas.microsoft.com/office/powerpoint/2010/main" val="1643476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48178"/>
            <a:ext cx="7125113" cy="924475"/>
          </a:xfrm>
        </p:spPr>
        <p:txBody>
          <a:bodyPr/>
          <a:lstStyle/>
          <a:p>
            <a:r>
              <a:rPr lang="en-US" sz="3600" dirty="0" smtClean="0"/>
              <a:t>Why Content Connections?</a:t>
            </a:r>
            <a:endParaRPr lang="en-US" sz="3600" dirty="0"/>
          </a:p>
        </p:txBody>
      </p:sp>
      <p:sp>
        <p:nvSpPr>
          <p:cNvPr id="3" name="Content Placeholder 2"/>
          <p:cNvSpPr>
            <a:spLocks noGrp="1"/>
          </p:cNvSpPr>
          <p:nvPr>
            <p:ph idx="1"/>
          </p:nvPr>
        </p:nvSpPr>
        <p:spPr>
          <a:xfrm>
            <a:off x="409923" y="1998430"/>
            <a:ext cx="8175009" cy="4051437"/>
          </a:xfrm>
        </p:spPr>
        <p:txBody>
          <a:bodyPr>
            <a:noAutofit/>
          </a:bodyPr>
          <a:lstStyle/>
          <a:p>
            <a:r>
              <a:rPr lang="en-US" sz="2400" dirty="0" smtClean="0"/>
              <a:t>We both have Bachelor’s degrees in Elementary Education with a </a:t>
            </a:r>
            <a:r>
              <a:rPr lang="en-US" sz="2400" dirty="0"/>
              <a:t>concentration in Language </a:t>
            </a:r>
            <a:r>
              <a:rPr lang="en-US" sz="2400" dirty="0" smtClean="0"/>
              <a:t>Arts and middle level and social science endorsements.</a:t>
            </a:r>
            <a:endParaRPr lang="en-US" sz="2400" dirty="0"/>
          </a:p>
          <a:p>
            <a:r>
              <a:rPr lang="en-US" sz="2400" dirty="0" smtClean="0"/>
              <a:t>With the push for common core implementation across Illinois, there has been increased need for reading resources across the content areas particularly in relation to informational text. </a:t>
            </a:r>
          </a:p>
          <a:p>
            <a:r>
              <a:rPr lang="en-US" sz="2400" dirty="0" smtClean="0"/>
              <a:t>With our current instruction in reading and our undergraduate background in social science, we wanted to find strategies that connect these two content areas while meeting the expectations of the CCSS. </a:t>
            </a:r>
            <a:endParaRPr lang="en-US" sz="2400" dirty="0"/>
          </a:p>
        </p:txBody>
      </p:sp>
    </p:spTree>
    <p:extLst>
      <p:ext uri="{BB962C8B-B14F-4D97-AF65-F5344CB8AC3E}">
        <p14:creationId xmlns:p14="http://schemas.microsoft.com/office/powerpoint/2010/main" val="1794827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Key Shifts in CCSS</a:t>
            </a:r>
            <a:endParaRPr lang="en-US" sz="3600" dirty="0"/>
          </a:p>
        </p:txBody>
      </p:sp>
      <p:sp>
        <p:nvSpPr>
          <p:cNvPr id="3" name="Content Placeholder 2"/>
          <p:cNvSpPr>
            <a:spLocks noGrp="1"/>
          </p:cNvSpPr>
          <p:nvPr>
            <p:ph idx="1"/>
          </p:nvPr>
        </p:nvSpPr>
        <p:spPr>
          <a:xfrm>
            <a:off x="457200" y="1705970"/>
            <a:ext cx="8229600" cy="5025030"/>
          </a:xfrm>
        </p:spPr>
        <p:txBody>
          <a:bodyPr>
            <a:normAutofit/>
          </a:bodyPr>
          <a:lstStyle/>
          <a:p>
            <a:r>
              <a:rPr lang="en-US" sz="2400" dirty="0"/>
              <a:t> </a:t>
            </a:r>
            <a:r>
              <a:rPr lang="en-US" sz="2400" dirty="0" smtClean="0"/>
              <a:t>Key </a:t>
            </a:r>
            <a:r>
              <a:rPr lang="en-US" sz="2400" dirty="0"/>
              <a:t>Shifts in English Language Arts in the Common Core State </a:t>
            </a:r>
            <a:r>
              <a:rPr lang="en-US" sz="2400" dirty="0" smtClean="0"/>
              <a:t>Standards</a:t>
            </a:r>
            <a:endParaRPr lang="en-US" sz="2000" dirty="0"/>
          </a:p>
          <a:p>
            <a:pPr marL="914400" lvl="1" indent="-514350">
              <a:buFont typeface="+mj-lt"/>
              <a:buAutoNum type="arabicPeriod"/>
            </a:pPr>
            <a:r>
              <a:rPr lang="en-US" sz="2000" dirty="0"/>
              <a:t>Regular practice with complex texts and their academic </a:t>
            </a:r>
            <a:r>
              <a:rPr lang="en-US" sz="2000" dirty="0" smtClean="0"/>
              <a:t>language</a:t>
            </a:r>
            <a:endParaRPr lang="en-US" sz="2000" dirty="0"/>
          </a:p>
          <a:p>
            <a:pPr marL="914400" lvl="1" indent="-514350">
              <a:buFont typeface="+mj-lt"/>
              <a:buAutoNum type="arabicPeriod"/>
            </a:pPr>
            <a:r>
              <a:rPr lang="en-US" sz="2000" dirty="0"/>
              <a:t>Reading, writing, and speaking grounded in evidence from texts, both literary and </a:t>
            </a:r>
            <a:r>
              <a:rPr lang="en-US" sz="2000" dirty="0" smtClean="0"/>
              <a:t>informational</a:t>
            </a:r>
            <a:endParaRPr lang="en-US" sz="2000" dirty="0"/>
          </a:p>
          <a:p>
            <a:pPr marL="914400" lvl="1" indent="-514350">
              <a:buFont typeface="+mj-lt"/>
              <a:buAutoNum type="arabicPeriod"/>
            </a:pPr>
            <a:r>
              <a:rPr lang="en-US" sz="2000" dirty="0"/>
              <a:t>Building knowledge through content-rich </a:t>
            </a:r>
            <a:r>
              <a:rPr lang="en-US" sz="2000" dirty="0" smtClean="0"/>
              <a:t>nonfiction</a:t>
            </a:r>
          </a:p>
          <a:p>
            <a:pPr marL="0" indent="0">
              <a:buNone/>
            </a:pPr>
            <a:endParaRPr lang="en-US" dirty="0"/>
          </a:p>
          <a:p>
            <a:r>
              <a:rPr lang="en-US" sz="1900" dirty="0" smtClean="0"/>
              <a:t>Common </a:t>
            </a:r>
            <a:r>
              <a:rPr lang="en-US" sz="1900" dirty="0"/>
              <a:t>Core Standards </a:t>
            </a:r>
            <a:r>
              <a:rPr lang="en-US" sz="1900" dirty="0" err="1"/>
              <a:t>Innitiative</a:t>
            </a:r>
            <a:r>
              <a:rPr lang="en-US" sz="1900" dirty="0"/>
              <a:t>. (2010). </a:t>
            </a:r>
            <a:r>
              <a:rPr lang="en-US" sz="1900" i="1" dirty="0"/>
              <a:t>Key shifts in English language arts. </a:t>
            </a:r>
            <a:r>
              <a:rPr lang="en-US" sz="1900" dirty="0" smtClean="0"/>
              <a:t>Retrieved from http</a:t>
            </a:r>
            <a:r>
              <a:rPr lang="en-US" sz="1900" dirty="0"/>
              <a:t>://www.corestandards.org/other-resources/key-shifts-in-english-language-arts/</a:t>
            </a:r>
          </a:p>
          <a:p>
            <a:endParaRPr lang="en-US" dirty="0"/>
          </a:p>
        </p:txBody>
      </p:sp>
    </p:spTree>
    <p:extLst>
      <p:ext uri="{BB962C8B-B14F-4D97-AF65-F5344CB8AC3E}">
        <p14:creationId xmlns:p14="http://schemas.microsoft.com/office/powerpoint/2010/main" val="3838984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1" y="416416"/>
            <a:ext cx="8216446" cy="924475"/>
          </a:xfrm>
        </p:spPr>
        <p:txBody>
          <a:bodyPr>
            <a:noAutofit/>
          </a:bodyPr>
          <a:lstStyle/>
          <a:p>
            <a:r>
              <a:rPr lang="en-US" sz="3600" dirty="0" smtClean="0"/>
              <a:t>Increase in Informational Text Use </a:t>
            </a:r>
            <a:endParaRPr lang="en-US" sz="3600" dirty="0"/>
          </a:p>
        </p:txBody>
      </p:sp>
      <p:sp>
        <p:nvSpPr>
          <p:cNvPr id="3" name="Content Placeholder 2"/>
          <p:cNvSpPr>
            <a:spLocks noGrp="1"/>
          </p:cNvSpPr>
          <p:nvPr>
            <p:ph idx="1"/>
          </p:nvPr>
        </p:nvSpPr>
        <p:spPr>
          <a:xfrm>
            <a:off x="736980" y="1643588"/>
            <a:ext cx="7847462" cy="4566143"/>
          </a:xfrm>
        </p:spPr>
        <p:txBody>
          <a:bodyPr>
            <a:normAutofit fontScale="92500" lnSpcReduction="10000"/>
          </a:bodyPr>
          <a:lstStyle/>
          <a:p>
            <a:pPr lvl="0"/>
            <a:r>
              <a:rPr lang="en-US" sz="2400" dirty="0"/>
              <a:t>50/50 increasing the use of informational text in all content </a:t>
            </a:r>
            <a:r>
              <a:rPr lang="en-US" sz="2400" dirty="0" smtClean="0"/>
              <a:t>areas.</a:t>
            </a:r>
            <a:endParaRPr lang="en-US" sz="2400" dirty="0"/>
          </a:p>
          <a:p>
            <a:r>
              <a:rPr lang="en-US" sz="2400" dirty="0" smtClean="0"/>
              <a:t>Lapp, Grant, Moss and Johnson explain, “Primary and elementary students lack exposure to reading informational texts because teachers emphasize story over informational texts and often read aloud narratives rather than support independent reading of informational texts either in class or as homework.”</a:t>
            </a:r>
          </a:p>
          <a:p>
            <a:endParaRPr lang="en-US" sz="1600" dirty="0"/>
          </a:p>
          <a:p>
            <a:r>
              <a:rPr lang="en-US" sz="2000" dirty="0"/>
              <a:t>Lapp, D., Grant, M., Moss, B., &amp; Johnson, K. (2013). Students’ close reading of science texts: </a:t>
            </a:r>
            <a:r>
              <a:rPr lang="en-US" sz="2000" dirty="0" err="1"/>
              <a:t>Whnowat’s</a:t>
            </a:r>
            <a:r>
              <a:rPr lang="en-US" sz="2000" dirty="0"/>
              <a:t>? What’s next? </a:t>
            </a:r>
            <a:r>
              <a:rPr lang="en-US" sz="2000" i="1" dirty="0"/>
              <a:t>The Reading Teacher 67(2), </a:t>
            </a:r>
            <a:r>
              <a:rPr lang="en-US" sz="2000" dirty="0"/>
              <a:t> 109-119. </a:t>
            </a:r>
          </a:p>
        </p:txBody>
      </p:sp>
    </p:spTree>
    <p:extLst>
      <p:ext uri="{BB962C8B-B14F-4D97-AF65-F5344CB8AC3E}">
        <p14:creationId xmlns:p14="http://schemas.microsoft.com/office/powerpoint/2010/main" val="3123676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Informational Text</a:t>
            </a:r>
            <a:endParaRPr lang="en-US" sz="3600" dirty="0"/>
          </a:p>
        </p:txBody>
      </p:sp>
      <p:sp>
        <p:nvSpPr>
          <p:cNvPr id="3" name="Content Placeholder 2"/>
          <p:cNvSpPr>
            <a:spLocks noGrp="1"/>
          </p:cNvSpPr>
          <p:nvPr>
            <p:ph idx="1"/>
          </p:nvPr>
        </p:nvSpPr>
        <p:spPr/>
        <p:txBody>
          <a:bodyPr/>
          <a:lstStyle/>
          <a:p>
            <a:r>
              <a:rPr lang="en-US" sz="2800" dirty="0" smtClean="0"/>
              <a:t>Informational text includes </a:t>
            </a:r>
          </a:p>
          <a:p>
            <a:pPr lvl="1"/>
            <a:r>
              <a:rPr lang="en-US" sz="2400" dirty="0"/>
              <a:t>B</a:t>
            </a:r>
            <a:r>
              <a:rPr lang="en-US" sz="2400" dirty="0" smtClean="0"/>
              <a:t>iographies and autobiographies</a:t>
            </a:r>
          </a:p>
          <a:p>
            <a:pPr lvl="1"/>
            <a:r>
              <a:rPr lang="en-US" sz="2400" dirty="0"/>
              <a:t>B</a:t>
            </a:r>
            <a:r>
              <a:rPr lang="en-US" sz="2400" dirty="0" smtClean="0"/>
              <a:t>ooks about history, social studies, science and the arts</a:t>
            </a:r>
          </a:p>
          <a:p>
            <a:pPr lvl="1"/>
            <a:r>
              <a:rPr lang="en-US" sz="2400" dirty="0" smtClean="0"/>
              <a:t>Primary documents</a:t>
            </a:r>
          </a:p>
          <a:p>
            <a:pPr lvl="1"/>
            <a:r>
              <a:rPr lang="en-US" sz="2400" dirty="0"/>
              <a:t>T</a:t>
            </a:r>
            <a:r>
              <a:rPr lang="en-US" sz="2400" dirty="0" smtClean="0"/>
              <a:t>echnical texts and information displayed in graphs, charts or maps</a:t>
            </a:r>
          </a:p>
          <a:p>
            <a:pPr lvl="1"/>
            <a:r>
              <a:rPr lang="en-US" sz="2400" dirty="0" smtClean="0"/>
              <a:t>Digital sources on a range of topics</a:t>
            </a:r>
          </a:p>
          <a:p>
            <a:endParaRPr lang="en-US" dirty="0"/>
          </a:p>
        </p:txBody>
      </p:sp>
    </p:spTree>
    <p:extLst>
      <p:ext uri="{BB962C8B-B14F-4D97-AF65-F5344CB8AC3E}">
        <p14:creationId xmlns:p14="http://schemas.microsoft.com/office/powerpoint/2010/main" val="2413832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4-09-29 at 5.23.2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402" y="253496"/>
            <a:ext cx="8738423" cy="6315163"/>
          </a:xfrm>
          <a:prstGeom prst="rect">
            <a:avLst/>
          </a:prstGeom>
          <a:ln w="127000" cap="sq">
            <a:solidFill>
              <a:schemeClr val="bg2">
                <a:lumMod val="40000"/>
                <a:lumOff val="60000"/>
              </a:schemeClr>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3116483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4-09-29 at 5.23.5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114" y="871002"/>
            <a:ext cx="8634336" cy="5286966"/>
          </a:xfrm>
          <a:prstGeom prst="rect">
            <a:avLst/>
          </a:prstGeom>
          <a:ln w="127000" cap="sq">
            <a:solidFill>
              <a:schemeClr val="bg2">
                <a:lumMod val="40000"/>
                <a:lumOff val="60000"/>
              </a:schemeClr>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781025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343" y="682708"/>
            <a:ext cx="7125113" cy="924475"/>
          </a:xfrm>
        </p:spPr>
        <p:txBody>
          <a:bodyPr/>
          <a:lstStyle/>
          <a:p>
            <a:pPr algn="ctr"/>
            <a:r>
              <a:rPr lang="en-US" sz="3600" dirty="0" smtClean="0"/>
              <a:t>Why It Matters</a:t>
            </a:r>
            <a:endParaRPr lang="en-US" sz="3600" dirty="0"/>
          </a:p>
        </p:txBody>
      </p:sp>
      <p:sp>
        <p:nvSpPr>
          <p:cNvPr id="3" name="Content Placeholder 2"/>
          <p:cNvSpPr>
            <a:spLocks noGrp="1"/>
          </p:cNvSpPr>
          <p:nvPr>
            <p:ph idx="1"/>
          </p:nvPr>
        </p:nvSpPr>
        <p:spPr>
          <a:xfrm>
            <a:off x="859809" y="1600199"/>
            <a:ext cx="7642746" cy="4500350"/>
          </a:xfrm>
        </p:spPr>
        <p:txBody>
          <a:bodyPr>
            <a:normAutofit/>
          </a:bodyPr>
          <a:lstStyle/>
          <a:p>
            <a:r>
              <a:rPr lang="en-US" sz="2400" dirty="0"/>
              <a:t>Common Core calls for close readings of meaty, high quality texts.</a:t>
            </a:r>
          </a:p>
          <a:p>
            <a:r>
              <a:rPr lang="en-US" sz="2400" dirty="0"/>
              <a:t>Common Core </a:t>
            </a:r>
            <a:r>
              <a:rPr lang="en-US" sz="2400" dirty="0" smtClean="0"/>
              <a:t>also focuses </a:t>
            </a:r>
            <a:r>
              <a:rPr lang="en-US" sz="2400" dirty="0"/>
              <a:t>on standards that are for College and Career </a:t>
            </a:r>
            <a:r>
              <a:rPr lang="en-US" sz="2400" dirty="0" smtClean="0"/>
              <a:t>Readiness.</a:t>
            </a:r>
          </a:p>
          <a:p>
            <a:r>
              <a:rPr lang="en-US" sz="2400" dirty="0" smtClean="0"/>
              <a:t>It is important that as teachers we provide students with the tools to </a:t>
            </a:r>
            <a:r>
              <a:rPr lang="en-US" sz="2400" dirty="0"/>
              <a:t>navigate through dense, highly academic texts </a:t>
            </a:r>
            <a:r>
              <a:rPr lang="en-US" sz="2400" dirty="0" smtClean="0"/>
              <a:t>in order to adequately comprehend.</a:t>
            </a:r>
          </a:p>
          <a:p>
            <a:r>
              <a:rPr lang="en-US" sz="2400" dirty="0" smtClean="0"/>
              <a:t>The goal is for students to become successful, independent readers in all subject areas. </a:t>
            </a:r>
            <a:endParaRPr lang="en-US" dirty="0"/>
          </a:p>
        </p:txBody>
      </p:sp>
    </p:spTree>
    <p:extLst>
      <p:ext uri="{BB962C8B-B14F-4D97-AF65-F5344CB8AC3E}">
        <p14:creationId xmlns:p14="http://schemas.microsoft.com/office/powerpoint/2010/main" val="293393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Winter</Template>
  <TotalTime>4346</TotalTime>
  <Words>1369</Words>
  <Application>Microsoft Office PowerPoint</Application>
  <PresentationFormat>On-screen Show (4:3)</PresentationFormat>
  <Paragraphs>114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Winter</vt:lpstr>
      <vt:lpstr>Content Connections: Literacy Strategies in the Social Sciences</vt:lpstr>
      <vt:lpstr>Meet the Presenters </vt:lpstr>
      <vt:lpstr>Why Content Connections?</vt:lpstr>
      <vt:lpstr>Key Shifts in CCSS</vt:lpstr>
      <vt:lpstr>Increase in Informational Text Use </vt:lpstr>
      <vt:lpstr>What is Informational Text</vt:lpstr>
      <vt:lpstr>PowerPoint Presentation</vt:lpstr>
      <vt:lpstr>PowerPoint Presentation</vt:lpstr>
      <vt:lpstr>Why It Matters</vt:lpstr>
      <vt:lpstr>Application</vt:lpstr>
      <vt:lpstr>Five Reading Strategies </vt:lpstr>
      <vt:lpstr>Stump the Teacher</vt:lpstr>
      <vt:lpstr>Stump the Teacher</vt:lpstr>
      <vt:lpstr>Stump the Teacher</vt:lpstr>
      <vt:lpstr>Guess the Author</vt:lpstr>
      <vt:lpstr>Guess the Author</vt:lpstr>
      <vt:lpstr>Question the Author</vt:lpstr>
      <vt:lpstr>Question the Author </vt:lpstr>
      <vt:lpstr>Question the Author </vt:lpstr>
      <vt:lpstr>My Rewrite </vt:lpstr>
      <vt:lpstr>My Rewrite </vt:lpstr>
      <vt:lpstr>Sentence Scramble </vt:lpstr>
      <vt:lpstr>Sentence Scramble</vt:lpstr>
      <vt:lpstr>Sentence Scramble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Abbie</dc:creator>
  <cp:lastModifiedBy>Denise  Reid</cp:lastModifiedBy>
  <cp:revision>37</cp:revision>
  <dcterms:created xsi:type="dcterms:W3CDTF">2014-09-28T16:42:44Z</dcterms:created>
  <dcterms:modified xsi:type="dcterms:W3CDTF">2014-12-11T15:25:32Z</dcterms:modified>
</cp:coreProperties>
</file>