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2" r:id="rId2"/>
    <p:sldId id="273" r:id="rId3"/>
    <p:sldId id="274" r:id="rId4"/>
    <p:sldId id="286" r:id="rId5"/>
    <p:sldId id="275" r:id="rId6"/>
    <p:sldId id="287" r:id="rId7"/>
    <p:sldId id="276" r:id="rId8"/>
    <p:sldId id="278" r:id="rId9"/>
    <p:sldId id="280" r:id="rId10"/>
    <p:sldId id="282" r:id="rId11"/>
    <p:sldId id="281" r:id="rId12"/>
    <p:sldId id="279" r:id="rId13"/>
    <p:sldId id="284" r:id="rId14"/>
    <p:sldId id="283" r:id="rId15"/>
    <p:sldId id="285" r:id="rId16"/>
    <p:sldId id="288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7/22/2021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7/22/2021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kincaid@carrolltonbank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thykincaid@carrolltonbanki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Bank Account Fraud – Don’t Let It Happen To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3531764"/>
            <a:ext cx="10472928" cy="14493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Kathy Kincaid, SVP</a:t>
            </a:r>
          </a:p>
          <a:p>
            <a:r>
              <a:rPr lang="en-US" dirty="0"/>
              <a:t>Carrollton Bank</a:t>
            </a:r>
          </a:p>
          <a:p>
            <a:r>
              <a:rPr lang="en-US" dirty="0">
                <a:hlinkClick r:id="rId3"/>
              </a:rPr>
              <a:t>kathykincaid@carrolltonbanking.com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 For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Cash Receipts and Disbursements</a:t>
            </a:r>
          </a:p>
          <a:p>
            <a:pPr lvl="1"/>
            <a:r>
              <a:rPr lang="en-US" dirty="0"/>
              <a:t>No cash receipt log </a:t>
            </a:r>
          </a:p>
          <a:p>
            <a:pPr lvl="1"/>
            <a:r>
              <a:rPr lang="en-US" dirty="0"/>
              <a:t>Lack of control over required signatures</a:t>
            </a:r>
          </a:p>
          <a:p>
            <a:pPr lvl="1"/>
            <a:r>
              <a:rPr lang="en-US" dirty="0"/>
              <a:t>Uncontrolled access to blank checks</a:t>
            </a:r>
          </a:p>
          <a:p>
            <a:pPr lvl="1"/>
            <a:r>
              <a:rPr lang="en-US" dirty="0"/>
              <a:t>Lack of segregation of key duties</a:t>
            </a:r>
          </a:p>
          <a:p>
            <a:pPr lvl="1"/>
            <a:endParaRPr lang="en-US" dirty="0"/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 For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Records and Reports </a:t>
            </a:r>
          </a:p>
          <a:p>
            <a:pPr lvl="1"/>
            <a:r>
              <a:rPr lang="en-US" dirty="0"/>
              <a:t>Excessive cash entries or adjustments</a:t>
            </a:r>
          </a:p>
          <a:p>
            <a:pPr lvl="1"/>
            <a:r>
              <a:rPr lang="en-US" dirty="0"/>
              <a:t>No supporting documentation for adjusting entries</a:t>
            </a:r>
          </a:p>
          <a:p>
            <a:pPr lvl="1"/>
            <a:r>
              <a:rPr lang="en-US" dirty="0"/>
              <a:t>Discrepancies between bank deposits and postings</a:t>
            </a:r>
          </a:p>
          <a:p>
            <a:pPr lvl="1"/>
            <a:r>
              <a:rPr lang="en-US" dirty="0"/>
              <a:t>Incomplete or untimely bank reconciliations </a:t>
            </a:r>
          </a:p>
          <a:p>
            <a:pPr lvl="1"/>
            <a:endParaRPr lang="en-US" dirty="0"/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7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Your Bank Help?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Use your banker as a resource </a:t>
            </a:r>
          </a:p>
          <a:p>
            <a:endParaRPr lang="en-US" dirty="0"/>
          </a:p>
          <a:p>
            <a:r>
              <a:rPr lang="en-US" dirty="0"/>
              <a:t>Understand the products and services available to mitigate fraud </a:t>
            </a:r>
          </a:p>
          <a:p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b="1" dirty="0"/>
              <a:t>check/ACH positive pay</a:t>
            </a:r>
            <a:r>
              <a:rPr lang="en-US" dirty="0"/>
              <a:t>- not new, but effective. The processes matches the account number, check number and dollar amount of clearing checks against an issue file. If the bank receives a check that does not match the information, it is identified as an exception item. </a:t>
            </a:r>
          </a:p>
          <a:p>
            <a:pPr lvl="2"/>
            <a:r>
              <a:rPr lang="en-US" dirty="0"/>
              <a:t>Payee positive pay is an enhanced service that also requires the validation of the payee name. </a:t>
            </a:r>
          </a:p>
          <a:p>
            <a:pPr lvl="2"/>
            <a:r>
              <a:rPr lang="en-US" dirty="0"/>
              <a:t>Avoid reverse positive pay.  </a:t>
            </a:r>
          </a:p>
          <a:p>
            <a:pPr lvl="2"/>
            <a:r>
              <a:rPr lang="en-US" dirty="0"/>
              <a:t>Default decision should be to return exception items.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 </a:t>
            </a:r>
            <a:r>
              <a:rPr lang="en-US" b="1" dirty="0"/>
              <a:t>ACH debit blocks and filters.</a:t>
            </a:r>
            <a:r>
              <a:rPr lang="en-US" dirty="0"/>
              <a:t> Blocks prevent all disbursements from an account while filters allow transactions to post under predetermined conditions.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Take advantage of </a:t>
            </a:r>
            <a:r>
              <a:rPr lang="en-US" b="1" dirty="0"/>
              <a:t>Reconciliation Tools.  </a:t>
            </a:r>
            <a:r>
              <a:rPr lang="en-US" dirty="0"/>
              <a:t>Detailed reporting can assist in reconciliation of bank accounts. </a:t>
            </a:r>
            <a:endParaRPr lang="en-US" b="1" dirty="0"/>
          </a:p>
          <a:p>
            <a:pPr lvl="1"/>
            <a:endParaRPr lang="en-US" dirty="0"/>
          </a:p>
          <a:p>
            <a:pPr lvl="1"/>
            <a:r>
              <a:rPr lang="en-US" dirty="0"/>
              <a:t>Inquire about </a:t>
            </a:r>
            <a:r>
              <a:rPr lang="en-US" b="1" dirty="0"/>
              <a:t>UPIC – Universal Payment Identification Code </a:t>
            </a:r>
            <a:r>
              <a:rPr lang="en-US" dirty="0"/>
              <a:t>– used in place of the actual account number.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Your Bank Help?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dirty="0"/>
              <a:t>Work with your bank to establish user entitlements for online banking functions.</a:t>
            </a:r>
          </a:p>
          <a:p>
            <a:pPr lvl="2"/>
            <a:r>
              <a:rPr lang="en-US" dirty="0"/>
              <a:t>Ideally access should include multi-factor authentication  </a:t>
            </a:r>
          </a:p>
          <a:p>
            <a:pPr lvl="2"/>
            <a:r>
              <a:rPr lang="en-US" dirty="0"/>
              <a:t>View only access</a:t>
            </a:r>
          </a:p>
          <a:p>
            <a:pPr lvl="2"/>
            <a:r>
              <a:rPr lang="en-US" dirty="0"/>
              <a:t>Bill pay – initiate vs. approve </a:t>
            </a:r>
          </a:p>
          <a:p>
            <a:pPr lvl="2"/>
            <a:r>
              <a:rPr lang="en-US" dirty="0"/>
              <a:t>Positive Pay – separation of duties and decisioning of exception items</a:t>
            </a:r>
          </a:p>
          <a:p>
            <a:pPr lvl="2"/>
            <a:r>
              <a:rPr lang="en-US" dirty="0"/>
              <a:t>ACH/Wire Transfer – initiate, approve, release with dollar limitations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6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Controls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Conduct surprise audits and annual reviews of procedures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Provide for the physical security of all checks.</a:t>
            </a:r>
          </a:p>
          <a:p>
            <a:pPr lvl="2"/>
            <a:r>
              <a:rPr lang="en-US" dirty="0"/>
              <a:t>Maintain check images over paper copies.</a:t>
            </a:r>
          </a:p>
          <a:p>
            <a:pPr lvl="2"/>
            <a:r>
              <a:rPr lang="en-US" dirty="0"/>
              <a:t>Keep check stock in a locked and secure location with a formal inventory listing. </a:t>
            </a:r>
          </a:p>
          <a:p>
            <a:pPr lvl="2"/>
            <a:r>
              <a:rPr lang="en-US" dirty="0"/>
              <a:t>Provide for temporary physical security of electronically deposited checks and timely destruction of the items.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Ensure the appropriate security over signature stamps and software.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Require additional review for all checks over a specified amount.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Ensure segregation of duties amount staff initiating, authorizing, preparing, signing, and mailing payments and reconciling bank statements. </a:t>
            </a:r>
          </a:p>
        </p:txBody>
      </p:sp>
    </p:spTree>
    <p:extLst>
      <p:ext uri="{BB962C8B-B14F-4D97-AF65-F5344CB8AC3E}">
        <p14:creationId xmlns:p14="http://schemas.microsoft.com/office/powerpoint/2010/main" val="7459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Controls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Review signature cards and authority levels whenever any change occurs. Remove staff from transaction authority/online access immediately upon resignation. 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Consolidate or eliminate bank accounts that are not frequently utilized.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Determine that appropriate controls and procedures are in place if employees are working remotely.  </a:t>
            </a:r>
          </a:p>
        </p:txBody>
      </p:sp>
    </p:spTree>
    <p:extLst>
      <p:ext uri="{BB962C8B-B14F-4D97-AF65-F5344CB8AC3E}">
        <p14:creationId xmlns:p14="http://schemas.microsoft.com/office/powerpoint/2010/main" val="310944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Let It Happen on Your Watch </a:t>
            </a:r>
          </a:p>
        </p:txBody>
      </p:sp>
      <p:pic>
        <p:nvPicPr>
          <p:cNvPr id="5" name="Content Placeholder 4" descr="A picture containing sky, outdoor, nature&#10;&#10;Description automatically generated">
            <a:extLst>
              <a:ext uri="{FF2B5EF4-FFF2-40B4-BE49-F238E27FC236}">
                <a16:creationId xmlns:a16="http://schemas.microsoft.com/office/drawing/2014/main" id="{353A5007-E161-44AA-BE46-B18593911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6" y="2191512"/>
            <a:ext cx="5953124" cy="3992737"/>
          </a:xfrm>
        </p:spPr>
      </p:pic>
    </p:spTree>
    <p:extLst>
      <p:ext uri="{BB962C8B-B14F-4D97-AF65-F5344CB8AC3E}">
        <p14:creationId xmlns:p14="http://schemas.microsoft.com/office/powerpoint/2010/main" val="184174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5ACA8-3048-4544-BB0E-26C8788A4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0118"/>
            <a:ext cx="10972800" cy="381448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Kathy Kincaid </a:t>
            </a:r>
          </a:p>
          <a:p>
            <a:pPr marL="0" indent="0" algn="ctr">
              <a:buNone/>
            </a:pPr>
            <a:r>
              <a:rPr lang="en-US" dirty="0"/>
              <a:t>Carrollton Bank </a:t>
            </a:r>
          </a:p>
          <a:p>
            <a:pPr marL="0" indent="0" algn="ctr">
              <a:buNone/>
            </a:pPr>
            <a:r>
              <a:rPr lang="en-US" dirty="0"/>
              <a:t>(217) 793-5071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kathykincaid@carrolltonbanking.com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18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Case Study </a:t>
            </a:r>
          </a:p>
          <a:p>
            <a:r>
              <a:rPr lang="en-US" dirty="0"/>
              <a:t>Characteristics of Perpetrators </a:t>
            </a:r>
          </a:p>
          <a:p>
            <a:r>
              <a:rPr lang="en-US" dirty="0"/>
              <a:t>Red Flags for Fraud </a:t>
            </a:r>
          </a:p>
          <a:p>
            <a:r>
              <a:rPr lang="en-US" dirty="0"/>
              <a:t>How Can Your Bank Help? </a:t>
            </a:r>
          </a:p>
          <a:p>
            <a:r>
              <a:rPr lang="en-US" dirty="0"/>
              <a:t>Internal Controls</a:t>
            </a:r>
          </a:p>
          <a:p>
            <a:r>
              <a:rPr lang="en-US" dirty="0"/>
              <a:t>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803632"/>
            <a:ext cx="10972800" cy="1384185"/>
          </a:xfrm>
        </p:spPr>
        <p:txBody>
          <a:bodyPr/>
          <a:lstStyle/>
          <a:p>
            <a:pPr algn="ctr"/>
            <a:r>
              <a:rPr lang="en-US" dirty="0"/>
              <a:t>Rita Crundwell 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City Comptroller – Dixon, IL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5318"/>
            <a:ext cx="10972800" cy="4119282"/>
          </a:xfrm>
        </p:spPr>
        <p:txBody>
          <a:bodyPr/>
          <a:lstStyle/>
          <a:p>
            <a:r>
              <a:rPr lang="en-US" dirty="0"/>
              <a:t>Trusted city employee for over 40 years</a:t>
            </a:r>
          </a:p>
          <a:p>
            <a:endParaRPr lang="en-US" dirty="0"/>
          </a:p>
          <a:p>
            <a:r>
              <a:rPr lang="en-US" dirty="0"/>
              <a:t>Well regarded in the community and by her co-workers</a:t>
            </a:r>
          </a:p>
          <a:p>
            <a:endParaRPr lang="en-US" dirty="0"/>
          </a:p>
          <a:p>
            <a:r>
              <a:rPr lang="en-US" dirty="0"/>
              <a:t>Had a passion for breeding and showing quarter horses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1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City Comptroller – Dixon, IL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88776"/>
            <a:ext cx="10972800" cy="4235824"/>
          </a:xfrm>
        </p:spPr>
        <p:txBody>
          <a:bodyPr/>
          <a:lstStyle/>
          <a:p>
            <a:r>
              <a:rPr lang="en-US" dirty="0"/>
              <a:t>Largest amount of money embezzled from a municipal government – ever</a:t>
            </a:r>
          </a:p>
          <a:p>
            <a:endParaRPr lang="en-US" dirty="0"/>
          </a:p>
          <a:p>
            <a:r>
              <a:rPr lang="en-US" dirty="0"/>
              <a:t>Nearly $54 million taken over 21 years </a:t>
            </a:r>
          </a:p>
          <a:p>
            <a:endParaRPr lang="en-US" dirty="0"/>
          </a:p>
          <a:p>
            <a:r>
              <a:rPr lang="en-US" dirty="0"/>
              <a:t>Embezzlement started in 1991 and ended with her arrest in 2012 </a:t>
            </a:r>
          </a:p>
          <a:p>
            <a:endParaRPr lang="en-US" dirty="0"/>
          </a:p>
          <a:p>
            <a:r>
              <a:rPr lang="en-US" dirty="0"/>
              <a:t>Why did she do it?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City Comptroller – Dixon, IL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Opened bank account in the name of the City – Reserve Sewer Capital Development Account (RSCDA)</a:t>
            </a:r>
          </a:p>
          <a:p>
            <a:r>
              <a:rPr lang="en-US" dirty="0"/>
              <a:t>Rita was the only signer on the account that was never setup on the City’s GL</a:t>
            </a:r>
          </a:p>
          <a:p>
            <a:r>
              <a:rPr lang="en-US" dirty="0"/>
              <a:t>Transfers to the account were made from six legitimate City accounts</a:t>
            </a:r>
          </a:p>
          <a:p>
            <a:r>
              <a:rPr lang="en-US" dirty="0"/>
              <a:t>Fictious projects and invoices were created</a:t>
            </a:r>
          </a:p>
          <a:p>
            <a:r>
              <a:rPr lang="en-US" dirty="0"/>
              <a:t>Manual checks were written debiting capital outlay expense and crediting cash </a:t>
            </a:r>
          </a:p>
          <a:p>
            <a:r>
              <a:rPr lang="en-US" dirty="0"/>
              <a:t>Checks deposited to the RSCDA – then written from the RSCDA for her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8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57012"/>
            <a:ext cx="10972800" cy="1132515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Characteristics of Perpetrators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40528"/>
            <a:ext cx="10972800" cy="3984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According to the Association of Certified Fraud Examiners –</a:t>
            </a:r>
          </a:p>
          <a:p>
            <a:pPr lvl="1"/>
            <a:r>
              <a:rPr lang="en-US" dirty="0"/>
              <a:t>An employee</a:t>
            </a:r>
          </a:p>
          <a:p>
            <a:pPr lvl="1"/>
            <a:r>
              <a:rPr lang="en-US" dirty="0"/>
              <a:t>Being at the same job for more than 10 years</a:t>
            </a:r>
          </a:p>
          <a:p>
            <a:pPr lvl="1"/>
            <a:r>
              <a:rPr lang="en-US" dirty="0"/>
              <a:t>Worked in the accounting department</a:t>
            </a:r>
          </a:p>
          <a:p>
            <a:pPr lvl="1"/>
            <a:r>
              <a:rPr lang="en-US" dirty="0"/>
              <a:t>Committed the fraud within the 36-40 age range</a:t>
            </a:r>
          </a:p>
          <a:p>
            <a:pPr lvl="1"/>
            <a:r>
              <a:rPr lang="en-US" dirty="0"/>
              <a:t>Worked alone in committing the fraud</a:t>
            </a:r>
          </a:p>
          <a:p>
            <a:pPr lvl="1"/>
            <a:r>
              <a:rPr lang="en-US" dirty="0"/>
              <a:t>No criminal background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 For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Employee Red Flags</a:t>
            </a:r>
          </a:p>
          <a:p>
            <a:pPr lvl="1"/>
            <a:r>
              <a:rPr lang="en-US" dirty="0"/>
              <a:t>Lifestyle or behavioral change</a:t>
            </a:r>
          </a:p>
          <a:p>
            <a:pPr lvl="1"/>
            <a:r>
              <a:rPr lang="en-US" dirty="0"/>
              <a:t>Significant personal debt and credit problems</a:t>
            </a:r>
          </a:p>
          <a:p>
            <a:pPr lvl="1"/>
            <a:r>
              <a:rPr lang="en-US" dirty="0"/>
              <a:t>Refusal to take vacation or sick leave</a:t>
            </a:r>
          </a:p>
          <a:p>
            <a:pPr lvl="1"/>
            <a:r>
              <a:rPr lang="en-US" dirty="0"/>
              <a:t>Lack of segregation of duties </a:t>
            </a:r>
          </a:p>
          <a:p>
            <a:pPr lvl="1"/>
            <a:endParaRPr lang="en-US" dirty="0"/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 For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Management Red Flags</a:t>
            </a:r>
          </a:p>
          <a:p>
            <a:pPr lvl="1"/>
            <a:r>
              <a:rPr lang="en-US" dirty="0"/>
              <a:t>Reluctance to work with auditors</a:t>
            </a:r>
          </a:p>
          <a:p>
            <a:pPr lvl="1"/>
            <a:r>
              <a:rPr lang="en-US" dirty="0"/>
              <a:t>High employee turnover</a:t>
            </a:r>
          </a:p>
          <a:p>
            <a:pPr lvl="1"/>
            <a:r>
              <a:rPr lang="en-US" dirty="0"/>
              <a:t>Weak internal controls </a:t>
            </a:r>
          </a:p>
          <a:p>
            <a:pPr lvl="1"/>
            <a:r>
              <a:rPr lang="en-US" dirty="0"/>
              <a:t>Decisions dominated by an individual </a:t>
            </a:r>
          </a:p>
          <a:p>
            <a:pPr lvl="1"/>
            <a:r>
              <a:rPr lang="en-US" dirty="0"/>
              <a:t>Service contracts with no product</a:t>
            </a:r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2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499</TotalTime>
  <Words>757</Words>
  <Application>Microsoft Office PowerPoint</Application>
  <PresentationFormat>Widescreen</PresentationFormat>
  <Paragraphs>121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Palatino Linotype</vt:lpstr>
      <vt:lpstr>Wingdings 2</vt:lpstr>
      <vt:lpstr>Presentation on brainstorming</vt:lpstr>
      <vt:lpstr>Bank Account Fraud – Don’t Let It Happen To You</vt:lpstr>
      <vt:lpstr>Agenda</vt:lpstr>
      <vt:lpstr>Rita Crundwell </vt:lpstr>
      <vt:lpstr>City Comptroller – Dixon, IL </vt:lpstr>
      <vt:lpstr>City Comptroller – Dixon, IL </vt:lpstr>
      <vt:lpstr>City Comptroller – Dixon, IL </vt:lpstr>
      <vt:lpstr>Common Characteristics of Perpetrators</vt:lpstr>
      <vt:lpstr>Red Flags For Fraud</vt:lpstr>
      <vt:lpstr>Red Flags For Fraud</vt:lpstr>
      <vt:lpstr>Red Flags For Fraud</vt:lpstr>
      <vt:lpstr>Red Flags For Fraud</vt:lpstr>
      <vt:lpstr>How Can Your Bank Help? </vt:lpstr>
      <vt:lpstr>How Can Your Bank Help? </vt:lpstr>
      <vt:lpstr>Internal Controls  </vt:lpstr>
      <vt:lpstr>Internal Controls  </vt:lpstr>
      <vt:lpstr>Don’t Let It Happen on Your Watch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Account Fraud – Don’t Let It Happen To You</dc:title>
  <dc:creator>Kathy Kincaid</dc:creator>
  <cp:lastModifiedBy>Peggy A Brown</cp:lastModifiedBy>
  <cp:revision>23</cp:revision>
  <dcterms:created xsi:type="dcterms:W3CDTF">2021-07-14T15:07:01Z</dcterms:created>
  <dcterms:modified xsi:type="dcterms:W3CDTF">2021-07-22T19:29:56Z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