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handoutMasterIdLst>
    <p:handoutMasterId r:id="rId25"/>
  </p:handoutMasterIdLst>
  <p:sldIdLst>
    <p:sldId id="256" r:id="rId2"/>
    <p:sldId id="259" r:id="rId3"/>
    <p:sldId id="260" r:id="rId4"/>
    <p:sldId id="264" r:id="rId5"/>
    <p:sldId id="287" r:id="rId6"/>
    <p:sldId id="262" r:id="rId7"/>
    <p:sldId id="261" r:id="rId8"/>
    <p:sldId id="265" r:id="rId9"/>
    <p:sldId id="272" r:id="rId10"/>
    <p:sldId id="271" r:id="rId11"/>
    <p:sldId id="279" r:id="rId12"/>
    <p:sldId id="275" r:id="rId13"/>
    <p:sldId id="273" r:id="rId14"/>
    <p:sldId id="276" r:id="rId15"/>
    <p:sldId id="277" r:id="rId16"/>
    <p:sldId id="278" r:id="rId17"/>
    <p:sldId id="280" r:id="rId18"/>
    <p:sldId id="281" r:id="rId19"/>
    <p:sldId id="282" r:id="rId20"/>
    <p:sldId id="283" r:id="rId21"/>
    <p:sldId id="284" r:id="rId22"/>
    <p:sldId id="267" r:id="rId23"/>
    <p:sldId id="268" r:id="rId24"/>
  </p:sldIdLst>
  <p:sldSz cx="9144000" cy="6858000" type="screen4x3"/>
  <p:notesSz cx="6858000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>
        <p:scale>
          <a:sx n="58" d="100"/>
          <a:sy n="58" d="100"/>
        </p:scale>
        <p:origin x="-1013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4184"/>
          </a:xfrm>
          <a:prstGeom prst="rect">
            <a:avLst/>
          </a:prstGeom>
        </p:spPr>
        <p:txBody>
          <a:bodyPr vert="horz" lIns="91086" tIns="45543" rIns="91086" bIns="4554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4184"/>
          </a:xfrm>
          <a:prstGeom prst="rect">
            <a:avLst/>
          </a:prstGeom>
        </p:spPr>
        <p:txBody>
          <a:bodyPr vert="horz" lIns="91086" tIns="45543" rIns="91086" bIns="45543" rtlCol="0"/>
          <a:lstStyle>
            <a:lvl1pPr algn="r">
              <a:defRPr sz="1200"/>
            </a:lvl1pPr>
          </a:lstStyle>
          <a:p>
            <a:fld id="{81B27EBD-7C7E-430E-B7D0-7CDB428F907C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086" tIns="45543" rIns="91086" bIns="4554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086" tIns="45543" rIns="91086" bIns="45543" rtlCol="0" anchor="b"/>
          <a:lstStyle>
            <a:lvl1pPr algn="r">
              <a:defRPr sz="1200"/>
            </a:lvl1pPr>
          </a:lstStyle>
          <a:p>
            <a:fld id="{7D1ECAAD-EC91-4F5E-B57D-2DBF011DE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25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January 16, 2013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January 16,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January 16,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16,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January 16,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January 16,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January 16,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January 16,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January 16,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January 16, 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January 16,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January 16,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2885" y="2438400"/>
            <a:ext cx="3505199" cy="170216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b="1" dirty="0" smtClean="0"/>
              <a:t>Introduction to Entrepreneurshi</a:t>
            </a:r>
            <a:r>
              <a:rPr lang="en-US" b="1" dirty="0"/>
              <a:t>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114800"/>
            <a:ext cx="3309803" cy="1566909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Tiffany Kline </a:t>
            </a:r>
          </a:p>
          <a:p>
            <a:r>
              <a:rPr lang="en-US" dirty="0" smtClean="0"/>
              <a:t>Entrepreneurial Coach</a:t>
            </a:r>
          </a:p>
          <a:p>
            <a:r>
              <a:rPr lang="en-US" dirty="0" smtClean="0"/>
              <a:t>Business Solutions Center </a:t>
            </a:r>
          </a:p>
          <a:p>
            <a:r>
              <a:rPr lang="en-US" dirty="0" smtClean="0"/>
              <a:t>Eastern Illinois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12,</a:t>
            </a:r>
          </a:p>
          <a:p>
            <a:r>
              <a:rPr lang="en-US" dirty="0" smtClean="0"/>
              <a:t>2013	</a:t>
            </a:r>
            <a:endParaRPr lang="en-US" dirty="0"/>
          </a:p>
        </p:txBody>
      </p:sp>
      <p:pic>
        <p:nvPicPr>
          <p:cNvPr id="7" name="Picture 4" descr="businesssolutionsCE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86" y="228600"/>
            <a:ext cx="4572000" cy="1817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10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usinesssolutionsCE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0"/>
            <a:ext cx="3810000" cy="762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60614" y="914400"/>
            <a:ext cx="7848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FAMOUS ENTREPRENEUR QUOTES</a:t>
            </a:r>
          </a:p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400 POINTS</a:t>
            </a:r>
          </a:p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>
                <a:solidFill>
                  <a:schemeClr val="accent1"/>
                </a:solidFill>
              </a:rPr>
              <a:t>“</a:t>
            </a:r>
            <a:r>
              <a:rPr lang="en-US" sz="3600" b="1" dirty="0">
                <a:solidFill>
                  <a:schemeClr val="accent1"/>
                </a:solidFill>
              </a:rPr>
              <a:t>Genius is 1% inspiration and 99% perspiration </a:t>
            </a:r>
            <a:r>
              <a:rPr lang="en-US" sz="3600" b="1" dirty="0" smtClean="0">
                <a:solidFill>
                  <a:schemeClr val="accent1"/>
                </a:solidFill>
              </a:rPr>
              <a:t>” </a:t>
            </a:r>
          </a:p>
          <a:p>
            <a:pPr algn="ctr"/>
            <a:endParaRPr lang="en-US" sz="3600" b="1" dirty="0" smtClean="0"/>
          </a:p>
          <a:p>
            <a:pPr algn="ctr"/>
            <a:r>
              <a:rPr lang="en-US" sz="3600" b="1" dirty="0"/>
              <a:t>Thomas Edison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5821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usinesssolutionsCE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0"/>
            <a:ext cx="3810000" cy="762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60614" y="914400"/>
            <a:ext cx="7848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FAMOUS ENTREPRENEUR QUOTES</a:t>
            </a:r>
          </a:p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500 POINTS</a:t>
            </a:r>
          </a:p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>
                <a:solidFill>
                  <a:schemeClr val="accent1"/>
                </a:solidFill>
              </a:rPr>
              <a:t>“If you can dream it, you can do it” </a:t>
            </a:r>
          </a:p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Walt Disney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1465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usinesssolutionsCE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0"/>
            <a:ext cx="3810000" cy="762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71500" y="1219200"/>
            <a:ext cx="78486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THE BASICS</a:t>
            </a:r>
          </a:p>
          <a:p>
            <a:pPr algn="ctr"/>
            <a:endParaRPr lang="en-US" sz="1600" b="1" dirty="0" smtClean="0"/>
          </a:p>
          <a:p>
            <a:pPr algn="ctr"/>
            <a:r>
              <a:rPr lang="en-US" sz="3600" b="1" dirty="0"/>
              <a:t>1</a:t>
            </a:r>
            <a:r>
              <a:rPr lang="en-US" sz="3600" b="1" dirty="0" smtClean="0"/>
              <a:t>00 POINTS</a:t>
            </a:r>
          </a:p>
          <a:p>
            <a:pPr algn="ctr"/>
            <a:endParaRPr lang="en-US" sz="1200" b="1" dirty="0" smtClean="0"/>
          </a:p>
          <a:p>
            <a:pPr algn="ctr"/>
            <a:endParaRPr lang="en-US" sz="3600" b="1" dirty="0" smtClean="0">
              <a:solidFill>
                <a:schemeClr val="accent1"/>
              </a:solidFill>
            </a:endParaRPr>
          </a:p>
          <a:p>
            <a:pPr algn="ctr"/>
            <a:r>
              <a:rPr lang="en-US" sz="3600" b="1" dirty="0">
                <a:solidFill>
                  <a:schemeClr val="accent1"/>
                </a:solidFill>
              </a:rPr>
              <a:t>An individual who assumes the risks associated with creating organizing and owning a business </a:t>
            </a:r>
            <a:endParaRPr lang="en-US" sz="3600" dirty="0">
              <a:solidFill>
                <a:schemeClr val="accent1"/>
              </a:solidFill>
            </a:endParaRPr>
          </a:p>
          <a:p>
            <a:pPr algn="ctr"/>
            <a:endParaRPr lang="en-US" sz="3600" b="1" dirty="0" smtClean="0">
              <a:solidFill>
                <a:schemeClr val="accent1"/>
              </a:solidFill>
            </a:endParaRPr>
          </a:p>
          <a:p>
            <a:pPr algn="ctr"/>
            <a:r>
              <a:rPr lang="en-US" sz="3600" b="1" dirty="0" smtClean="0"/>
              <a:t>Entrepreneur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1932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usinesssolutionsCE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0"/>
            <a:ext cx="3810000" cy="762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71500" y="1219200"/>
            <a:ext cx="78486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THE BASICS</a:t>
            </a:r>
          </a:p>
          <a:p>
            <a:pPr algn="ctr"/>
            <a:endParaRPr lang="en-US" sz="1600" b="1" dirty="0" smtClean="0"/>
          </a:p>
          <a:p>
            <a:pPr algn="ctr"/>
            <a:r>
              <a:rPr lang="en-US" sz="3600" b="1" dirty="0"/>
              <a:t>2</a:t>
            </a:r>
            <a:r>
              <a:rPr lang="en-US" sz="3600" b="1" dirty="0" smtClean="0"/>
              <a:t>00 POINTS</a:t>
            </a:r>
          </a:p>
          <a:p>
            <a:pPr algn="ctr"/>
            <a:endParaRPr lang="en-US" sz="1200" b="1" dirty="0" smtClean="0"/>
          </a:p>
          <a:p>
            <a:pPr algn="ctr"/>
            <a:endParaRPr lang="en-US" sz="3600" b="1" dirty="0" smtClean="0">
              <a:solidFill>
                <a:schemeClr val="accent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accent1"/>
                </a:solidFill>
              </a:rPr>
              <a:t>Goal </a:t>
            </a:r>
            <a:r>
              <a:rPr lang="en-US" sz="3600" b="1" dirty="0">
                <a:solidFill>
                  <a:schemeClr val="accent1"/>
                </a:solidFill>
              </a:rPr>
              <a:t>oriented, </a:t>
            </a:r>
            <a:r>
              <a:rPr lang="en-US" sz="3600" b="1" dirty="0" smtClean="0">
                <a:solidFill>
                  <a:schemeClr val="accent1"/>
                </a:solidFill>
              </a:rPr>
              <a:t>independent</a:t>
            </a:r>
            <a:r>
              <a:rPr lang="en-US" sz="3600" b="1" dirty="0">
                <a:solidFill>
                  <a:schemeClr val="accent1"/>
                </a:solidFill>
              </a:rPr>
              <a:t>, self-confident, risk taker </a:t>
            </a:r>
            <a:endParaRPr lang="en-US" sz="3600" dirty="0">
              <a:solidFill>
                <a:schemeClr val="accent1"/>
              </a:solidFill>
            </a:endParaRPr>
          </a:p>
          <a:p>
            <a:pPr algn="ctr"/>
            <a:endParaRPr lang="en-US" sz="1600" b="1" dirty="0" smtClean="0"/>
          </a:p>
          <a:p>
            <a:pPr algn="ctr"/>
            <a:endParaRPr lang="en-US" sz="3600" b="1" dirty="0" smtClean="0"/>
          </a:p>
          <a:p>
            <a:pPr algn="ctr"/>
            <a:r>
              <a:rPr lang="en-US" sz="3600" b="1" dirty="0"/>
              <a:t>Characteristics an entrepreneur should have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0708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usinesssolutionsCE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0"/>
            <a:ext cx="3810000" cy="762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71500" y="1219200"/>
            <a:ext cx="78486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THE BASICS</a:t>
            </a:r>
          </a:p>
          <a:p>
            <a:pPr algn="ctr"/>
            <a:endParaRPr lang="en-US" sz="1600" b="1" dirty="0" smtClean="0"/>
          </a:p>
          <a:p>
            <a:pPr algn="ctr"/>
            <a:r>
              <a:rPr lang="en-US" sz="3600" b="1" dirty="0" smtClean="0"/>
              <a:t>300 POINTS</a:t>
            </a:r>
          </a:p>
          <a:p>
            <a:pPr algn="ctr"/>
            <a:endParaRPr lang="en-US" sz="1200" b="1" dirty="0" smtClean="0"/>
          </a:p>
          <a:p>
            <a:pPr algn="ctr"/>
            <a:endParaRPr lang="en-US" sz="2400" b="1" dirty="0" smtClean="0">
              <a:solidFill>
                <a:schemeClr val="accent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accent1"/>
                </a:solidFill>
              </a:rPr>
              <a:t>A </a:t>
            </a:r>
            <a:r>
              <a:rPr lang="en-US" sz="3600" b="1" dirty="0">
                <a:solidFill>
                  <a:schemeClr val="accent1"/>
                </a:solidFill>
              </a:rPr>
              <a:t>TV show where entrepreneurs pitch their ideas to possible investors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Shark Tank</a:t>
            </a:r>
          </a:p>
        </p:txBody>
      </p:sp>
    </p:spTree>
    <p:extLst>
      <p:ext uri="{BB962C8B-B14F-4D97-AF65-F5344CB8AC3E}">
        <p14:creationId xmlns:p14="http://schemas.microsoft.com/office/powerpoint/2010/main" val="317299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usinesssolutionsCE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0"/>
            <a:ext cx="3810000" cy="762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71500" y="990600"/>
            <a:ext cx="78486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THE BASICS</a:t>
            </a:r>
          </a:p>
          <a:p>
            <a:pPr algn="ctr"/>
            <a:endParaRPr lang="en-US" sz="1600" b="1" dirty="0" smtClean="0"/>
          </a:p>
          <a:p>
            <a:pPr algn="ctr"/>
            <a:r>
              <a:rPr lang="en-US" sz="3600" b="1" dirty="0"/>
              <a:t>4</a:t>
            </a:r>
            <a:r>
              <a:rPr lang="en-US" sz="3600" b="1" dirty="0" smtClean="0"/>
              <a:t>00 POINTS</a:t>
            </a:r>
          </a:p>
          <a:p>
            <a:pPr algn="ctr"/>
            <a:endParaRPr lang="en-US" sz="1200" b="1" dirty="0" smtClean="0"/>
          </a:p>
          <a:p>
            <a:pPr algn="ctr"/>
            <a:endParaRPr lang="en-US" sz="2400" b="1" dirty="0" smtClean="0">
              <a:solidFill>
                <a:schemeClr val="accent1"/>
              </a:solidFill>
            </a:endParaRPr>
          </a:p>
          <a:p>
            <a:pPr algn="ctr"/>
            <a:r>
              <a:rPr lang="en-US" sz="3600" b="1" dirty="0">
                <a:solidFill>
                  <a:schemeClr val="accent1"/>
                </a:solidFill>
              </a:rPr>
              <a:t>The name of the 3 day camp you can attend at EIU this summer to learn more about becoming an entrepreneur</a:t>
            </a:r>
            <a:endParaRPr lang="en-US" sz="3600" dirty="0">
              <a:solidFill>
                <a:schemeClr val="accent1"/>
              </a:solidFill>
            </a:endParaRPr>
          </a:p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Camp e3</a:t>
            </a:r>
          </a:p>
        </p:txBody>
      </p:sp>
    </p:spTree>
    <p:extLst>
      <p:ext uri="{BB962C8B-B14F-4D97-AF65-F5344CB8AC3E}">
        <p14:creationId xmlns:p14="http://schemas.microsoft.com/office/powerpoint/2010/main" val="322753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usinesssolutionsCE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0"/>
            <a:ext cx="3810000" cy="762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71500" y="1219200"/>
            <a:ext cx="78486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THE BASICS</a:t>
            </a:r>
          </a:p>
          <a:p>
            <a:pPr algn="ctr"/>
            <a:endParaRPr lang="en-US" sz="1600" b="1" dirty="0" smtClean="0"/>
          </a:p>
          <a:p>
            <a:pPr algn="ctr"/>
            <a:r>
              <a:rPr lang="en-US" sz="3600" b="1" dirty="0"/>
              <a:t>5</a:t>
            </a:r>
            <a:r>
              <a:rPr lang="en-US" sz="3600" b="1" dirty="0" smtClean="0"/>
              <a:t>00 POINTS</a:t>
            </a:r>
          </a:p>
          <a:p>
            <a:pPr algn="ctr"/>
            <a:endParaRPr lang="en-US" sz="1200" b="1" dirty="0" smtClean="0"/>
          </a:p>
          <a:p>
            <a:pPr algn="ctr"/>
            <a:r>
              <a:rPr lang="en-US" sz="3600" b="1" dirty="0" smtClean="0">
                <a:solidFill>
                  <a:schemeClr val="accent1"/>
                </a:solidFill>
              </a:rPr>
              <a:t>Small businesses make up 72% of US employers – True or False?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FALSE</a:t>
            </a:r>
          </a:p>
          <a:p>
            <a:pPr algn="ctr"/>
            <a:endParaRPr lang="en-US" sz="1600" b="1" dirty="0" smtClean="0"/>
          </a:p>
          <a:p>
            <a:pPr algn="ctr"/>
            <a:r>
              <a:rPr lang="en-US" sz="3600" b="1" dirty="0" smtClean="0"/>
              <a:t>Small Businesses Make up 99.7 of U.S. Employers! </a:t>
            </a:r>
          </a:p>
          <a:p>
            <a:pPr algn="ctr"/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75194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usinesssolutionsCE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0"/>
            <a:ext cx="3810000" cy="762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71500" y="1219200"/>
            <a:ext cx="78486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PLANNING A BUSINESS</a:t>
            </a:r>
          </a:p>
          <a:p>
            <a:pPr algn="ctr"/>
            <a:endParaRPr lang="en-US" sz="1600" b="1" dirty="0" smtClean="0"/>
          </a:p>
          <a:p>
            <a:pPr algn="ctr"/>
            <a:r>
              <a:rPr lang="en-US" sz="3600" b="1" dirty="0" smtClean="0"/>
              <a:t>100 POINTS</a:t>
            </a:r>
          </a:p>
          <a:p>
            <a:pPr algn="ctr"/>
            <a:endParaRPr lang="en-US" sz="1200" b="1" dirty="0" smtClean="0"/>
          </a:p>
          <a:p>
            <a:pPr algn="ctr"/>
            <a:r>
              <a:rPr lang="en-US" sz="3600" b="1" dirty="0">
                <a:solidFill>
                  <a:schemeClr val="accent1"/>
                </a:solidFill>
              </a:rPr>
              <a:t>An evaluation/study of an idea to determine if your business idea will </a:t>
            </a:r>
            <a:r>
              <a:rPr lang="en-US" sz="3600" b="1" dirty="0" smtClean="0">
                <a:solidFill>
                  <a:schemeClr val="accent1"/>
                </a:solidFill>
              </a:rPr>
              <a:t>work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ctr"/>
            <a:endParaRPr lang="en-US" sz="3600" b="1" dirty="0" smtClean="0"/>
          </a:p>
          <a:p>
            <a:pPr algn="ctr"/>
            <a:r>
              <a:rPr lang="en-US" sz="3600" b="1" dirty="0"/>
              <a:t>A feasibility study</a:t>
            </a:r>
            <a:endParaRPr lang="en-US" sz="3600" dirty="0"/>
          </a:p>
          <a:p>
            <a:pPr algn="ctr"/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78812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usinesssolutionsCE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0"/>
            <a:ext cx="3810000" cy="762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71500" y="1219200"/>
            <a:ext cx="78486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PLANNING A BUSINESS</a:t>
            </a:r>
          </a:p>
          <a:p>
            <a:pPr algn="ctr"/>
            <a:endParaRPr lang="en-US" sz="1600" b="1" dirty="0" smtClean="0"/>
          </a:p>
          <a:p>
            <a:pPr algn="ctr"/>
            <a:r>
              <a:rPr lang="en-US" sz="3600" b="1" dirty="0"/>
              <a:t>2</a:t>
            </a:r>
            <a:r>
              <a:rPr lang="en-US" sz="3600" b="1" dirty="0" smtClean="0"/>
              <a:t>00 POINTS</a:t>
            </a:r>
          </a:p>
          <a:p>
            <a:pPr algn="ctr"/>
            <a:endParaRPr lang="en-US" sz="3600" b="1" dirty="0" smtClean="0"/>
          </a:p>
          <a:p>
            <a:pPr algn="ctr"/>
            <a:endParaRPr lang="en-US" sz="1200" b="1" dirty="0" smtClean="0"/>
          </a:p>
          <a:p>
            <a:pPr algn="ctr"/>
            <a:r>
              <a:rPr lang="en-US" sz="3600" b="1" dirty="0">
                <a:solidFill>
                  <a:schemeClr val="accent1"/>
                </a:solidFill>
              </a:rPr>
              <a:t>The biggest reason small businesses have to close down</a:t>
            </a:r>
            <a:endParaRPr lang="en-US" sz="3600" dirty="0">
              <a:solidFill>
                <a:schemeClr val="accent1"/>
              </a:solidFill>
            </a:endParaRPr>
          </a:p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Failure to plan</a:t>
            </a:r>
            <a:endParaRPr lang="en-US" sz="3600" dirty="0"/>
          </a:p>
          <a:p>
            <a:pPr algn="ctr"/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05349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usinesssolutionsCE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0"/>
            <a:ext cx="3810000" cy="762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71500" y="1219200"/>
            <a:ext cx="78486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PLANNING A BUSINESS</a:t>
            </a:r>
          </a:p>
          <a:p>
            <a:pPr algn="ctr"/>
            <a:endParaRPr lang="en-US" sz="1600" b="1" dirty="0" smtClean="0"/>
          </a:p>
          <a:p>
            <a:pPr algn="ctr"/>
            <a:r>
              <a:rPr lang="en-US" sz="3600" b="1" dirty="0"/>
              <a:t>3</a:t>
            </a:r>
            <a:r>
              <a:rPr lang="en-US" sz="3600" b="1" dirty="0" smtClean="0"/>
              <a:t>00 POINTS</a:t>
            </a:r>
          </a:p>
          <a:p>
            <a:pPr algn="ctr"/>
            <a:endParaRPr lang="en-US" sz="1200" b="1" dirty="0" smtClean="0"/>
          </a:p>
          <a:p>
            <a:pPr algn="ctr"/>
            <a:r>
              <a:rPr lang="en-US" sz="3600" b="1" dirty="0" smtClean="0">
                <a:solidFill>
                  <a:schemeClr val="accent1"/>
                </a:solidFill>
              </a:rPr>
              <a:t>A written document  that describes how you will operate your business</a:t>
            </a:r>
          </a:p>
          <a:p>
            <a:pPr algn="ctr"/>
            <a:endParaRPr lang="en-US" sz="3600" b="1" dirty="0" smtClean="0"/>
          </a:p>
          <a:p>
            <a:pPr algn="ctr"/>
            <a:r>
              <a:rPr lang="en-US" sz="3600" b="1" dirty="0"/>
              <a:t>A </a:t>
            </a:r>
            <a:r>
              <a:rPr lang="en-US" sz="3600" b="1" dirty="0" smtClean="0"/>
              <a:t>business plan</a:t>
            </a:r>
            <a:endParaRPr lang="en-US" sz="3600" dirty="0"/>
          </a:p>
          <a:p>
            <a:pPr algn="ctr"/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65509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8077200" cy="1447800"/>
          </a:xfrm>
        </p:spPr>
        <p:txBody>
          <a:bodyPr anchor="ctr">
            <a:noAutofit/>
          </a:bodyPr>
          <a:lstStyle/>
          <a:p>
            <a:pPr algn="ctr"/>
            <a:r>
              <a:rPr lang="en-US" sz="2400" b="1" dirty="0" smtClean="0">
                <a:latin typeface="Bell MT" pitchFamily="18" charset="0"/>
              </a:rPr>
              <a:t>The </a:t>
            </a:r>
            <a:r>
              <a:rPr lang="en-US" sz="2400" b="1" dirty="0">
                <a:latin typeface="Bell MT" pitchFamily="18" charset="0"/>
              </a:rPr>
              <a:t>Business Solutions Center is a public-private partnership</a:t>
            </a:r>
            <a:br>
              <a:rPr lang="en-US" sz="2400" b="1" dirty="0">
                <a:latin typeface="Bell MT" pitchFamily="18" charset="0"/>
              </a:rPr>
            </a:br>
            <a:r>
              <a:rPr lang="en-US" sz="2400" b="1" dirty="0">
                <a:latin typeface="Bell MT" pitchFamily="18" charset="0"/>
              </a:rPr>
              <a:t>composed of EIU, businesses, financial institutions, </a:t>
            </a:r>
            <a:r>
              <a:rPr lang="en-US" sz="2400" b="1" dirty="0" smtClean="0">
                <a:latin typeface="Bell MT" pitchFamily="18" charset="0"/>
              </a:rPr>
              <a:t>foundations &amp; </a:t>
            </a:r>
            <a:r>
              <a:rPr lang="en-US" sz="2400" b="1" dirty="0">
                <a:latin typeface="Bell MT" pitchFamily="18" charset="0"/>
              </a:rPr>
              <a:t>individuals that contribute to provide</a:t>
            </a:r>
            <a:r>
              <a:rPr lang="en-US" sz="2400" b="1" dirty="0" smtClean="0">
                <a:latin typeface="Bell MT" pitchFamily="18" charset="0"/>
              </a:rPr>
              <a:t>:</a:t>
            </a:r>
            <a:endParaRPr lang="en-US" sz="2400" b="1" dirty="0">
              <a:latin typeface="Bell MT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914400" y="2590800"/>
            <a:ext cx="3419856" cy="3934968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Bell MT" pitchFamily="18" charset="0"/>
              </a:rPr>
              <a:t>ENTREPRENEURSHIP</a:t>
            </a:r>
          </a:p>
          <a:p>
            <a:r>
              <a:rPr lang="en-US" sz="2000" dirty="0" smtClean="0">
                <a:latin typeface="Bell MT" pitchFamily="18" charset="0"/>
              </a:rPr>
              <a:t>RESEARCH</a:t>
            </a:r>
          </a:p>
          <a:p>
            <a:r>
              <a:rPr lang="en-US" sz="2000" dirty="0" smtClean="0">
                <a:latin typeface="Bell MT" pitchFamily="18" charset="0"/>
              </a:rPr>
              <a:t>YOUTH</a:t>
            </a:r>
          </a:p>
          <a:p>
            <a:r>
              <a:rPr lang="en-US" sz="2000" dirty="0" smtClean="0">
                <a:latin typeface="Bell MT" pitchFamily="18" charset="0"/>
              </a:rPr>
              <a:t>EDUCATIONAL</a:t>
            </a:r>
          </a:p>
          <a:p>
            <a:r>
              <a:rPr lang="en-US" sz="2000" dirty="0" smtClean="0">
                <a:latin typeface="Bell MT" pitchFamily="18" charset="0"/>
              </a:rPr>
              <a:t>ACTIVITIES</a:t>
            </a:r>
          </a:p>
          <a:p>
            <a:r>
              <a:rPr lang="en-US" sz="2000" dirty="0" smtClean="0">
                <a:latin typeface="Bell MT" pitchFamily="18" charset="0"/>
              </a:rPr>
              <a:t>TRAINING FOR</a:t>
            </a:r>
          </a:p>
          <a:p>
            <a:r>
              <a:rPr lang="en-US" sz="2000" dirty="0" smtClean="0">
                <a:latin typeface="Bell MT" pitchFamily="18" charset="0"/>
              </a:rPr>
              <a:t>BUSINESSES/</a:t>
            </a:r>
          </a:p>
          <a:p>
            <a:r>
              <a:rPr lang="en-US" sz="2000" dirty="0" smtClean="0">
                <a:latin typeface="Bell MT" pitchFamily="18" charset="0"/>
              </a:rPr>
              <a:t>NONPROFITS</a:t>
            </a:r>
          </a:p>
          <a:p>
            <a:r>
              <a:rPr lang="en-US" sz="2000" dirty="0" smtClean="0">
                <a:latin typeface="Bell MT" pitchFamily="18" charset="0"/>
              </a:rPr>
              <a:t>MARKET RESEARCH</a:t>
            </a:r>
          </a:p>
          <a:p>
            <a:endParaRPr lang="en-US" sz="2000" dirty="0" smtClean="0">
              <a:latin typeface="Bell MT" pitchFamily="18" charset="0"/>
            </a:endParaRPr>
          </a:p>
          <a:p>
            <a:endParaRPr lang="en-US" sz="2000" dirty="0" smtClean="0">
              <a:latin typeface="Bell MT" pitchFamily="18" charset="0"/>
            </a:endParaRP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4584192" y="2514600"/>
            <a:ext cx="3797808" cy="4011169"/>
          </a:xfrm>
        </p:spPr>
        <p:txBody>
          <a:bodyPr>
            <a:noAutofit/>
          </a:bodyPr>
          <a:lstStyle/>
          <a:p>
            <a:r>
              <a:rPr lang="en-US" sz="2000" dirty="0">
                <a:latin typeface="Bell MT" pitchFamily="18" charset="0"/>
              </a:rPr>
              <a:t>FINANCIAL </a:t>
            </a:r>
            <a:r>
              <a:rPr lang="en-US" sz="2000" dirty="0" smtClean="0">
                <a:latin typeface="Bell MT" pitchFamily="18" charset="0"/>
              </a:rPr>
              <a:t>ANALYSIS</a:t>
            </a:r>
          </a:p>
          <a:p>
            <a:r>
              <a:rPr lang="en-US" sz="2000" dirty="0" smtClean="0">
                <a:latin typeface="Bell MT" pitchFamily="18" charset="0"/>
              </a:rPr>
              <a:t>MANAGEMENT GUIDANCE THAT </a:t>
            </a:r>
            <a:r>
              <a:rPr lang="en-US" sz="2000" dirty="0">
                <a:latin typeface="Bell MT" pitchFamily="18" charset="0"/>
              </a:rPr>
              <a:t>CANT BE GIVEN </a:t>
            </a:r>
            <a:r>
              <a:rPr lang="en-US" sz="2000" dirty="0" smtClean="0">
                <a:latin typeface="Bell MT" pitchFamily="18" charset="0"/>
              </a:rPr>
              <a:t>BY FINANCIAL </a:t>
            </a:r>
            <a:r>
              <a:rPr lang="en-US" sz="2000" dirty="0">
                <a:latin typeface="Bell MT" pitchFamily="18" charset="0"/>
              </a:rPr>
              <a:t>INSTITUTIONS</a:t>
            </a:r>
          </a:p>
          <a:p>
            <a:r>
              <a:rPr lang="en-US" sz="2000" dirty="0">
                <a:latin typeface="Bell MT" pitchFamily="18" charset="0"/>
              </a:rPr>
              <a:t>WELL-DEFINED </a:t>
            </a:r>
            <a:r>
              <a:rPr lang="en-US" sz="2000" dirty="0" smtClean="0">
                <a:latin typeface="Bell MT" pitchFamily="18" charset="0"/>
              </a:rPr>
              <a:t>BUSINESS &amp; </a:t>
            </a:r>
            <a:r>
              <a:rPr lang="en-US" sz="2000" dirty="0">
                <a:latin typeface="Bell MT" pitchFamily="18" charset="0"/>
              </a:rPr>
              <a:t>MARKETING PLANS</a:t>
            </a:r>
          </a:p>
          <a:p>
            <a:r>
              <a:rPr lang="en-US" sz="2000" dirty="0" smtClean="0">
                <a:latin typeface="Bell MT" pitchFamily="18" charset="0"/>
              </a:rPr>
              <a:t>NON-BIASED </a:t>
            </a:r>
            <a:r>
              <a:rPr lang="en-US" sz="2000" dirty="0">
                <a:latin typeface="Bell MT" pitchFamily="18" charset="0"/>
              </a:rPr>
              <a:t>THIRD-PARTY</a:t>
            </a:r>
          </a:p>
          <a:p>
            <a:r>
              <a:rPr lang="en-US" sz="2000" dirty="0" smtClean="0">
                <a:latin typeface="Bell MT" pitchFamily="18" charset="0"/>
              </a:rPr>
              <a:t>FREE &amp; CONFIDENTIAL COACHING</a:t>
            </a:r>
            <a:endParaRPr lang="en-US" sz="2000" dirty="0">
              <a:latin typeface="Bell MT" pitchFamily="18" charset="0"/>
            </a:endParaRPr>
          </a:p>
          <a:p>
            <a:endParaRPr lang="en-US" sz="2000" dirty="0">
              <a:latin typeface="Bell MT" pitchFamily="18" charset="0"/>
            </a:endParaRPr>
          </a:p>
        </p:txBody>
      </p:sp>
      <p:pic>
        <p:nvPicPr>
          <p:cNvPr id="9" name="Picture 4" descr="businesssolutionsCE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-11668"/>
            <a:ext cx="3886200" cy="69746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6988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usinesssolutionsCE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0"/>
            <a:ext cx="3810000" cy="762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71500" y="1524000"/>
            <a:ext cx="7848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PLANNING A BUSINESS</a:t>
            </a:r>
          </a:p>
          <a:p>
            <a:pPr algn="ctr"/>
            <a:endParaRPr lang="en-US" sz="1600" b="1" dirty="0" smtClean="0"/>
          </a:p>
          <a:p>
            <a:pPr algn="ctr"/>
            <a:r>
              <a:rPr lang="en-US" sz="3600" b="1" dirty="0"/>
              <a:t>4</a:t>
            </a:r>
            <a:r>
              <a:rPr lang="en-US" sz="3600" b="1" dirty="0" smtClean="0"/>
              <a:t>00 POINTS</a:t>
            </a:r>
          </a:p>
          <a:p>
            <a:pPr algn="ctr"/>
            <a:endParaRPr lang="en-US" sz="1200" b="1" dirty="0" smtClean="0"/>
          </a:p>
          <a:p>
            <a:pPr algn="ctr"/>
            <a:endParaRPr lang="en-US" sz="1200" b="1" dirty="0" smtClean="0"/>
          </a:p>
          <a:p>
            <a:pPr algn="ctr"/>
            <a:r>
              <a:rPr lang="en-US" sz="3600" b="1" dirty="0" smtClean="0">
                <a:solidFill>
                  <a:schemeClr val="accent1"/>
                </a:solidFill>
              </a:rPr>
              <a:t>The legal structure of business owned by one person</a:t>
            </a:r>
          </a:p>
          <a:p>
            <a:pPr algn="ctr"/>
            <a:endParaRPr lang="en-US" sz="3600" b="1" dirty="0" smtClean="0"/>
          </a:p>
          <a:p>
            <a:pPr algn="ctr"/>
            <a:r>
              <a:rPr lang="en-US" sz="3600" b="1" dirty="0"/>
              <a:t>A </a:t>
            </a:r>
            <a:r>
              <a:rPr lang="en-US" sz="3600" b="1" dirty="0" smtClean="0"/>
              <a:t>sole-</a:t>
            </a:r>
            <a:r>
              <a:rPr lang="en-US" sz="3600" b="1" dirty="0"/>
              <a:t> </a:t>
            </a:r>
            <a:r>
              <a:rPr lang="en-US" sz="3600" b="1" dirty="0" smtClean="0"/>
              <a:t>proprietorship</a:t>
            </a:r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54327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usinesssolutionsCE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0"/>
            <a:ext cx="3810000" cy="762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71500" y="1219200"/>
            <a:ext cx="78486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PLANNING A BUSINESS</a:t>
            </a:r>
          </a:p>
          <a:p>
            <a:pPr algn="ctr"/>
            <a:endParaRPr lang="en-US" sz="1600" b="1" dirty="0" smtClean="0"/>
          </a:p>
          <a:p>
            <a:pPr algn="ctr"/>
            <a:r>
              <a:rPr lang="en-US" sz="3600" b="1" dirty="0"/>
              <a:t>5</a:t>
            </a:r>
            <a:r>
              <a:rPr lang="en-US" sz="3600" b="1" dirty="0" smtClean="0"/>
              <a:t>00 POINTS</a:t>
            </a:r>
          </a:p>
          <a:p>
            <a:pPr algn="ctr"/>
            <a:endParaRPr lang="en-US" sz="1200" b="1" dirty="0" smtClean="0"/>
          </a:p>
          <a:p>
            <a:pPr algn="ctr"/>
            <a:endParaRPr lang="en-US" sz="3600" b="1" dirty="0" smtClean="0">
              <a:solidFill>
                <a:schemeClr val="accent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accent1"/>
                </a:solidFill>
              </a:rPr>
              <a:t>SBA stands for: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Small Business Administration</a:t>
            </a:r>
            <a:endParaRPr lang="en-US" sz="3600" dirty="0"/>
          </a:p>
          <a:p>
            <a:pPr algn="ctr"/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331933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usinesssolutionsCE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0"/>
            <a:ext cx="3810000" cy="762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752600" y="1447800"/>
            <a:ext cx="5791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COUNT YOUR POINTS</a:t>
            </a:r>
            <a:endParaRPr lang="en-US" sz="5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14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usinesssolutionsCE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0"/>
            <a:ext cx="3810000" cy="762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57200" y="772886"/>
            <a:ext cx="82296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Thank you for inviting  me to teach you about entrepreneurship today!  </a:t>
            </a:r>
          </a:p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Please don’t forget your Camp e3 brochure – </a:t>
            </a:r>
          </a:p>
          <a:p>
            <a:pPr algn="ctr"/>
            <a:r>
              <a:rPr lang="en-US" sz="3200" dirty="0" smtClean="0"/>
              <a:t>If you have any questions about the availability of scholarships please call</a:t>
            </a:r>
          </a:p>
          <a:p>
            <a:pPr algn="ctr"/>
            <a:r>
              <a:rPr lang="en-US" sz="3200" dirty="0" smtClean="0"/>
              <a:t>Jennifer Garren at the phone number inside the brochure. </a:t>
            </a:r>
          </a:p>
        </p:txBody>
      </p:sp>
    </p:spTree>
    <p:extLst>
      <p:ext uri="{BB962C8B-B14F-4D97-AF65-F5344CB8AC3E}">
        <p14:creationId xmlns:p14="http://schemas.microsoft.com/office/powerpoint/2010/main" val="362571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usinesssolutionsCE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0"/>
            <a:ext cx="3810000" cy="762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62000" y="1219200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It’s Saturday – Let’s make this FUN!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0" y="3048000"/>
            <a:ext cx="6553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We’re going to learn about </a:t>
            </a:r>
            <a:r>
              <a:rPr lang="en-US" sz="4000" b="1" dirty="0" smtClean="0"/>
              <a:t>Entrepreneurship with a game!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4646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usinesssolutionsCE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0"/>
            <a:ext cx="3810000" cy="762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838200" y="1600200"/>
            <a:ext cx="411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Split into groups</a:t>
            </a:r>
            <a:endParaRPr lang="en-US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352800" y="3886200"/>
            <a:ext cx="42078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1"/>
                </a:solidFill>
              </a:rPr>
              <a:t>Pick your noisemaker</a:t>
            </a:r>
            <a:endParaRPr lang="en-US" sz="4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70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usinesssolutionsCE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0"/>
            <a:ext cx="3810000" cy="762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600200" y="2743200"/>
            <a:ext cx="609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accent1"/>
                </a:solidFill>
              </a:rPr>
              <a:t>JEOPARDY!</a:t>
            </a:r>
            <a:endParaRPr lang="en-US" sz="8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15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usinesssolutionsCE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0"/>
            <a:ext cx="3810000" cy="762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14400" y="1676400"/>
            <a:ext cx="695895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Courier New" pitchFamily="49" charset="0"/>
              <a:buChar char="o"/>
            </a:pPr>
            <a:r>
              <a:rPr lang="en-US" sz="3200" b="1" dirty="0" smtClean="0">
                <a:solidFill>
                  <a:schemeClr val="accent1"/>
                </a:solidFill>
              </a:rPr>
              <a:t>FAMOUS ENTREPRENEUR QUOTES</a:t>
            </a:r>
          </a:p>
          <a:p>
            <a:pPr marL="457200" indent="-457200">
              <a:buFont typeface="Courier New" pitchFamily="49" charset="0"/>
              <a:buChar char="o"/>
            </a:pPr>
            <a:endParaRPr lang="en-US" sz="3200" b="1" dirty="0" smtClean="0">
              <a:solidFill>
                <a:schemeClr val="accent1"/>
              </a:solidFill>
            </a:endParaRPr>
          </a:p>
          <a:p>
            <a:pPr marL="457200" indent="-457200">
              <a:buFont typeface="Courier New" pitchFamily="49" charset="0"/>
              <a:buChar char="o"/>
            </a:pPr>
            <a:r>
              <a:rPr lang="en-US" sz="3200" b="1" dirty="0" smtClean="0">
                <a:solidFill>
                  <a:schemeClr val="accent1"/>
                </a:solidFill>
              </a:rPr>
              <a:t>THE </a:t>
            </a:r>
            <a:r>
              <a:rPr lang="en-US" sz="3200" b="1" dirty="0">
                <a:solidFill>
                  <a:schemeClr val="accent1"/>
                </a:solidFill>
              </a:rPr>
              <a:t>BASICS</a:t>
            </a:r>
          </a:p>
          <a:p>
            <a:pPr marL="457200" indent="-457200">
              <a:buFont typeface="Courier New" pitchFamily="49" charset="0"/>
              <a:buChar char="o"/>
            </a:pPr>
            <a:endParaRPr lang="en-US" sz="3200" b="1" dirty="0" smtClean="0">
              <a:solidFill>
                <a:schemeClr val="accent1"/>
              </a:solidFill>
            </a:endParaRPr>
          </a:p>
          <a:p>
            <a:pPr marL="457200" indent="-457200">
              <a:buFont typeface="Courier New" pitchFamily="49" charset="0"/>
              <a:buChar char="o"/>
            </a:pPr>
            <a:r>
              <a:rPr lang="en-US" sz="3200" b="1" dirty="0" smtClean="0">
                <a:solidFill>
                  <a:schemeClr val="accent1"/>
                </a:solidFill>
              </a:rPr>
              <a:t>PLANNING A </a:t>
            </a:r>
            <a:r>
              <a:rPr lang="en-US" sz="3200" b="1" dirty="0">
                <a:solidFill>
                  <a:schemeClr val="accent1"/>
                </a:solidFill>
              </a:rPr>
              <a:t>BUSINESS</a:t>
            </a:r>
          </a:p>
          <a:p>
            <a:pPr marL="457200" indent="-457200">
              <a:buFont typeface="Courier New" pitchFamily="49" charset="0"/>
              <a:buChar char="o"/>
            </a:pPr>
            <a:endParaRPr lang="en-US" sz="32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6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usinesssolutionsCE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0"/>
            <a:ext cx="3810000" cy="762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560614" y="914400"/>
            <a:ext cx="7848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FAMOUS ENTREPRENEUR QUOTES</a:t>
            </a:r>
          </a:p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100 POINTS</a:t>
            </a:r>
          </a:p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>
                <a:solidFill>
                  <a:schemeClr val="accent1"/>
                </a:solidFill>
              </a:rPr>
              <a:t>“A friendship founded on business is a good deal better than a business founded on friendship.” </a:t>
            </a:r>
          </a:p>
          <a:p>
            <a:pPr algn="ctr"/>
            <a:endParaRPr lang="en-US" sz="3600" b="1" dirty="0" smtClean="0"/>
          </a:p>
          <a:p>
            <a:pPr algn="ctr"/>
            <a:r>
              <a:rPr lang="en-US" sz="3600" b="1" dirty="0"/>
              <a:t>John D. </a:t>
            </a:r>
            <a:r>
              <a:rPr lang="en-US" sz="3600" b="1" dirty="0" smtClean="0"/>
              <a:t>Rockefeller </a:t>
            </a:r>
          </a:p>
          <a:p>
            <a:pPr algn="ctr"/>
            <a:r>
              <a:rPr lang="en-US" sz="3600" b="1" dirty="0" smtClean="0"/>
              <a:t>Founder </a:t>
            </a:r>
            <a:r>
              <a:rPr lang="en-US" sz="3600" b="1" dirty="0"/>
              <a:t>of Standard </a:t>
            </a:r>
            <a:r>
              <a:rPr lang="en-US" sz="3600" b="1" dirty="0" smtClean="0"/>
              <a:t>Oil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92299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usinesssolutionsCE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0"/>
            <a:ext cx="3810000" cy="762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60614" y="914400"/>
            <a:ext cx="7848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FAMOUS ENTREPRENEUR QUOTES</a:t>
            </a:r>
          </a:p>
          <a:p>
            <a:pPr algn="ctr"/>
            <a:endParaRPr lang="en-US" sz="3600" b="1" dirty="0" smtClean="0"/>
          </a:p>
          <a:p>
            <a:pPr algn="ctr"/>
            <a:r>
              <a:rPr lang="en-US" sz="3600" b="1" dirty="0"/>
              <a:t>2</a:t>
            </a:r>
            <a:r>
              <a:rPr lang="en-US" sz="3600" b="1" dirty="0" smtClean="0"/>
              <a:t>00 POINTS</a:t>
            </a:r>
          </a:p>
          <a:p>
            <a:pPr algn="ctr"/>
            <a:endParaRPr lang="en-US" sz="3600" b="1" dirty="0" smtClean="0"/>
          </a:p>
          <a:p>
            <a:pPr algn="ctr"/>
            <a:r>
              <a:rPr lang="en-US" sz="3600" b="1" dirty="0">
                <a:solidFill>
                  <a:schemeClr val="accent1"/>
                </a:solidFill>
              </a:rPr>
              <a:t>“High expectations are the key to everything” </a:t>
            </a:r>
            <a:endParaRPr lang="en-US" sz="3600" b="1" dirty="0" smtClean="0">
              <a:solidFill>
                <a:schemeClr val="accent1"/>
              </a:solidFill>
            </a:endParaRPr>
          </a:p>
          <a:p>
            <a:pPr algn="ctr"/>
            <a:endParaRPr lang="en-US" sz="3600" b="1" dirty="0" smtClean="0"/>
          </a:p>
          <a:p>
            <a:pPr algn="ctr"/>
            <a:r>
              <a:rPr lang="en-US" sz="3600" b="1" dirty="0"/>
              <a:t>Sam Walton </a:t>
            </a:r>
          </a:p>
          <a:p>
            <a:pPr algn="ctr"/>
            <a:r>
              <a:rPr lang="en-US" sz="3600" b="1" dirty="0" smtClean="0"/>
              <a:t>Wal-Mart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316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usinesssolutionsCE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0"/>
            <a:ext cx="3810000" cy="762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71500" y="1219200"/>
            <a:ext cx="78486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FAMOUS ENTREPRENEUR QUOTES</a:t>
            </a:r>
          </a:p>
          <a:p>
            <a:pPr algn="ctr"/>
            <a:endParaRPr lang="en-US" sz="1600" b="1" dirty="0" smtClean="0"/>
          </a:p>
          <a:p>
            <a:pPr algn="ctr"/>
            <a:r>
              <a:rPr lang="en-US" sz="3600" b="1" dirty="0" smtClean="0"/>
              <a:t>300 POINTS</a:t>
            </a:r>
          </a:p>
          <a:p>
            <a:pPr algn="ctr"/>
            <a:endParaRPr lang="en-US" sz="1200" b="1" dirty="0" smtClean="0"/>
          </a:p>
          <a:p>
            <a:pPr algn="ctr"/>
            <a:r>
              <a:rPr lang="en-US" sz="3600" b="1" dirty="0">
                <a:solidFill>
                  <a:schemeClr val="accent1"/>
                </a:solidFill>
              </a:rPr>
              <a:t>“The important thing is not being afraid to take a chance. Remember, the greatest failure is to not try.” </a:t>
            </a:r>
            <a:endParaRPr lang="en-US" sz="3600" b="1" dirty="0" smtClean="0">
              <a:solidFill>
                <a:schemeClr val="accent1"/>
              </a:solidFill>
            </a:endParaRPr>
          </a:p>
          <a:p>
            <a:pPr algn="ctr"/>
            <a:endParaRPr lang="en-US" sz="1600" b="1" dirty="0" smtClean="0"/>
          </a:p>
          <a:p>
            <a:pPr algn="ctr"/>
            <a:r>
              <a:rPr lang="en-US" sz="3600" b="1" dirty="0"/>
              <a:t>Debbi </a:t>
            </a:r>
            <a:r>
              <a:rPr lang="en-US" sz="3600" b="1" dirty="0" smtClean="0"/>
              <a:t>Fields </a:t>
            </a:r>
          </a:p>
          <a:p>
            <a:pPr algn="ctr"/>
            <a:r>
              <a:rPr lang="en-US" sz="3600" b="1" dirty="0" smtClean="0"/>
              <a:t>founder </a:t>
            </a:r>
            <a:r>
              <a:rPr lang="en-US" sz="3600" b="1" dirty="0"/>
              <a:t>of Mrs. Fields Cookies </a:t>
            </a:r>
          </a:p>
        </p:txBody>
      </p:sp>
    </p:spTree>
    <p:extLst>
      <p:ext uri="{BB962C8B-B14F-4D97-AF65-F5344CB8AC3E}">
        <p14:creationId xmlns:p14="http://schemas.microsoft.com/office/powerpoint/2010/main" val="305821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198</TotalTime>
  <Words>455</Words>
  <Application>Microsoft Office PowerPoint</Application>
  <PresentationFormat>On-screen Show (4:3)</PresentationFormat>
  <Paragraphs>158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Austin</vt:lpstr>
      <vt:lpstr>Introduction to Entrepreneurship</vt:lpstr>
      <vt:lpstr>The Business Solutions Center is a public-private partnership composed of EIU, businesses, financial institutions, foundations &amp; individuals that contribute to provide: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Eastern Illinois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Entrepreneurship</dc:title>
  <dc:creator>Kline, Tiffany L</dc:creator>
  <cp:lastModifiedBy>Dau, Jeanne</cp:lastModifiedBy>
  <cp:revision>29</cp:revision>
  <cp:lastPrinted>2013-01-12T06:50:47Z</cp:lastPrinted>
  <dcterms:created xsi:type="dcterms:W3CDTF">2013-01-12T03:47:41Z</dcterms:created>
  <dcterms:modified xsi:type="dcterms:W3CDTF">2013-01-16T16:50:31Z</dcterms:modified>
</cp:coreProperties>
</file>