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3" r:id="rId3"/>
    <p:sldId id="281" r:id="rId4"/>
    <p:sldId id="284" r:id="rId5"/>
    <p:sldId id="285" r:id="rId6"/>
    <p:sldId id="313" r:id="rId7"/>
    <p:sldId id="287" r:id="rId8"/>
    <p:sldId id="318" r:id="rId9"/>
    <p:sldId id="314" r:id="rId10"/>
    <p:sldId id="324" r:id="rId11"/>
    <p:sldId id="296" r:id="rId12"/>
    <p:sldId id="297" r:id="rId13"/>
    <p:sldId id="298" r:id="rId14"/>
    <p:sldId id="317" r:id="rId15"/>
    <p:sldId id="299" r:id="rId16"/>
    <p:sldId id="300" r:id="rId17"/>
    <p:sldId id="301" r:id="rId18"/>
    <p:sldId id="302" r:id="rId19"/>
    <p:sldId id="321" r:id="rId20"/>
    <p:sldId id="322" r:id="rId21"/>
    <p:sldId id="303" r:id="rId22"/>
    <p:sldId id="304" r:id="rId23"/>
    <p:sldId id="306" r:id="rId24"/>
    <p:sldId id="325" r:id="rId25"/>
    <p:sldId id="307" r:id="rId26"/>
    <p:sldId id="308" r:id="rId27"/>
    <p:sldId id="309" r:id="rId28"/>
    <p:sldId id="310" r:id="rId29"/>
    <p:sldId id="311" r:id="rId30"/>
    <p:sldId id="319" r:id="rId31"/>
    <p:sldId id="316" r:id="rId32"/>
    <p:sldId id="323" r:id="rId33"/>
    <p:sldId id="312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69C"/>
    <a:srgbClr val="17453A"/>
    <a:srgbClr val="639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280" autoAdjust="0"/>
  </p:normalViewPr>
  <p:slideViewPr>
    <p:cSldViewPr snapToGrid="0" snapToObjects="1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2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35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C8DEEC-A784-9947-9C68-0EF2E3E86F01}" type="datetimeFigureOut">
              <a:rPr lang="en-US" altLang="en-US"/>
              <a:pPr/>
              <a:t>4/27/2017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81587A-1B30-8B4C-8EBC-E8B20305A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147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157034-7EC8-5B48-9B6A-C5D5FB056564}" type="datetimeFigureOut">
              <a:rPr lang="en-US" altLang="en-US"/>
              <a:pPr/>
              <a:t>4/27/2017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AE73A6-06FD-8A42-B13D-BA11F7804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687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My presentation is on gender disparity in STEM fields as a cause for a Title IX disparate impact claim.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C10DA89C-B27A-DB48-8DE8-45C91EBFFAF5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807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endParaRPr lang="en-US" altLang="en-US" dirty="0">
              <a:latin typeface="Helvetica" charset="0"/>
              <a:ea typeface="ＭＳ Ｐゴシック" charset="-128"/>
            </a:endParaRPr>
          </a:p>
          <a:p>
            <a:pPr lvl="1" eaLnBrk="1" hangingPunct="1"/>
            <a:endParaRPr lang="en-US" altLang="en-US" dirty="0">
              <a:latin typeface="Helvetica" charset="0"/>
              <a:ea typeface="ＭＳ Ｐゴシック" charset="-128"/>
            </a:endParaRPr>
          </a:p>
          <a:p>
            <a:pPr lvl="1" eaLnBrk="1" hangingPunct="1"/>
            <a:endParaRPr lang="en-US" altLang="en-US" dirty="0">
              <a:latin typeface="Helvetica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F4866F46-6577-E44B-8DF1-550C12A5032F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8075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C2752D8D-2DCD-AC4E-871F-8AA36B5FA856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45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-head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814823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DDBDB-0D42-1F4B-A80E-65E7DFF98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1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445D44-09F6-694B-90C3-0837230F9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4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-head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25"/>
            <a:ext cx="9153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817510"/>
            <a:ext cx="8229600" cy="105007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913897"/>
            <a:ext cx="6400800" cy="1448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745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70A80C-75C6-C34E-9EFE-852C54DD5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3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C0C785-D363-0C44-848D-8E5DF42A2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-head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FBE41-4E85-FD45-AD5D-DB8976979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41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336818-1606-3548-9CB3-B46B014AE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2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922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745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898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922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898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C768ED-88DC-5641-AAB1-A358615A9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48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528FD9-CC14-654F-8013-8B8A566B2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56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69C5A6-0FFC-CA4C-903F-F9A73F216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17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52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9566"/>
            <a:ext cx="5111750" cy="5376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67608"/>
            <a:ext cx="3008313" cy="4158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4DDEDE-F99D-1D48-9424-837D44D41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38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79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8" descr="head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/>
          <a:stretch>
            <a:fillRect/>
          </a:stretch>
        </p:blipFill>
        <p:spPr bwMode="auto">
          <a:xfrm>
            <a:off x="4470400" y="77788"/>
            <a:ext cx="4495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25"/>
            <a:ext cx="9153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31750" y="6440488"/>
            <a:ext cx="5762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FFFFFF"/>
                </a:solidFill>
                <a:latin typeface="Georgia" charset="0"/>
              </a:defRPr>
            </a:lvl1pPr>
          </a:lstStyle>
          <a:p>
            <a:fld id="{7C74337D-AC9B-134B-9DD7-9735C32C53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17" r:id="rId3"/>
    <p:sldLayoutId id="2147483826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639567"/>
          </a:solidFill>
          <a:latin typeface="Helvetica"/>
          <a:ea typeface="ＭＳ Ｐゴシック" charset="0"/>
          <a:cs typeface="Helvetic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9567"/>
          </a:solidFill>
          <a:latin typeface="Helvetic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9567"/>
          </a:solidFill>
          <a:latin typeface="Helvetic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9567"/>
          </a:solidFill>
          <a:latin typeface="Helvetic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9567"/>
          </a:solidFill>
          <a:latin typeface="Helvetic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9567"/>
          </a:solidFill>
          <a:latin typeface="Helvetic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9567"/>
          </a:solidFill>
          <a:latin typeface="Helvetic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9567"/>
          </a:solidFill>
          <a:latin typeface="Helvetic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9567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7453A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5"/>
        </a:buBlip>
        <a:defRPr sz="2800" kern="1200">
          <a:solidFill>
            <a:srgbClr val="17453A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4"/>
        </a:buBlip>
        <a:defRPr sz="2400" kern="1200">
          <a:solidFill>
            <a:srgbClr val="17453A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5"/>
        </a:buBlip>
        <a:defRPr sz="2000" kern="1200">
          <a:solidFill>
            <a:srgbClr val="17453A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 kern="1200">
          <a:solidFill>
            <a:srgbClr val="17453A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gheredcompliance.org/resources/resources/dfscr-hec-2006-manual.pdf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drinkingprevention.gov/collegeaim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a-ncha.org/" TargetMode="External"/><Relationship Id="rId2" Type="http://schemas.openxmlformats.org/officeDocument/2006/relationships/hyperlink" Target="http://core.siu.edu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u.edu/ihec/dfsca.php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admins/lead/safety/handbook.pdf" TargetMode="External"/><Relationship Id="rId2" Type="http://schemas.openxmlformats.org/officeDocument/2006/relationships/hyperlink" Target="http://ifap.ed.gov/fsahandbook/attachments/1516FSAHbkVol2Master.pdf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ed.gov/about/contacts/gen/regions.html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ichiganstate.academia.edu/BradleyCuster" TargetMode="External"/><Relationship Id="rId2" Type="http://schemas.openxmlformats.org/officeDocument/2006/relationships/hyperlink" Target="mailto:Bradley.custer@yahoo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esearchgate.net/profile/Bradley_Cust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sites/default/files/ondcp/ondcp_higher_ed_letter.pdf" TargetMode="External"/><Relationship Id="rId2" Type="http://schemas.openxmlformats.org/officeDocument/2006/relationships/hyperlink" Target="http://www.higheredcompliance.org/resources/resources/dfscr-hec-2006-manual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udentaid.ed.gov/sa/about/data-center/school/clery-act-reports#pennstate" TargetMode="External"/><Relationship Id="rId5" Type="http://schemas.openxmlformats.org/officeDocument/2006/relationships/hyperlink" Target="https://studentaid.ed.gov/sa/about/data-center/school/clery-act-reports" TargetMode="External"/><Relationship Id="rId4" Type="http://schemas.openxmlformats.org/officeDocument/2006/relationships/hyperlink" Target="https://www2.ed.gov/about/offices/list/oig/aireports/i13l0002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904509"/>
            <a:ext cx="6400800" cy="1260764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Bradley D. Custer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i="1" dirty="0">
                <a:ea typeface="+mn-ea"/>
              </a:rPr>
              <a:t>IHEC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i="1" dirty="0">
                <a:ea typeface="+mn-ea"/>
              </a:rPr>
              <a:t>April 25, 2017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319881" y="1967346"/>
            <a:ext cx="8653670" cy="2937163"/>
          </a:xfrm>
        </p:spPr>
        <p:txBody>
          <a:bodyPr>
            <a:normAutofit/>
          </a:bodyPr>
          <a:lstStyle/>
          <a:p>
            <a:r>
              <a:rPr lang="en-US" dirty="0"/>
              <a:t>Drug-Free Schools &amp; Communities Act Compliance: Lessons from New Research &amp; Recent Events 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F9EA1A0B-FB7F-F54C-8EA6-EE4EF1DC5568}" type="slidenum">
              <a:rPr lang="en-US" altLang="en-US" sz="2000">
                <a:solidFill>
                  <a:srgbClr val="FFFFFF"/>
                </a:solidFill>
                <a:latin typeface="Georgia" charset="0"/>
              </a:rPr>
              <a:pPr eaLnBrk="1" hangingPunct="1"/>
              <a:t>1</a:t>
            </a:fld>
            <a:endParaRPr lang="en-US" altLang="en-US" sz="2000">
              <a:solidFill>
                <a:srgbClr val="FFFFFF"/>
              </a:solidFill>
              <a:latin typeface="Georgi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454" t="18004" r="31818" b="5938"/>
          <a:stretch/>
        </p:blipFill>
        <p:spPr>
          <a:xfrm>
            <a:off x="1059399" y="498763"/>
            <a:ext cx="7197910" cy="58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0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To what extent have Michigan community colleges complied with DFSCA?</a:t>
            </a:r>
            <a:br>
              <a:rPr lang="en-US" dirty="0"/>
            </a:b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What do the colleges do to comply?</a:t>
            </a:r>
            <a:br>
              <a:rPr lang="en-US" dirty="0"/>
            </a:b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What AOD programs do the colleges offer to students and employees?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36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Mixed Methods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Biennial Review Reports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Annual Notifications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Freedom of Information Act (FOIA)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Sample: 28 Michigan Community Colleges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Analysis: DOE handbook checklists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91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 colleges: </a:t>
            </a:r>
            <a:r>
              <a:rPr lang="en-US" dirty="0">
                <a:highlight>
                  <a:srgbClr val="5AC69C"/>
                </a:highlight>
              </a:rPr>
              <a:t>No BR or 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 additional colleges: </a:t>
            </a:r>
            <a:r>
              <a:rPr lang="en-US" dirty="0">
                <a:highlight>
                  <a:srgbClr val="5AC69C"/>
                </a:highlight>
              </a:rPr>
              <a:t>No BR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Quality of BRs and ANs varied widely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Most offer some kind of AOD programming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highlight>
                  <a:srgbClr val="5AC69C"/>
                </a:highlight>
              </a:rPr>
              <a:t>No</a:t>
            </a:r>
            <a:r>
              <a:rPr lang="en-US" dirty="0"/>
              <a:t> documentation of evidence-based AOD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ighlight>
                  <a:srgbClr val="5AC69C"/>
                </a:highlight>
              </a:rPr>
              <a:t>Few </a:t>
            </a:r>
            <a:r>
              <a:rPr lang="en-US" dirty="0"/>
              <a:t>colleges determined program effectiveness or the consistency of sanctions enforcement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6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Full Compliance – 2 colleges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Satisfied 3/3 mandates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Partial Compliance – 21 colleges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Satisfied 2/3 or 1/3 mandates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Noncompliance – 5 colleges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Satisfied 0/3 mandates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21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Notifications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677920"/>
              </p:ext>
            </p:extLst>
          </p:nvPr>
        </p:nvGraphicFramePr>
        <p:xfrm>
          <a:off x="457200" y="1417636"/>
          <a:ext cx="8229598" cy="4525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8379">
                  <a:extLst>
                    <a:ext uri="{9D8B030D-6E8A-4147-A177-3AD203B41FA5}">
                      <a16:colId xmlns:a16="http://schemas.microsoft.com/office/drawing/2014/main" xmlns="" val="2732249521"/>
                    </a:ext>
                  </a:extLst>
                </a:gridCol>
                <a:gridCol w="2347713">
                  <a:extLst>
                    <a:ext uri="{9D8B030D-6E8A-4147-A177-3AD203B41FA5}">
                      <a16:colId xmlns:a16="http://schemas.microsoft.com/office/drawing/2014/main" xmlns="" val="2526743961"/>
                    </a:ext>
                  </a:extLst>
                </a:gridCol>
                <a:gridCol w="2343506">
                  <a:extLst>
                    <a:ext uri="{9D8B030D-6E8A-4147-A177-3AD203B41FA5}">
                      <a16:colId xmlns:a16="http://schemas.microsoft.com/office/drawing/2014/main" xmlns="" val="3931072998"/>
                    </a:ext>
                  </a:extLst>
                </a:gridCol>
              </a:tblGrid>
              <a:tr h="1076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Required Elements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Number of Colleges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(n=26)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Percentage of Colleges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(n=26)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62171132"/>
                  </a:ext>
                </a:extLst>
              </a:tr>
              <a:tr h="44527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Standards of Conduct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96%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28940171"/>
                  </a:ext>
                </a:extLst>
              </a:tr>
              <a:tr h="44527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Health Risks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92%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6544569"/>
                  </a:ext>
                </a:extLst>
              </a:tr>
              <a:tr h="44527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Legal Sanctions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92%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47436340"/>
                  </a:ext>
                </a:extLst>
              </a:tr>
              <a:tr h="44527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Disciplinary Sanctions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96%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96865775"/>
                  </a:ext>
                </a:extLst>
              </a:tr>
              <a:tr h="44527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Treatment Options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96%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447934"/>
                  </a:ext>
                </a:extLst>
              </a:tr>
              <a:tr h="61174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Addresses Students &amp; Employees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85%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3135283"/>
                  </a:ext>
                </a:extLst>
              </a:tr>
              <a:tr h="61174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Adequate Distribution Methods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65%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3518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943600"/>
            <a:ext cx="822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45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 Colleges had satisfactory Annual Notifications</a:t>
            </a:r>
          </a:p>
        </p:txBody>
      </p:sp>
    </p:spTree>
    <p:extLst>
      <p:ext uri="{BB962C8B-B14F-4D97-AF65-F5344CB8AC3E}">
        <p14:creationId xmlns:p14="http://schemas.microsoft.com/office/powerpoint/2010/main" val="85190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Biennial Reviews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918710"/>
              </p:ext>
            </p:extLst>
          </p:nvPr>
        </p:nvGraphicFramePr>
        <p:xfrm>
          <a:off x="457196" y="1417637"/>
          <a:ext cx="8229603" cy="447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04">
                  <a:extLst>
                    <a:ext uri="{9D8B030D-6E8A-4147-A177-3AD203B41FA5}">
                      <a16:colId xmlns:a16="http://schemas.microsoft.com/office/drawing/2014/main" xmlns="" val="1409203726"/>
                    </a:ext>
                  </a:extLst>
                </a:gridCol>
                <a:gridCol w="2131449">
                  <a:extLst>
                    <a:ext uri="{9D8B030D-6E8A-4147-A177-3AD203B41FA5}">
                      <a16:colId xmlns:a16="http://schemas.microsoft.com/office/drawing/2014/main" xmlns="" val="237804454"/>
                    </a:ext>
                  </a:extLst>
                </a:gridCol>
                <a:gridCol w="1830950">
                  <a:extLst>
                    <a:ext uri="{9D8B030D-6E8A-4147-A177-3AD203B41FA5}">
                      <a16:colId xmlns:a16="http://schemas.microsoft.com/office/drawing/2014/main" xmlns="" val="2004300345"/>
                    </a:ext>
                  </a:extLst>
                </a:gridCol>
              </a:tblGrid>
              <a:tr h="9741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Required Elements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Number of Colleges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(n=24)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Percentage of Colleges (n=24)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19093984"/>
                  </a:ext>
                </a:extLst>
              </a:tr>
              <a:tr h="40310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Disciplinary Sanctions Data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75%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7959964"/>
                  </a:ext>
                </a:extLst>
              </a:tr>
              <a:tr h="40310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Program Recommendations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75%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4907571"/>
                  </a:ext>
                </a:extLst>
              </a:tr>
              <a:tr h="40310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AOD Program Inventory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58%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2727242"/>
                  </a:ext>
                </a:extLst>
              </a:tr>
              <a:tr h="40310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Policy Inventory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54%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7147077"/>
                  </a:ext>
                </a:extLst>
              </a:tr>
              <a:tr h="40310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Strengths &amp; Weaknesses Analysis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42%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162601"/>
                  </a:ext>
                </a:extLst>
              </a:tr>
              <a:tr h="40310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Program Goals Statement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38%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4082177"/>
                  </a:ext>
                </a:extLst>
              </a:tr>
              <a:tr h="65950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Determined Sanction Enforcement Consistency*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13%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4043689"/>
                  </a:ext>
                </a:extLst>
              </a:tr>
              <a:tr h="40310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Determined Program Effectiveness*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8%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290478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195" y="5889509"/>
            <a:ext cx="7495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745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Colleges had satisfactory Biennial Reviews</a:t>
            </a:r>
          </a:p>
        </p:txBody>
      </p:sp>
    </p:spTree>
    <p:extLst>
      <p:ext uri="{BB962C8B-B14F-4D97-AF65-F5344CB8AC3E}">
        <p14:creationId xmlns:p14="http://schemas.microsoft.com/office/powerpoint/2010/main" val="292774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 Programs for Students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818980"/>
              </p:ext>
            </p:extLst>
          </p:nvPr>
        </p:nvGraphicFramePr>
        <p:xfrm>
          <a:off x="457201" y="1417639"/>
          <a:ext cx="8229599" cy="4602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0599">
                  <a:extLst>
                    <a:ext uri="{9D8B030D-6E8A-4147-A177-3AD203B41FA5}">
                      <a16:colId xmlns:a16="http://schemas.microsoft.com/office/drawing/2014/main" xmlns="" val="106423188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65287171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1795619838"/>
                    </a:ext>
                  </a:extLst>
                </a:gridCol>
              </a:tblGrid>
              <a:tr h="732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Programs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Number of Colleges (n=26)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Percentage of Colleges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76387739"/>
                  </a:ext>
                </a:extLst>
              </a:tr>
              <a:tr h="2758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Printed/ Online Resources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26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100%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591116120"/>
                  </a:ext>
                </a:extLst>
              </a:tr>
              <a:tr h="2758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Off-Campus Resources/ Referrals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96%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498239152"/>
                  </a:ext>
                </a:extLst>
              </a:tr>
              <a:tr h="2758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Awareness/ Education/ Training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62%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097521259"/>
                  </a:ext>
                </a:extLst>
              </a:tr>
              <a:tr h="62250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Short-Term/ Limited On-Campus Counseling Services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58%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86636431"/>
                  </a:ext>
                </a:extLst>
              </a:tr>
              <a:tr h="31125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Alcohol-Free Student Activities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27%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880170166"/>
                  </a:ext>
                </a:extLst>
              </a:tr>
              <a:tr h="31125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Screening Tools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090720293"/>
                  </a:ext>
                </a:extLst>
              </a:tr>
              <a:tr h="31125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Mandated Education Program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759160924"/>
                  </a:ext>
                </a:extLst>
              </a:tr>
              <a:tr h="38813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Student Organization/ Support Group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609772226"/>
                  </a:ext>
                </a:extLst>
              </a:tr>
              <a:tr h="31125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Substance Abuse Coursework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859962276"/>
                  </a:ext>
                </a:extLst>
              </a:tr>
              <a:tr h="31125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Student Athlete Drug Testing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709561369"/>
                  </a:ext>
                </a:extLst>
              </a:tr>
              <a:tr h="38880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Full-Service On-Campus Counseling Services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07445447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019800"/>
            <a:ext cx="630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745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19 Colleges had satisfactory AOD Programs for Students</a:t>
            </a:r>
          </a:p>
        </p:txBody>
      </p:sp>
    </p:spTree>
    <p:extLst>
      <p:ext uri="{BB962C8B-B14F-4D97-AF65-F5344CB8AC3E}">
        <p14:creationId xmlns:p14="http://schemas.microsoft.com/office/powerpoint/2010/main" val="654270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 Programs for Employees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7637"/>
          <a:ext cx="8229600" cy="3842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36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Programs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Number of Colleges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Percentage of Colleges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8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Printed/ Online Resources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8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Off-Campus Resources/ Referrals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96%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8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Employee Assistance Program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8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Insurance/ Medical Programs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8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Awareness/ Education/ Training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8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Screening Tools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19%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8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Leave of Absence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19%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Signed Drug-Free Policy Acknowledgement Form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12%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Short-Term/ Limited On-Campus Counseling Services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8%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8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Pre-Employment Drug Testing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4%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75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Full Compliance – 2 colleges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Satisfied 3/3 mandates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Partial Compliance – 21 colleges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Satisfied 2/3 or 1/3 mandates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Noncompliance – 5 colleges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Satisfied 0/3 mandates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2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charset="0"/>
                <a:ea typeface="ＭＳ Ｐゴシック" charset="-128"/>
              </a:rPr>
              <a:t>Agenda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 typeface="Wingdings" panose="05000000000000000000" pitchFamily="2" charset="2"/>
              <a:buChar char="Ø"/>
            </a:pPr>
            <a:r>
              <a:rPr lang="en-US" altLang="en-US" dirty="0">
                <a:latin typeface="Helvetica" charset="0"/>
                <a:ea typeface="ＭＳ Ｐゴシック" charset="-128"/>
              </a:rPr>
              <a:t>DFSCA History/ Current Events</a:t>
            </a:r>
          </a:p>
          <a:p>
            <a:pPr marL="571500" indent="-514350">
              <a:buFont typeface="Wingdings" panose="05000000000000000000" pitchFamily="2" charset="2"/>
              <a:buChar char="Ø"/>
            </a:pPr>
            <a:r>
              <a:rPr lang="en-US" altLang="en-US" dirty="0">
                <a:latin typeface="Helvetica" charset="0"/>
                <a:ea typeface="ＭＳ Ｐゴシック" charset="-128"/>
              </a:rPr>
              <a:t>Study Design &amp; Results </a:t>
            </a:r>
          </a:p>
          <a:p>
            <a:pPr marL="571500" indent="-514350">
              <a:buFont typeface="Wingdings" panose="05000000000000000000" pitchFamily="2" charset="2"/>
              <a:buChar char="Ø"/>
            </a:pPr>
            <a:r>
              <a:rPr lang="en-US" altLang="en-US" dirty="0">
                <a:latin typeface="Helvetica" charset="0"/>
                <a:ea typeface="ＭＳ Ｐゴシック" charset="-128"/>
              </a:rPr>
              <a:t>Recommendations for Improving Compliance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B55C10-968B-AC4B-BBAD-F4AA2B2E0600}" type="slidenum">
              <a:rPr lang="en-US" altLang="en-US" sz="2000">
                <a:solidFill>
                  <a:srgbClr val="FFFFFF"/>
                </a:solidFill>
                <a:latin typeface="Georgia" charset="0"/>
              </a:rPr>
              <a:pPr eaLnBrk="1" hangingPunct="1"/>
              <a:t>2</a:t>
            </a:fld>
            <a:endParaRPr lang="en-US" altLang="en-US" sz="2000">
              <a:solidFill>
                <a:srgbClr val="FFFFFF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09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Up Next: Recommendations</a:t>
            </a:r>
          </a:p>
        </p:txBody>
      </p:sp>
      <p:pic>
        <p:nvPicPr>
          <p:cNvPr id="7" name="Picture 6" descr="Clock-break-time-articl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28" y="1600200"/>
            <a:ext cx="4163291" cy="29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21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Handbook</a:t>
            </a:r>
            <a:r>
              <a:rPr lang="en-US" dirty="0"/>
              <a:t>: </a:t>
            </a:r>
            <a:r>
              <a:rPr lang="en-US" i="1" dirty="0"/>
              <a:t>Complying with the Drug-Free Schools and Campuses Regulations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Focus on the Big Three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Write complete annual notification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Distribute notification correctly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Conduct biennial review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Document findings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AOD programs </a:t>
            </a:r>
          </a:p>
        </p:txBody>
      </p:sp>
    </p:spTree>
    <p:extLst>
      <p:ext uri="{BB962C8B-B14F-4D97-AF65-F5344CB8AC3E}">
        <p14:creationId xmlns:p14="http://schemas.microsoft.com/office/powerpoint/2010/main" val="358172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 Evidence-Based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Reconsider education and awareness events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Explore NIAAA-approved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College AIM (Alcohol Intervention Matrix)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hlinkClick r:id="rId2"/>
              </a:rPr>
              <a:t>http://www.collegedrinkingprevention.gov/collegeaim/</a:t>
            </a:r>
            <a:r>
              <a:rPr lang="en-US" sz="24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Updates “A Call to Action” NIAAA (2002)</a:t>
            </a:r>
          </a:p>
        </p:txBody>
      </p:sp>
    </p:spTree>
    <p:extLst>
      <p:ext uri="{BB962C8B-B14F-4D97-AF65-F5344CB8AC3E}">
        <p14:creationId xmlns:p14="http://schemas.microsoft.com/office/powerpoint/2010/main" val="2549668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(More)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18 colleges provided </a:t>
            </a:r>
            <a:r>
              <a:rPr lang="en-US"/>
              <a:t>some disciplinary data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7 colleges reported 0 AOD incidents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Health surveys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Core Institute </a:t>
            </a:r>
            <a:r>
              <a:rPr lang="en-US" dirty="0">
                <a:hlinkClick r:id="rId2"/>
              </a:rPr>
              <a:t>Alcohol &amp; Other Drug Survey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National College Health Assessment (</a:t>
            </a:r>
            <a:r>
              <a:rPr lang="en-US" dirty="0">
                <a:hlinkClick r:id="rId3"/>
              </a:rPr>
              <a:t>NCHA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29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Consistency of Policy Enforcement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Disciplinary data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Program Effectiveness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70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CASE (Copy And Steal Everything)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Peer institutions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Illinois Higher Education Center (</a:t>
            </a:r>
            <a:r>
              <a:rPr lang="en-US" dirty="0">
                <a:hlinkClick r:id="rId2"/>
              </a:rPr>
              <a:t>IHEC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Biennial Review Report Template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Annual Notification Template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Watch: State-specific drug laws</a:t>
            </a:r>
          </a:p>
        </p:txBody>
      </p:sp>
    </p:spTree>
    <p:extLst>
      <p:ext uri="{BB962C8B-B14F-4D97-AF65-F5344CB8AC3E}">
        <p14:creationId xmlns:p14="http://schemas.microsoft.com/office/powerpoint/2010/main" val="338934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Transparent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Not required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Publish Biennial Review online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Provide updated copies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FOIA Coordinator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Financial Aid Director</a:t>
            </a:r>
          </a:p>
        </p:txBody>
      </p:sp>
    </p:spTree>
    <p:extLst>
      <p:ext uri="{BB962C8B-B14F-4D97-AF65-F5344CB8AC3E}">
        <p14:creationId xmlns:p14="http://schemas.microsoft.com/office/powerpoint/2010/main" val="386904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of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Drug-Free Workplace Act of 1988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Human Resources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Financial Aid </a:t>
            </a:r>
            <a:r>
              <a:rPr lang="en-US" dirty="0">
                <a:hlinkClick r:id="rId2"/>
              </a:rPr>
              <a:t>Handbook </a:t>
            </a:r>
            <a:r>
              <a:rPr lang="en-US" sz="1400" dirty="0"/>
              <a:t>Chapter 2, Page 122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Jeanne </a:t>
            </a:r>
            <a:r>
              <a:rPr lang="en-US" dirty="0" err="1"/>
              <a:t>Clery</a:t>
            </a:r>
            <a:r>
              <a:rPr lang="en-US" dirty="0"/>
              <a:t> Act of 1990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2016 </a:t>
            </a:r>
            <a:r>
              <a:rPr lang="en-US" dirty="0" err="1"/>
              <a:t>Clery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Handbook</a:t>
            </a:r>
            <a:r>
              <a:rPr lang="en-US" dirty="0"/>
              <a:t> </a:t>
            </a:r>
            <a:r>
              <a:rPr lang="en-US" sz="1400" dirty="0"/>
              <a:t>Chapter 7, Page 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Penn State Letter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Don’t combine ASR &amp; AN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23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Invite Governmental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Technical assistance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Avoid surprises with audits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Contact </a:t>
            </a:r>
            <a:r>
              <a:rPr lang="en-US" dirty="0">
                <a:hlinkClick r:id="rId2"/>
              </a:rPr>
              <a:t>USDE Regional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20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Beyond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creative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Why invest in DFSCA?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Federal Law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Penalties: fines &amp; loss of funding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Health Promotion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High alcohol and drug use rates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Crime Prevention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Title IX + DFSCA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2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PhD Student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Higher, Adult &amp; Lifelong Education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Michigan State University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6 years - student conduct officer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DFSCA and AOD program coordinator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Moraine Valley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251826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Michigan community colleges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A-theoretical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718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Policy Evaluation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Does DFSCA improve policy enforcement?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Are AOD programs effective?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Does DFSCA reduce drug crime rates?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do colleges implement DFSCA?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Street-Level Bureaucracy Theory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Theory of Mandated Academic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503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906462"/>
          </a:xfrm>
        </p:spPr>
        <p:txBody>
          <a:bodyPr/>
          <a:lstStyle/>
          <a:p>
            <a:r>
              <a:rPr lang="en-US" dirty="0"/>
              <a:t>From Penn State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6"/>
            <a:ext cx="8229600" cy="4840288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“Failure to comply with the DFSCA’s DAAPP requirements </a:t>
            </a:r>
            <a:r>
              <a:rPr lang="en-US" sz="2800" i="1" dirty="0">
                <a:highlight>
                  <a:srgbClr val="5AC69C"/>
                </a:highlight>
              </a:rPr>
              <a:t>deprives students and employees of important information</a:t>
            </a:r>
            <a:r>
              <a:rPr lang="en-US" sz="2800" i="1" dirty="0"/>
              <a:t> regarding the educational, disciplinary, health, and legal consequences of illegal drug use and alcohol abuse. Failure to comply with the biennial review requirements also </a:t>
            </a:r>
            <a:r>
              <a:rPr lang="en-US" sz="2800" i="1" dirty="0">
                <a:highlight>
                  <a:srgbClr val="5AC69C"/>
                </a:highlight>
              </a:rPr>
              <a:t>deprives the institution of important information about the effectiveness </a:t>
            </a:r>
            <a:r>
              <a:rPr lang="en-US" sz="2800" i="1" dirty="0"/>
              <a:t>of its own drug and alcohol programs. Such failures may contribute to </a:t>
            </a:r>
            <a:r>
              <a:rPr lang="en-US" sz="2800" i="1" dirty="0">
                <a:highlight>
                  <a:srgbClr val="5AC69C"/>
                </a:highlight>
              </a:rPr>
              <a:t>increased drug and alcohol abuse as well as an increase in drug and alcohol-related </a:t>
            </a:r>
            <a:r>
              <a:rPr lang="en-US" sz="2800" i="1" dirty="0">
                <a:highlight>
                  <a:srgbClr val="00FF00"/>
                </a:highlight>
              </a:rPr>
              <a:t>violent crime</a:t>
            </a:r>
            <a:r>
              <a:rPr lang="en-US" sz="2800" i="1" dirty="0"/>
              <a:t>.”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910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Bradley.custer@yahoo.com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Twitter: @</a:t>
            </a:r>
            <a:r>
              <a:rPr lang="en-US" dirty="0" err="1"/>
              <a:t>BradleyDeanC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Academia Profile</a:t>
            </a:r>
            <a:r>
              <a:rPr lang="en-US" dirty="0"/>
              <a:t> (slides &amp; article)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4"/>
              </a:rPr>
              <a:t>Research Gate Profile </a:t>
            </a:r>
            <a:r>
              <a:rPr lang="en-US" dirty="0"/>
              <a:t>(article)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charset="0"/>
                <a:ea typeface="ＭＳ Ｐゴシック" charset="-128"/>
              </a:rPr>
              <a:t>History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519238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Helvetica" charset="0"/>
                <a:ea typeface="ＭＳ Ｐゴシック" charset="-128"/>
              </a:rPr>
              <a:t>War on Drugs: 1970s-1990s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Helvetica" charset="0"/>
                <a:ea typeface="ＭＳ Ｐゴシック" charset="-128"/>
              </a:rPr>
              <a:t>Anti-Drug Abuse Act of 1986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Helvetica" charset="0"/>
                <a:ea typeface="ＭＳ Ｐゴシック" charset="-128"/>
              </a:rPr>
              <a:t>Drug-Free Schools and Communities 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Helvetica" charset="0"/>
                <a:ea typeface="ＭＳ Ｐゴシック" charset="-128"/>
              </a:rPr>
              <a:t>1989 National Drug Control Strategy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highlight>
                  <a:srgbClr val="5AC69C"/>
                </a:highlight>
                <a:latin typeface="Helvetica" charset="0"/>
                <a:ea typeface="ＭＳ Ｐゴシック" charset="-128"/>
              </a:rPr>
              <a:t>1989 DFSCA Amendments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Helvetica" charset="0"/>
                <a:ea typeface="ＭＳ Ｐゴシック" charset="-128"/>
              </a:rPr>
              <a:t>Signed by President Bush, Dec. 12, 1989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Helvetica" charset="0"/>
                <a:ea typeface="ＭＳ Ｐゴシック" charset="-128"/>
              </a:rPr>
              <a:t>Amended 1965 Higher Education 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Helvetica" charset="0"/>
                <a:ea typeface="ＭＳ Ｐゴシック" charset="-128"/>
              </a:rPr>
              <a:t>34 CFR Part 86 - “EDGAR 86”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latin typeface="Helvetica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6ACCEBE-F9A2-AD4E-B2DE-9E06C9929FA2}" type="slidenum">
              <a:rPr lang="en-US" altLang="en-US" sz="2000">
                <a:solidFill>
                  <a:srgbClr val="FFFFFF"/>
                </a:solidFill>
                <a:latin typeface="Georgia" charset="0"/>
              </a:rPr>
              <a:pPr eaLnBrk="1" hangingPunct="1"/>
              <a:t>4</a:t>
            </a:fld>
            <a:endParaRPr lang="en-US" altLang="en-US" sz="2000">
              <a:solidFill>
                <a:srgbClr val="FFFFFF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5496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1990 Handbook – </a:t>
            </a:r>
            <a:r>
              <a:rPr lang="en-US" dirty="0" err="1"/>
              <a:t>Gehring</a:t>
            </a:r>
            <a:r>
              <a:rPr lang="en-US" dirty="0"/>
              <a:t>/Palmer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1997/</a:t>
            </a:r>
            <a:r>
              <a:rPr lang="en-US" dirty="0">
                <a:hlinkClick r:id="rId2"/>
              </a:rPr>
              <a:t>2006</a:t>
            </a:r>
            <a:r>
              <a:rPr lang="en-US" dirty="0"/>
              <a:t> </a:t>
            </a:r>
            <a:r>
              <a:rPr lang="en-US" dirty="0">
                <a:highlight>
                  <a:srgbClr val="5AC69C"/>
                </a:highlight>
              </a:rPr>
              <a:t>Handbook</a:t>
            </a:r>
            <a:r>
              <a:rPr lang="en-US" dirty="0"/>
              <a:t> – Dept. of 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2005 Death of Kristine Guest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2011</a:t>
            </a:r>
            <a:r>
              <a:rPr lang="en-US" dirty="0"/>
              <a:t> Dear Colleague Letter (DFSCA)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4"/>
              </a:rPr>
              <a:t>2012</a:t>
            </a:r>
            <a:r>
              <a:rPr lang="en-US" dirty="0"/>
              <a:t> Inspector General Investigation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5"/>
              </a:rPr>
              <a:t>Violations</a:t>
            </a:r>
            <a:r>
              <a:rPr lang="en-US" dirty="0"/>
              <a:t>: </a:t>
            </a:r>
            <a:r>
              <a:rPr lang="en-US" dirty="0" err="1"/>
              <a:t>Clery</a:t>
            </a:r>
            <a:r>
              <a:rPr lang="en-US" dirty="0"/>
              <a:t> and DFSCA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hlinkClick r:id="rId6"/>
              </a:rPr>
              <a:t>2016</a:t>
            </a:r>
            <a:r>
              <a:rPr lang="en-US" dirty="0"/>
              <a:t> Penn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91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922915"/>
          </a:xfrm>
        </p:spPr>
        <p:txBody>
          <a:bodyPr/>
          <a:lstStyle/>
          <a:p>
            <a:r>
              <a:rPr lang="en-US" dirty="0"/>
              <a:t>Penn State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1302328"/>
            <a:ext cx="8714508" cy="48238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Nearly $2.4M in </a:t>
            </a:r>
            <a:r>
              <a:rPr lang="en-US" dirty="0" err="1"/>
              <a:t>Clery</a:t>
            </a:r>
            <a:r>
              <a:rPr lang="en-US" dirty="0"/>
              <a:t> Act fines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$27,500 DFSCA violations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Failed to distribute AN for 14 years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All new students, including summer only students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Combined with </a:t>
            </a:r>
            <a:r>
              <a:rPr lang="en-US" dirty="0" err="1"/>
              <a:t>Clery</a:t>
            </a:r>
            <a:r>
              <a:rPr lang="en-US" dirty="0"/>
              <a:t> ASR, erroneously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 lacked legal sanctions &amp; health risks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highlight>
                  <a:srgbClr val="5AC69C"/>
                </a:highlight>
              </a:rPr>
              <a:t>“Penn State did not conduct a single biennial review that meets the requirements of the regulations nor did it publish an accurate and complete report of findings for each review.”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6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Mandates: The Big Three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764"/>
            <a:ext cx="8229600" cy="50153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§86.100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Deliver Annual Notification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Students/Employees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Annual distribution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Implement AOD Prevention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Perform Biennial Review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Enforce sanctions consistently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Evaluate program effectiveness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2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Up Next: The Study</a:t>
            </a:r>
          </a:p>
        </p:txBody>
      </p:sp>
      <p:pic>
        <p:nvPicPr>
          <p:cNvPr id="7" name="Picture 6" descr="Clock-break-time-articl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28" y="1600200"/>
            <a:ext cx="4163291" cy="29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2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Why now?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published research since 1992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Increase in DOE enforcement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Substantial rates of student AOD abuse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Funding: MSU College of Education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Publication: </a:t>
            </a:r>
            <a:r>
              <a:rPr lang="en-US" i="1" dirty="0"/>
              <a:t>Community College Journal of Research and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C785-D363-0C44-848D-8E5DF42A2A4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988501"/>
      </p:ext>
    </p:extLst>
  </p:cSld>
  <p:clrMapOvr>
    <a:masterClrMapping/>
  </p:clrMapOvr>
</p:sld>
</file>

<file path=ppt/theme/theme1.xml><?xml version="1.0" encoding="utf-8"?>
<a:theme xmlns:a="http://schemas.openxmlformats.org/drawingml/2006/main" name="College of Educ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AD_872_Presentation_Belin" id="{620DBE31-3565-8C47-824B-1011B37D116F}" vid="{082A78A8-367B-684C-B336-5873F8A957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MSU_COE_TEMPLATE</Template>
  <TotalTime>425</TotalTime>
  <Words>1060</Words>
  <Application>Microsoft Office PowerPoint</Application>
  <PresentationFormat>On-screen Show (4:3)</PresentationFormat>
  <Paragraphs>337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College of Education</vt:lpstr>
      <vt:lpstr>Drug-Free Schools &amp; Communities Act Compliance: Lessons from New Research &amp; Recent Events </vt:lpstr>
      <vt:lpstr>Agenda</vt:lpstr>
      <vt:lpstr>About Me</vt:lpstr>
      <vt:lpstr>History</vt:lpstr>
      <vt:lpstr>History</vt:lpstr>
      <vt:lpstr>Penn State Investigation</vt:lpstr>
      <vt:lpstr>Legal Mandates: The Big Three</vt:lpstr>
      <vt:lpstr>Questions</vt:lpstr>
      <vt:lpstr>The Study</vt:lpstr>
      <vt:lpstr>PowerPoint Presentation</vt:lpstr>
      <vt:lpstr>Research Questions</vt:lpstr>
      <vt:lpstr>Methods</vt:lpstr>
      <vt:lpstr>Key Findings</vt:lpstr>
      <vt:lpstr>Compliance</vt:lpstr>
      <vt:lpstr>Annual Notifications</vt:lpstr>
      <vt:lpstr>Biennial Reviews</vt:lpstr>
      <vt:lpstr>AOD Programs for Students</vt:lpstr>
      <vt:lpstr>AOD Programs for Employees</vt:lpstr>
      <vt:lpstr>Compliance</vt:lpstr>
      <vt:lpstr>Questions</vt:lpstr>
      <vt:lpstr>Seek Training</vt:lpstr>
      <vt:lpstr>Implement Evidence-Based Programs</vt:lpstr>
      <vt:lpstr>Collect (More) Data</vt:lpstr>
      <vt:lpstr>Answer the Questions</vt:lpstr>
      <vt:lpstr>Find Models</vt:lpstr>
      <vt:lpstr>Be Transparent</vt:lpstr>
      <vt:lpstr>Beware of Overlap</vt:lpstr>
      <vt:lpstr>Invite Governmental Assistance</vt:lpstr>
      <vt:lpstr>Move Beyond Compliance</vt:lpstr>
      <vt:lpstr>Limitations</vt:lpstr>
      <vt:lpstr>Future Research</vt:lpstr>
      <vt:lpstr>From Penn State Letter</vt:lpstr>
      <vt:lpstr>Thank you!</vt:lpstr>
    </vt:vector>
  </TitlesOfParts>
  <Manager>Nicole Geary</Manager>
  <Company>Michigan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custer</dc:creator>
  <cp:lastModifiedBy>Kasey G Evans</cp:lastModifiedBy>
  <cp:revision>39</cp:revision>
  <cp:lastPrinted>2014-04-16T16:24:00Z</cp:lastPrinted>
  <dcterms:created xsi:type="dcterms:W3CDTF">2016-08-11T02:06:34Z</dcterms:created>
  <dcterms:modified xsi:type="dcterms:W3CDTF">2017-04-27T13:58:47Z</dcterms:modified>
</cp:coreProperties>
</file>