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73" r:id="rId4"/>
    <p:sldId id="301" r:id="rId5"/>
    <p:sldId id="302" r:id="rId6"/>
    <p:sldId id="300" r:id="rId7"/>
    <p:sldId id="308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 snapToGrid="0"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fld id="{2636553D-14BF-4FF5-A7F3-8FFEDDC92E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fld id="{2D01C5C6-3860-41C6-A24B-0B9ADD0058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A6A8-D551-4497-8F5F-CE42E736A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3C4-B4D5-4523-B1D2-71C3FB8F5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64D19-DDCB-4777-9F09-97169F03A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FD08F8-0D09-41B0-9E74-C99F87CA9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5530E0-C944-4481-BC7C-B828B5A69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E27C3-FADD-444A-AFEB-03450BB51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F06BA-1394-45CA-9397-2D4EA6EEF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F1D58-02FB-49DC-9D20-A23DF5A48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5A9BB-A01F-4479-9EDB-A0296D464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6B00-0CDA-444F-B05E-A12FB3024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E2D3F-D44F-4DBD-99B8-908A845C4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F0B35-6093-4285-9DB8-2224DF7E5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00D8F-B69F-4BE0-95E7-5E95F6757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400">
                <a:latin typeface="+mn-lt"/>
                <a:cs typeface="+mn-cs"/>
              </a:defRPr>
            </a:lvl1pPr>
          </a:lstStyle>
          <a:p>
            <a:fld id="{DBFE55BD-2199-4A35-A971-F0115D902E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Pemberton Hall Only </a:t>
            </a:r>
            <a:br>
              <a:rPr lang="en-US"/>
            </a:br>
            <a:r>
              <a:rPr lang="en-US"/>
              <a:t>A Little History of EIU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</a:t>
            </a:r>
          </a:p>
          <a:p>
            <a:r>
              <a:rPr lang="en-US"/>
              <a:t>Doug</a:t>
            </a:r>
          </a:p>
          <a:p>
            <a:r>
              <a:rPr lang="en-US"/>
              <a:t>Howell</a:t>
            </a:r>
          </a:p>
          <a:p>
            <a:endParaRPr lang="en-US"/>
          </a:p>
        </p:txBody>
      </p:sp>
      <p:pic>
        <p:nvPicPr>
          <p:cNvPr id="2053" name="Picture 5" descr="eastern_seal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1708150" cy="1752600"/>
          </a:xfrm>
          <a:prstGeom prst="rect">
            <a:avLst/>
          </a:prstGeom>
          <a:noFill/>
        </p:spPr>
      </p:pic>
      <p:pic>
        <p:nvPicPr>
          <p:cNvPr id="2054" name="Picture 6" descr="sml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Pemberton Hall</a:t>
            </a:r>
          </a:p>
        </p:txBody>
      </p:sp>
      <p:pic>
        <p:nvPicPr>
          <p:cNvPr id="20493" name="Picture 13" descr="Pem Old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73138"/>
            <a:ext cx="9144000" cy="5884862"/>
          </a:xfrm>
          <a:noFill/>
          <a:ln/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524000" y="914400"/>
            <a:ext cx="7620000" cy="1158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 b="1">
                <a:latin typeface="Arial" charset="0"/>
                <a:cs typeface="Arial" charset="0"/>
              </a:rPr>
              <a:t>The first publicly funded residence hall in the state of Illinois!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0" y="6232525"/>
            <a:ext cx="9144000" cy="625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3500" b="1">
                <a:latin typeface="Arial" charset="0"/>
                <a:cs typeface="Arial" charset="0"/>
              </a:rPr>
              <a:t>Second oldest building (still) on campus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Pemberton Hall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Constructed between  1907-09</a:t>
            </a:r>
          </a:p>
          <a:p>
            <a:pPr>
              <a:lnSpc>
                <a:spcPct val="90000"/>
              </a:lnSpc>
            </a:pPr>
            <a:r>
              <a:rPr lang="en-US" sz="2800"/>
              <a:t>On Campus Housing, especially for women, was unheard of at this time.  </a:t>
            </a:r>
          </a:p>
          <a:p>
            <a:pPr>
              <a:lnSpc>
                <a:spcPct val="90000"/>
              </a:lnSpc>
            </a:pPr>
            <a:r>
              <a:rPr lang="en-US" sz="2800"/>
              <a:t>It was named in honor of State Senator Stanton C. Pemberton, who was influential in getting the appropriation approved for the building of the residence hall </a:t>
            </a:r>
          </a:p>
        </p:txBody>
      </p:sp>
      <p:pic>
        <p:nvPicPr>
          <p:cNvPr id="22532" name="Picture 4" descr="Pembert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0663" y="1447800"/>
            <a:ext cx="3843337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Pemberton Hall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President Lord tried to secure a women’s “dormitory” from the day he took office.</a:t>
            </a:r>
          </a:p>
          <a:p>
            <a:pPr>
              <a:lnSpc>
                <a:spcPct val="80000"/>
              </a:lnSpc>
            </a:pPr>
            <a:r>
              <a:rPr lang="en-US" sz="2400"/>
              <a:t>The request was laughed at in 1901</a:t>
            </a:r>
          </a:p>
          <a:p>
            <a:pPr>
              <a:lnSpc>
                <a:spcPct val="80000"/>
              </a:lnSpc>
            </a:pPr>
            <a:r>
              <a:rPr lang="en-US" sz="2400"/>
              <a:t>Added a gymnasium to the plans in 1903, but was vetoed by the Governor</a:t>
            </a:r>
          </a:p>
          <a:p>
            <a:pPr>
              <a:lnSpc>
                <a:spcPct val="80000"/>
              </a:lnSpc>
            </a:pPr>
            <a:r>
              <a:rPr lang="en-US" sz="2400"/>
              <a:t>Vetoed by a different governor in 1905</a:t>
            </a:r>
          </a:p>
          <a:p>
            <a:pPr>
              <a:lnSpc>
                <a:spcPct val="80000"/>
              </a:lnSpc>
            </a:pPr>
            <a:r>
              <a:rPr lang="en-US" sz="2400"/>
              <a:t>Finally in 1907 it was passed and signed</a:t>
            </a:r>
          </a:p>
        </p:txBody>
      </p:sp>
      <p:pic>
        <p:nvPicPr>
          <p:cNvPr id="62470" name="Picture 6" descr="Pem Reception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6663" y="1600200"/>
            <a:ext cx="4332287" cy="2919413"/>
          </a:xfrm>
          <a:noFill/>
          <a:ln/>
        </p:spPr>
      </p:pic>
      <p:pic>
        <p:nvPicPr>
          <p:cNvPr id="62471" name="Picture 7" descr="Pem Lobby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7613" y="1601788"/>
            <a:ext cx="4116387" cy="3335337"/>
          </a:xfrm>
          <a:noFill/>
          <a:ln/>
        </p:spPr>
      </p:pic>
      <p:pic>
        <p:nvPicPr>
          <p:cNvPr id="62474" name="Picture 10" descr="Pem Lobby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113" y="1568450"/>
            <a:ext cx="4921250" cy="3716338"/>
          </a:xfrm>
          <a:prstGeom prst="rect">
            <a:avLst/>
          </a:prstGeom>
          <a:noFill/>
        </p:spPr>
      </p:pic>
      <p:pic>
        <p:nvPicPr>
          <p:cNvPr id="62476" name="Picture 12" descr="Pem Gy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488" y="1544638"/>
            <a:ext cx="5213350" cy="3911600"/>
          </a:xfrm>
          <a:prstGeom prst="rect">
            <a:avLst/>
          </a:prstGeom>
          <a:noFill/>
        </p:spPr>
      </p:pic>
      <p:pic>
        <p:nvPicPr>
          <p:cNvPr id="62475" name="Picture 11" descr="Pem Stai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4063" y="1203325"/>
            <a:ext cx="4579937" cy="565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Pemberton Hall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715000"/>
            <a:ext cx="8382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/>
              <a:t>The building opened January 4, 1909 with a commemorative dinner</a:t>
            </a:r>
          </a:p>
        </p:txBody>
      </p:sp>
      <p:pic>
        <p:nvPicPr>
          <p:cNvPr id="63494" name="Picture 6" descr="Pem Dinin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400" y="1125538"/>
            <a:ext cx="7583488" cy="46275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Pemberton Hall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519613" cy="5029200"/>
          </a:xfrm>
        </p:spPr>
        <p:txBody>
          <a:bodyPr/>
          <a:lstStyle/>
          <a:p>
            <a:r>
              <a:rPr lang="en-US" sz="2800"/>
              <a:t>In 1962 the “New Side” was added, doubling the capacity</a:t>
            </a:r>
          </a:p>
          <a:p>
            <a:r>
              <a:rPr lang="en-US" sz="2800"/>
              <a:t>In 1968 the gym was converted into Textbook Rental</a:t>
            </a:r>
          </a:p>
          <a:p>
            <a:r>
              <a:rPr lang="en-US" sz="2800"/>
              <a:t>August 26, 1982 listed on the National Register of Historic Places</a:t>
            </a:r>
          </a:p>
        </p:txBody>
      </p:sp>
      <p:pic>
        <p:nvPicPr>
          <p:cNvPr id="61448" name="Picture 8" descr="Pem New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75163" y="1647825"/>
            <a:ext cx="4668837" cy="3783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229600" cy="5591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Barnhart, Terry, </a:t>
            </a:r>
            <a:r>
              <a:rPr lang="en-US" sz="2400" i="1"/>
              <a:t>That “Noble Project:”  The Founding of Eastern Illinois University and the Origins of Old Main, 1895-1899</a:t>
            </a:r>
            <a:r>
              <a:rPr lang="en-US" sz="2400"/>
              <a:t>, http://www.eiu.edu/~localite/coles/charleston/eiu/oldmain/that_noble_project.htm</a:t>
            </a:r>
          </a:p>
          <a:p>
            <a:pPr>
              <a:lnSpc>
                <a:spcPct val="80000"/>
              </a:lnSpc>
            </a:pPr>
            <a:r>
              <a:rPr lang="en-US" sz="2400"/>
              <a:t>Booth Library Digital Photo Archive, http://www.library.eiu.edu/photoarchive/</a:t>
            </a:r>
          </a:p>
          <a:p>
            <a:pPr>
              <a:lnSpc>
                <a:spcPct val="80000"/>
              </a:lnSpc>
            </a:pPr>
            <a:r>
              <a:rPr lang="en-US" sz="2400"/>
              <a:t>Eastern Illinois University, http://www.eiu.edu</a:t>
            </a:r>
          </a:p>
          <a:p>
            <a:pPr>
              <a:lnSpc>
                <a:spcPct val="80000"/>
              </a:lnSpc>
            </a:pPr>
            <a:r>
              <a:rPr lang="en-US" sz="2400"/>
              <a:t>EIU History by Presidents, EIU Foundations, http://www.eiu.edu/~eiu1111/instructors/specific%20resources/eiuhist.htm</a:t>
            </a:r>
          </a:p>
          <a:p>
            <a:pPr>
              <a:lnSpc>
                <a:spcPct val="80000"/>
              </a:lnSpc>
            </a:pPr>
            <a:r>
              <a:rPr lang="en-US" sz="2400"/>
              <a:t>EIU Photo Collection, Media Services, http://www.library.eiu.edu/mediasrv/image_archive/image_archive.html</a:t>
            </a:r>
          </a:p>
          <a:p>
            <a:pPr>
              <a:lnSpc>
                <a:spcPct val="80000"/>
              </a:lnSpc>
            </a:pPr>
            <a:r>
              <a:rPr lang="en-US" sz="2400"/>
              <a:t>National Register of Historic Places, http://www.cr.nps.gov/nr/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191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Pemberton Hall Only  A Little History of EIU</vt:lpstr>
      <vt:lpstr>Pemberton Hall</vt:lpstr>
      <vt:lpstr>Pemberton Hall</vt:lpstr>
      <vt:lpstr>Pemberton Hall</vt:lpstr>
      <vt:lpstr>Pemberton Hall</vt:lpstr>
      <vt:lpstr>Pemberton Hall</vt:lpstr>
      <vt:lpstr>References</vt:lpstr>
    </vt:vector>
  </TitlesOfParts>
  <Company>EIU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History of EIU</dc:title>
  <dc:creator>Awalt, Julia</dc:creator>
  <cp:lastModifiedBy>jrawalt</cp:lastModifiedBy>
  <cp:revision>14</cp:revision>
  <dcterms:created xsi:type="dcterms:W3CDTF">2004-07-26T14:13:09Z</dcterms:created>
  <dcterms:modified xsi:type="dcterms:W3CDTF">2010-12-14T19:01:27Z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-53494772</vt:i4>
  </property>
  <property fmtid="{D5CDD505-2E9C-101B-9397-08002B2CF9AE}" pid="3" name="_EmailSubject">
    <vt:lpwstr>Pemberton</vt:lpwstr>
  </property>
  <property fmtid="{D5CDD505-2E9C-101B-9397-08002B2CF9AE}" pid="4" name="_AuthorEmail">
    <vt:lpwstr>drhowell@eiu.edu</vt:lpwstr>
  </property>
  <property fmtid="{D5CDD505-2E9C-101B-9397-08002B2CF9AE}" pid="5" name="_AuthorEmailDisplayName">
    <vt:lpwstr>Howell, Doug</vt:lpwstr>
  </property>
  <property fmtid="{D5CDD505-2E9C-101B-9397-08002B2CF9AE}" pid="6" name="_ReviewingToolsShownOnce">
    <vt:lpwstr/>
  </property>
</Properties>
</file>